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257" r:id="rId4"/>
    <p:sldId id="274" r:id="rId5"/>
    <p:sldId id="265" r:id="rId6"/>
    <p:sldId id="269" r:id="rId7"/>
    <p:sldId id="285" r:id="rId8"/>
    <p:sldId id="292" r:id="rId9"/>
    <p:sldId id="293" r:id="rId10"/>
    <p:sldId id="291" r:id="rId11"/>
    <p:sldId id="268" r:id="rId12"/>
    <p:sldId id="294" r:id="rId13"/>
    <p:sldId id="279" r:id="rId14"/>
    <p:sldId id="280" r:id="rId15"/>
    <p:sldId id="273" r:id="rId16"/>
  </p:sldIdLst>
  <p:sldSz cx="9144000" cy="6858000" type="screen4x3"/>
  <p:notesSz cx="6735763" cy="98663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56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2569" autoAdjust="0"/>
  </p:normalViewPr>
  <p:slideViewPr>
    <p:cSldViewPr snapToGrid="0" snapToObjects="1">
      <p:cViewPr varScale="1">
        <p:scale>
          <a:sx n="117" d="100"/>
          <a:sy n="117" d="100"/>
        </p:scale>
        <p:origin x="-1878" y="-96"/>
      </p:cViewPr>
      <p:guideLst>
        <p:guide orient="horz" pos="3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A34F1-6003-EE4B-A4C5-7CE680D68536}" type="doc">
      <dgm:prSet loTypeId="urn:microsoft.com/office/officeart/2005/8/layout/gear1" loCatId="" qsTypeId="urn:microsoft.com/office/officeart/2005/8/quickstyle/simple4" qsCatId="simple" csTypeId="urn:microsoft.com/office/officeart/2005/8/colors/accent0_2" csCatId="mainScheme" phldr="1"/>
      <dgm:spPr/>
    </dgm:pt>
    <dgm:pt modelId="{99EC4191-C92A-7140-B0E7-FA4BF8985610}">
      <dgm:prSet phldrT="[Testo]"/>
      <dgm:spPr/>
      <dgm:t>
        <a:bodyPr/>
        <a:lstStyle/>
        <a:p>
          <a:endParaRPr lang="it-IT"/>
        </a:p>
      </dgm:t>
    </dgm:pt>
    <dgm:pt modelId="{7DE3F6DA-B6BE-F645-A41D-2A9AB639190C}" type="parTrans" cxnId="{FE32F2D6-1638-B946-B828-6AB905E880AD}">
      <dgm:prSet/>
      <dgm:spPr/>
      <dgm:t>
        <a:bodyPr/>
        <a:lstStyle/>
        <a:p>
          <a:endParaRPr lang="it-IT"/>
        </a:p>
      </dgm:t>
    </dgm:pt>
    <dgm:pt modelId="{1C9937EF-5577-0244-B6BD-7D097E75349E}" type="sibTrans" cxnId="{FE32F2D6-1638-B946-B828-6AB905E880AD}">
      <dgm:prSet/>
      <dgm:spPr/>
      <dgm:t>
        <a:bodyPr/>
        <a:lstStyle/>
        <a:p>
          <a:endParaRPr lang="it-IT"/>
        </a:p>
      </dgm:t>
    </dgm:pt>
    <dgm:pt modelId="{672912CE-E0C3-A347-A4A4-34EFB1E9BBA8}">
      <dgm:prSet phldrT="[Testo]"/>
      <dgm:spPr/>
      <dgm:t>
        <a:bodyPr/>
        <a:lstStyle/>
        <a:p>
          <a:endParaRPr lang="it-IT" dirty="0"/>
        </a:p>
      </dgm:t>
    </dgm:pt>
    <dgm:pt modelId="{739044F2-95B9-8A47-8469-E65A101B8A0D}" type="parTrans" cxnId="{EE658AB8-BA7C-AC41-8B3A-166B073CC391}">
      <dgm:prSet/>
      <dgm:spPr/>
      <dgm:t>
        <a:bodyPr/>
        <a:lstStyle/>
        <a:p>
          <a:endParaRPr lang="it-IT"/>
        </a:p>
      </dgm:t>
    </dgm:pt>
    <dgm:pt modelId="{275EF3B0-C5BF-EB44-B07F-0F0D79DF79EC}" type="sibTrans" cxnId="{EE658AB8-BA7C-AC41-8B3A-166B073CC391}">
      <dgm:prSet/>
      <dgm:spPr/>
      <dgm:t>
        <a:bodyPr/>
        <a:lstStyle/>
        <a:p>
          <a:endParaRPr lang="it-IT"/>
        </a:p>
      </dgm:t>
    </dgm:pt>
    <dgm:pt modelId="{F4674BCF-A4EA-9845-9814-870E275B2BA8}">
      <dgm:prSet phldrT="[Testo]"/>
      <dgm:spPr/>
      <dgm:t>
        <a:bodyPr/>
        <a:lstStyle/>
        <a:p>
          <a:endParaRPr lang="it-IT"/>
        </a:p>
      </dgm:t>
    </dgm:pt>
    <dgm:pt modelId="{0FC7FF62-516E-7347-B078-2DD87E353CED}" type="parTrans" cxnId="{BF5774F6-D866-8E4D-90CF-5710EDDDCA36}">
      <dgm:prSet/>
      <dgm:spPr/>
      <dgm:t>
        <a:bodyPr/>
        <a:lstStyle/>
        <a:p>
          <a:endParaRPr lang="it-IT"/>
        </a:p>
      </dgm:t>
    </dgm:pt>
    <dgm:pt modelId="{2EC5C12E-AAD9-4A4F-83B2-753C620E4BC5}" type="sibTrans" cxnId="{BF5774F6-D866-8E4D-90CF-5710EDDDCA36}">
      <dgm:prSet/>
      <dgm:spPr/>
      <dgm:t>
        <a:bodyPr/>
        <a:lstStyle/>
        <a:p>
          <a:endParaRPr lang="it-IT"/>
        </a:p>
      </dgm:t>
    </dgm:pt>
    <dgm:pt modelId="{75AA6424-039D-9242-AD3F-A2CA053D925F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endParaRPr lang="it-IT" dirty="0"/>
        </a:p>
      </dgm:t>
    </dgm:pt>
    <dgm:pt modelId="{8258F0B2-A056-2242-BE0B-243980768541}" type="parTrans" cxnId="{1B4982D8-1A79-AB42-AC82-0A0A24454CBF}">
      <dgm:prSet/>
      <dgm:spPr/>
      <dgm:t>
        <a:bodyPr/>
        <a:lstStyle/>
        <a:p>
          <a:endParaRPr lang="it-IT"/>
        </a:p>
      </dgm:t>
    </dgm:pt>
    <dgm:pt modelId="{33C91C11-EFCC-DD42-AAEA-4FD8B3596436}" type="sibTrans" cxnId="{1B4982D8-1A79-AB42-AC82-0A0A24454CBF}">
      <dgm:prSet/>
      <dgm:spPr/>
      <dgm:t>
        <a:bodyPr/>
        <a:lstStyle/>
        <a:p>
          <a:endParaRPr lang="it-IT"/>
        </a:p>
      </dgm:t>
    </dgm:pt>
    <dgm:pt modelId="{DFE6E931-D723-2F46-AE36-10D2875F9ADE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endParaRPr lang="it-IT" dirty="0"/>
        </a:p>
      </dgm:t>
    </dgm:pt>
    <dgm:pt modelId="{9A7B2844-0F70-714D-940A-C98368D9E5D1}" type="parTrans" cxnId="{B006CD91-5987-A94C-8C44-86A60332D9E0}">
      <dgm:prSet/>
      <dgm:spPr/>
      <dgm:t>
        <a:bodyPr/>
        <a:lstStyle/>
        <a:p>
          <a:endParaRPr lang="it-IT"/>
        </a:p>
      </dgm:t>
    </dgm:pt>
    <dgm:pt modelId="{483C246A-0875-9841-BB49-58DCB18A99BF}" type="sibTrans" cxnId="{B006CD91-5987-A94C-8C44-86A60332D9E0}">
      <dgm:prSet/>
      <dgm:spPr/>
      <dgm:t>
        <a:bodyPr/>
        <a:lstStyle/>
        <a:p>
          <a:endParaRPr lang="it-IT"/>
        </a:p>
      </dgm:t>
    </dgm:pt>
    <dgm:pt modelId="{06DA0CD6-709A-D644-8E73-9F08DE675155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it-IT" dirty="0" smtClean="0"/>
            <a:t> </a:t>
          </a:r>
        </a:p>
        <a:p>
          <a:endParaRPr lang="it-IT" dirty="0"/>
        </a:p>
      </dgm:t>
    </dgm:pt>
    <dgm:pt modelId="{E3399A12-6147-F24E-8EE6-9986F6EAB649}" type="sibTrans" cxnId="{5992DC90-BE41-2140-9670-3AF9C864B7AF}">
      <dgm:prSet/>
      <dgm:spPr/>
      <dgm:t>
        <a:bodyPr/>
        <a:lstStyle/>
        <a:p>
          <a:endParaRPr lang="it-IT"/>
        </a:p>
      </dgm:t>
    </dgm:pt>
    <dgm:pt modelId="{D8074DB7-DDA3-9146-82CD-77B6B3F901B1}" type="parTrans" cxnId="{5992DC90-BE41-2140-9670-3AF9C864B7AF}">
      <dgm:prSet/>
      <dgm:spPr/>
      <dgm:t>
        <a:bodyPr/>
        <a:lstStyle/>
        <a:p>
          <a:endParaRPr lang="it-IT"/>
        </a:p>
      </dgm:t>
    </dgm:pt>
    <dgm:pt modelId="{37FFC98C-081C-5F43-8716-018E78344BE9}" type="pres">
      <dgm:prSet presAssocID="{EA5A34F1-6003-EE4B-A4C5-7CE680D6853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837324-630C-8F4A-9049-1B78CDD96050}" type="pres">
      <dgm:prSet presAssocID="{06DA0CD6-709A-D644-8E73-9F08DE675155}" presName="gear1" presStyleLbl="node1" presStyleIdx="0" presStyleCnt="3" custLinFactNeighborX="16622" custLinFactNeighborY="-2631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296F41-1FF2-CD4A-96E0-C3147E8D831A}" type="pres">
      <dgm:prSet presAssocID="{06DA0CD6-709A-D644-8E73-9F08DE675155}" presName="gear1srcNode" presStyleLbl="node1" presStyleIdx="0" presStyleCnt="3"/>
      <dgm:spPr/>
      <dgm:t>
        <a:bodyPr/>
        <a:lstStyle/>
        <a:p>
          <a:endParaRPr lang="it-IT"/>
        </a:p>
      </dgm:t>
    </dgm:pt>
    <dgm:pt modelId="{EA7040B2-E300-094C-88B8-2CF36C090991}" type="pres">
      <dgm:prSet presAssocID="{06DA0CD6-709A-D644-8E73-9F08DE675155}" presName="gear1dstNode" presStyleLbl="node1" presStyleIdx="0" presStyleCnt="3"/>
      <dgm:spPr/>
      <dgm:t>
        <a:bodyPr/>
        <a:lstStyle/>
        <a:p>
          <a:endParaRPr lang="it-IT"/>
        </a:p>
      </dgm:t>
    </dgm:pt>
    <dgm:pt modelId="{1B24700C-592F-AE43-B60B-E9C7480F4C88}" type="pres">
      <dgm:prSet presAssocID="{DFE6E931-D723-2F46-AE36-10D2875F9ADE}" presName="gear2" presStyleLbl="node1" presStyleIdx="1" presStyleCnt="3" custAng="20467979" custScaleX="127399" custScaleY="127399" custLinFactNeighborX="42414" custLinFactNeighborY="-7344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EC029-0C24-6F4D-92FA-6C770AA70B4C}" type="pres">
      <dgm:prSet presAssocID="{DFE6E931-D723-2F46-AE36-10D2875F9ADE}" presName="gear2srcNode" presStyleLbl="node1" presStyleIdx="1" presStyleCnt="3"/>
      <dgm:spPr/>
      <dgm:t>
        <a:bodyPr/>
        <a:lstStyle/>
        <a:p>
          <a:endParaRPr lang="it-IT"/>
        </a:p>
      </dgm:t>
    </dgm:pt>
    <dgm:pt modelId="{4AF131D7-0C59-5F41-9039-15153AC5FF40}" type="pres">
      <dgm:prSet presAssocID="{DFE6E931-D723-2F46-AE36-10D2875F9ADE}" presName="gear2dstNode" presStyleLbl="node1" presStyleIdx="1" presStyleCnt="3"/>
      <dgm:spPr/>
      <dgm:t>
        <a:bodyPr/>
        <a:lstStyle/>
        <a:p>
          <a:endParaRPr lang="it-IT"/>
        </a:p>
      </dgm:t>
    </dgm:pt>
    <dgm:pt modelId="{429F5B0C-8854-8343-83E6-EC9EF899268F}" type="pres">
      <dgm:prSet presAssocID="{75AA6424-039D-9242-AD3F-A2CA053D925F}" presName="gear3" presStyleLbl="node1" presStyleIdx="2" presStyleCnt="3" custAng="21219167" custLinFactNeighborX="-38303" custLinFactNeighborY="73645"/>
      <dgm:spPr/>
      <dgm:t>
        <a:bodyPr/>
        <a:lstStyle/>
        <a:p>
          <a:endParaRPr lang="it-IT"/>
        </a:p>
      </dgm:t>
    </dgm:pt>
    <dgm:pt modelId="{01043588-82DF-C745-8124-D5CBAD689798}" type="pres">
      <dgm:prSet presAssocID="{75AA6424-039D-9242-AD3F-A2CA053D92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8BE209-BEDA-9F41-BBD0-9F9BA80486C9}" type="pres">
      <dgm:prSet presAssocID="{75AA6424-039D-9242-AD3F-A2CA053D925F}" presName="gear3srcNode" presStyleLbl="node1" presStyleIdx="2" presStyleCnt="3"/>
      <dgm:spPr/>
      <dgm:t>
        <a:bodyPr/>
        <a:lstStyle/>
        <a:p>
          <a:endParaRPr lang="it-IT"/>
        </a:p>
      </dgm:t>
    </dgm:pt>
    <dgm:pt modelId="{47A4F7AE-06A9-B34B-858B-BBCF9DA9A343}" type="pres">
      <dgm:prSet presAssocID="{75AA6424-039D-9242-AD3F-A2CA053D925F}" presName="gear3dstNode" presStyleLbl="node1" presStyleIdx="2" presStyleCnt="3"/>
      <dgm:spPr/>
      <dgm:t>
        <a:bodyPr/>
        <a:lstStyle/>
        <a:p>
          <a:endParaRPr lang="it-IT"/>
        </a:p>
      </dgm:t>
    </dgm:pt>
    <dgm:pt modelId="{0972DDE2-3B7E-9040-9B9F-A09EFFF1CCD5}" type="pres">
      <dgm:prSet presAssocID="{E3399A12-6147-F24E-8EE6-9986F6EAB649}" presName="connector1" presStyleLbl="sibTrans2D1" presStyleIdx="0" presStyleCnt="3" custLinFactNeighborX="12986" custLinFactNeighborY="-19115"/>
      <dgm:spPr/>
      <dgm:t>
        <a:bodyPr/>
        <a:lstStyle/>
        <a:p>
          <a:endParaRPr lang="it-IT"/>
        </a:p>
      </dgm:t>
    </dgm:pt>
    <dgm:pt modelId="{65DC45D0-2F97-2042-9990-1956ECD3EDF5}" type="pres">
      <dgm:prSet presAssocID="{483C246A-0875-9841-BB49-58DCB18A99BF}" presName="connector2" presStyleLbl="sibTrans2D1" presStyleIdx="1" presStyleCnt="3" custAng="11650843" custFlipHor="1" custLinFactNeighborX="6913" custLinFactNeighborY="23539"/>
      <dgm:spPr/>
      <dgm:t>
        <a:bodyPr/>
        <a:lstStyle/>
        <a:p>
          <a:endParaRPr lang="it-IT"/>
        </a:p>
      </dgm:t>
    </dgm:pt>
    <dgm:pt modelId="{0EC347D1-0C18-5949-85A2-52D628C63235}" type="pres">
      <dgm:prSet presAssocID="{33C91C11-EFCC-DD42-AAEA-4FD8B3596436}" presName="connector3" presStyleLbl="sibTrans2D1" presStyleIdx="2" presStyleCnt="3" custAng="19113531" custLinFactNeighborX="-17430" custLinFactNeighborY="-1411"/>
      <dgm:spPr/>
      <dgm:t>
        <a:bodyPr/>
        <a:lstStyle/>
        <a:p>
          <a:endParaRPr lang="it-IT"/>
        </a:p>
      </dgm:t>
    </dgm:pt>
  </dgm:ptLst>
  <dgm:cxnLst>
    <dgm:cxn modelId="{5992DC90-BE41-2140-9670-3AF9C864B7AF}" srcId="{EA5A34F1-6003-EE4B-A4C5-7CE680D68536}" destId="{06DA0CD6-709A-D644-8E73-9F08DE675155}" srcOrd="0" destOrd="0" parTransId="{D8074DB7-DDA3-9146-82CD-77B6B3F901B1}" sibTransId="{E3399A12-6147-F24E-8EE6-9986F6EAB649}"/>
    <dgm:cxn modelId="{BF5774F6-D866-8E4D-90CF-5710EDDDCA36}" srcId="{EA5A34F1-6003-EE4B-A4C5-7CE680D68536}" destId="{F4674BCF-A4EA-9845-9814-870E275B2BA8}" srcOrd="3" destOrd="0" parTransId="{0FC7FF62-516E-7347-B078-2DD87E353CED}" sibTransId="{2EC5C12E-AAD9-4A4F-83B2-753C620E4BC5}"/>
    <dgm:cxn modelId="{61556C43-7720-4681-B0A4-CCEA89DA93AD}" type="presOf" srcId="{EA5A34F1-6003-EE4B-A4C5-7CE680D68536}" destId="{37FFC98C-081C-5F43-8716-018E78344BE9}" srcOrd="0" destOrd="0" presId="urn:microsoft.com/office/officeart/2005/8/layout/gear1"/>
    <dgm:cxn modelId="{B7DA0576-663D-4BE6-BE15-DB4DF0933E5B}" type="presOf" srcId="{75AA6424-039D-9242-AD3F-A2CA053D925F}" destId="{238BE209-BEDA-9F41-BBD0-9F9BA80486C9}" srcOrd="2" destOrd="0" presId="urn:microsoft.com/office/officeart/2005/8/layout/gear1"/>
    <dgm:cxn modelId="{FE32F2D6-1638-B946-B828-6AB905E880AD}" srcId="{EA5A34F1-6003-EE4B-A4C5-7CE680D68536}" destId="{99EC4191-C92A-7140-B0E7-FA4BF8985610}" srcOrd="4" destOrd="0" parTransId="{7DE3F6DA-B6BE-F645-A41D-2A9AB639190C}" sibTransId="{1C9937EF-5577-0244-B6BD-7D097E75349E}"/>
    <dgm:cxn modelId="{4E17F3E3-7B5D-4D83-8ECE-8F1CB9C1BC43}" type="presOf" srcId="{75AA6424-039D-9242-AD3F-A2CA053D925F}" destId="{429F5B0C-8854-8343-83E6-EC9EF899268F}" srcOrd="0" destOrd="0" presId="urn:microsoft.com/office/officeart/2005/8/layout/gear1"/>
    <dgm:cxn modelId="{EE658AB8-BA7C-AC41-8B3A-166B073CC391}" srcId="{EA5A34F1-6003-EE4B-A4C5-7CE680D68536}" destId="{672912CE-E0C3-A347-A4A4-34EFB1E9BBA8}" srcOrd="5" destOrd="0" parTransId="{739044F2-95B9-8A47-8469-E65A101B8A0D}" sibTransId="{275EF3B0-C5BF-EB44-B07F-0F0D79DF79EC}"/>
    <dgm:cxn modelId="{357A919B-2471-4793-B810-01649CC1EFFD}" type="presOf" srcId="{33C91C11-EFCC-DD42-AAEA-4FD8B3596436}" destId="{0EC347D1-0C18-5949-85A2-52D628C63235}" srcOrd="0" destOrd="0" presId="urn:microsoft.com/office/officeart/2005/8/layout/gear1"/>
    <dgm:cxn modelId="{DA316EFC-F680-44BE-8BF8-91B32267E659}" type="presOf" srcId="{06DA0CD6-709A-D644-8E73-9F08DE675155}" destId="{23296F41-1FF2-CD4A-96E0-C3147E8D831A}" srcOrd="1" destOrd="0" presId="urn:microsoft.com/office/officeart/2005/8/layout/gear1"/>
    <dgm:cxn modelId="{1B4982D8-1A79-AB42-AC82-0A0A24454CBF}" srcId="{EA5A34F1-6003-EE4B-A4C5-7CE680D68536}" destId="{75AA6424-039D-9242-AD3F-A2CA053D925F}" srcOrd="2" destOrd="0" parTransId="{8258F0B2-A056-2242-BE0B-243980768541}" sibTransId="{33C91C11-EFCC-DD42-AAEA-4FD8B3596436}"/>
    <dgm:cxn modelId="{699A31D1-37AD-4607-9A34-402CABCB6C7B}" type="presOf" srcId="{75AA6424-039D-9242-AD3F-A2CA053D925F}" destId="{47A4F7AE-06A9-B34B-858B-BBCF9DA9A343}" srcOrd="3" destOrd="0" presId="urn:microsoft.com/office/officeart/2005/8/layout/gear1"/>
    <dgm:cxn modelId="{13ABD5D5-C05F-42CC-9D10-409223335B3C}" type="presOf" srcId="{75AA6424-039D-9242-AD3F-A2CA053D925F}" destId="{01043588-82DF-C745-8124-D5CBAD689798}" srcOrd="1" destOrd="0" presId="urn:microsoft.com/office/officeart/2005/8/layout/gear1"/>
    <dgm:cxn modelId="{ABBA3960-E1E5-421B-93C8-2BD964C213C6}" type="presOf" srcId="{06DA0CD6-709A-D644-8E73-9F08DE675155}" destId="{ED837324-630C-8F4A-9049-1B78CDD96050}" srcOrd="0" destOrd="0" presId="urn:microsoft.com/office/officeart/2005/8/layout/gear1"/>
    <dgm:cxn modelId="{05E226AE-9BC1-480F-9472-D82F42F075EF}" type="presOf" srcId="{06DA0CD6-709A-D644-8E73-9F08DE675155}" destId="{EA7040B2-E300-094C-88B8-2CF36C090991}" srcOrd="2" destOrd="0" presId="urn:microsoft.com/office/officeart/2005/8/layout/gear1"/>
    <dgm:cxn modelId="{66F56A91-993D-4E69-8077-5454FE1193AB}" type="presOf" srcId="{E3399A12-6147-F24E-8EE6-9986F6EAB649}" destId="{0972DDE2-3B7E-9040-9B9F-A09EFFF1CCD5}" srcOrd="0" destOrd="0" presId="urn:microsoft.com/office/officeart/2005/8/layout/gear1"/>
    <dgm:cxn modelId="{E5AE28D8-C5D6-4A37-A7D1-A86147554A89}" type="presOf" srcId="{483C246A-0875-9841-BB49-58DCB18A99BF}" destId="{65DC45D0-2F97-2042-9990-1956ECD3EDF5}" srcOrd="0" destOrd="0" presId="urn:microsoft.com/office/officeart/2005/8/layout/gear1"/>
    <dgm:cxn modelId="{951ECFCD-7ADF-4D6C-999F-02E609CB9874}" type="presOf" srcId="{DFE6E931-D723-2F46-AE36-10D2875F9ADE}" destId="{3B6EC029-0C24-6F4D-92FA-6C770AA70B4C}" srcOrd="1" destOrd="0" presId="urn:microsoft.com/office/officeart/2005/8/layout/gear1"/>
    <dgm:cxn modelId="{B006CD91-5987-A94C-8C44-86A60332D9E0}" srcId="{EA5A34F1-6003-EE4B-A4C5-7CE680D68536}" destId="{DFE6E931-D723-2F46-AE36-10D2875F9ADE}" srcOrd="1" destOrd="0" parTransId="{9A7B2844-0F70-714D-940A-C98368D9E5D1}" sibTransId="{483C246A-0875-9841-BB49-58DCB18A99BF}"/>
    <dgm:cxn modelId="{367B3927-4575-40ED-9115-8FEC7C3B412D}" type="presOf" srcId="{DFE6E931-D723-2F46-AE36-10D2875F9ADE}" destId="{1B24700C-592F-AE43-B60B-E9C7480F4C88}" srcOrd="0" destOrd="0" presId="urn:microsoft.com/office/officeart/2005/8/layout/gear1"/>
    <dgm:cxn modelId="{9510A6AF-F4DA-413B-A11B-D23AB4DB41BC}" type="presOf" srcId="{DFE6E931-D723-2F46-AE36-10D2875F9ADE}" destId="{4AF131D7-0C59-5F41-9039-15153AC5FF40}" srcOrd="2" destOrd="0" presId="urn:microsoft.com/office/officeart/2005/8/layout/gear1"/>
    <dgm:cxn modelId="{7CA1D57D-91CB-4F6F-8B38-BCC5A5B5FA48}" type="presParOf" srcId="{37FFC98C-081C-5F43-8716-018E78344BE9}" destId="{ED837324-630C-8F4A-9049-1B78CDD96050}" srcOrd="0" destOrd="0" presId="urn:microsoft.com/office/officeart/2005/8/layout/gear1"/>
    <dgm:cxn modelId="{B636872C-6284-42B4-A267-2D3071B66E5C}" type="presParOf" srcId="{37FFC98C-081C-5F43-8716-018E78344BE9}" destId="{23296F41-1FF2-CD4A-96E0-C3147E8D831A}" srcOrd="1" destOrd="0" presId="urn:microsoft.com/office/officeart/2005/8/layout/gear1"/>
    <dgm:cxn modelId="{CEE97212-DC96-41A1-979F-3D6A5D4E058A}" type="presParOf" srcId="{37FFC98C-081C-5F43-8716-018E78344BE9}" destId="{EA7040B2-E300-094C-88B8-2CF36C090991}" srcOrd="2" destOrd="0" presId="urn:microsoft.com/office/officeart/2005/8/layout/gear1"/>
    <dgm:cxn modelId="{404108E0-2DD5-4871-89B7-1562AC866FE3}" type="presParOf" srcId="{37FFC98C-081C-5F43-8716-018E78344BE9}" destId="{1B24700C-592F-AE43-B60B-E9C7480F4C88}" srcOrd="3" destOrd="0" presId="urn:microsoft.com/office/officeart/2005/8/layout/gear1"/>
    <dgm:cxn modelId="{E925BB87-F4D6-457F-AC83-41811FA6101F}" type="presParOf" srcId="{37FFC98C-081C-5F43-8716-018E78344BE9}" destId="{3B6EC029-0C24-6F4D-92FA-6C770AA70B4C}" srcOrd="4" destOrd="0" presId="urn:microsoft.com/office/officeart/2005/8/layout/gear1"/>
    <dgm:cxn modelId="{4B6E5588-364F-4543-8307-BFAAB15C95E9}" type="presParOf" srcId="{37FFC98C-081C-5F43-8716-018E78344BE9}" destId="{4AF131D7-0C59-5F41-9039-15153AC5FF40}" srcOrd="5" destOrd="0" presId="urn:microsoft.com/office/officeart/2005/8/layout/gear1"/>
    <dgm:cxn modelId="{B4E66C81-68D8-4578-B1F4-3BD60001295C}" type="presParOf" srcId="{37FFC98C-081C-5F43-8716-018E78344BE9}" destId="{429F5B0C-8854-8343-83E6-EC9EF899268F}" srcOrd="6" destOrd="0" presId="urn:microsoft.com/office/officeart/2005/8/layout/gear1"/>
    <dgm:cxn modelId="{74B8E3CD-C011-417B-BEF3-248EC5BC5619}" type="presParOf" srcId="{37FFC98C-081C-5F43-8716-018E78344BE9}" destId="{01043588-82DF-C745-8124-D5CBAD689798}" srcOrd="7" destOrd="0" presId="urn:microsoft.com/office/officeart/2005/8/layout/gear1"/>
    <dgm:cxn modelId="{9F6B4A27-3E97-467F-97FA-1E1704DB5D89}" type="presParOf" srcId="{37FFC98C-081C-5F43-8716-018E78344BE9}" destId="{238BE209-BEDA-9F41-BBD0-9F9BA80486C9}" srcOrd="8" destOrd="0" presId="urn:microsoft.com/office/officeart/2005/8/layout/gear1"/>
    <dgm:cxn modelId="{0980B02F-AC7A-4977-A452-E69C3F2AAD01}" type="presParOf" srcId="{37FFC98C-081C-5F43-8716-018E78344BE9}" destId="{47A4F7AE-06A9-B34B-858B-BBCF9DA9A343}" srcOrd="9" destOrd="0" presId="urn:microsoft.com/office/officeart/2005/8/layout/gear1"/>
    <dgm:cxn modelId="{074C48C3-6F20-439B-A5AC-467E239ED979}" type="presParOf" srcId="{37FFC98C-081C-5F43-8716-018E78344BE9}" destId="{0972DDE2-3B7E-9040-9B9F-A09EFFF1CCD5}" srcOrd="10" destOrd="0" presId="urn:microsoft.com/office/officeart/2005/8/layout/gear1"/>
    <dgm:cxn modelId="{D0223B4B-1CDD-4093-842F-FAF36795179E}" type="presParOf" srcId="{37FFC98C-081C-5F43-8716-018E78344BE9}" destId="{65DC45D0-2F97-2042-9990-1956ECD3EDF5}" srcOrd="11" destOrd="0" presId="urn:microsoft.com/office/officeart/2005/8/layout/gear1"/>
    <dgm:cxn modelId="{36F0F32B-D498-47FE-9ABA-6892A2064DED}" type="presParOf" srcId="{37FFC98C-081C-5F43-8716-018E78344BE9}" destId="{0EC347D1-0C18-5949-85A2-52D628C63235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1BDDA-028D-ED43-8E56-DE3558E335B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795271ED-3987-4F4D-BACB-01CB88EA2D68}">
      <dgm:prSet phldrT="[Testo]" custT="1"/>
      <dgm:spPr>
        <a:solidFill>
          <a:srgbClr val="006885">
            <a:alpha val="70000"/>
          </a:srgbClr>
        </a:solidFill>
      </dgm:spPr>
      <dgm:t>
        <a:bodyPr/>
        <a:lstStyle/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Activation</a:t>
          </a:r>
        </a:p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+</a:t>
          </a:r>
        </a:p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Retention</a:t>
          </a:r>
          <a:endParaRPr lang="it-IT" sz="2400" dirty="0">
            <a:latin typeface="Arial Italic"/>
          </a:endParaRPr>
        </a:p>
      </dgm:t>
    </dgm:pt>
    <dgm:pt modelId="{086F78F2-D9C1-8249-B3AF-07E065B328F3}" type="parTrans" cxnId="{31B59F74-132C-3E46-8F71-A5C9399A63D4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B1ADF4E4-D3FB-9C40-ADCE-2A6032F1EBA6}" type="sibTrans" cxnId="{31B59F74-132C-3E46-8F71-A5C9399A63D4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CDA4DAC7-FC78-FD4E-AD86-8EA7E811822B}">
      <dgm:prSet phldrT="[Testo]" custT="1"/>
      <dgm:spPr>
        <a:solidFill>
          <a:srgbClr val="006885">
            <a:alpha val="70000"/>
          </a:srgbClr>
        </a:solidFill>
      </dgm:spPr>
      <dgm:t>
        <a:bodyPr/>
        <a:lstStyle/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Acquisition</a:t>
          </a:r>
        </a:p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+</a:t>
          </a:r>
        </a:p>
        <a:p>
          <a:pPr>
            <a:lnSpc>
              <a:spcPct val="50000"/>
            </a:lnSpc>
          </a:pPr>
          <a:r>
            <a:rPr lang="it-IT" sz="2400" dirty="0" smtClean="0">
              <a:latin typeface="Arial Italic"/>
            </a:rPr>
            <a:t>Referral</a:t>
          </a:r>
        </a:p>
      </dgm:t>
    </dgm:pt>
    <dgm:pt modelId="{E02C84F8-832E-C241-B60E-1E94935D6587}" type="parTrans" cxnId="{6CF1DC9E-A908-2D44-96FA-F907659AF687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DA290C17-17B1-DB4C-A463-43E10853F9BD}" type="sibTrans" cxnId="{6CF1DC9E-A908-2D44-96FA-F907659AF687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E0B0CB66-4B5A-9B45-9C5C-F099E6E1C5A6}">
      <dgm:prSet phldrT="[Testo]" custT="1"/>
      <dgm:spPr>
        <a:solidFill>
          <a:srgbClr val="006885">
            <a:alpha val="70000"/>
          </a:srgbClr>
        </a:solidFill>
      </dgm:spPr>
      <dgm:t>
        <a:bodyPr/>
        <a:lstStyle/>
        <a:p>
          <a:r>
            <a:rPr lang="it-IT" sz="2400" dirty="0" smtClean="0">
              <a:latin typeface="Arial Italic"/>
            </a:rPr>
            <a:t>Revenue</a:t>
          </a:r>
          <a:endParaRPr lang="it-IT" sz="2400" dirty="0">
            <a:latin typeface="Arial Italic"/>
          </a:endParaRPr>
        </a:p>
      </dgm:t>
    </dgm:pt>
    <dgm:pt modelId="{0E3A5B64-AF1E-C943-9550-43B876B6FAFE}" type="parTrans" cxnId="{B9262F03-85DD-A442-B67E-9383F9B86079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9FAF44F8-E077-FF44-9FAD-AA1EE043C39A}" type="sibTrans" cxnId="{B9262F03-85DD-A442-B67E-9383F9B86079}">
      <dgm:prSet/>
      <dgm:spPr/>
      <dgm:t>
        <a:bodyPr/>
        <a:lstStyle/>
        <a:p>
          <a:endParaRPr lang="it-IT">
            <a:latin typeface="Tw Cen MT" panose="020B0602020104020603" pitchFamily="34" charset="0"/>
          </a:endParaRPr>
        </a:p>
      </dgm:t>
    </dgm:pt>
    <dgm:pt modelId="{06685C1A-C44D-C74B-ADF2-23E64FA2D918}" type="pres">
      <dgm:prSet presAssocID="{CB81BDDA-028D-ED43-8E56-DE3558E335B5}" presName="CompostProcess" presStyleCnt="0">
        <dgm:presLayoutVars>
          <dgm:dir/>
          <dgm:resizeHandles val="exact"/>
        </dgm:presLayoutVars>
      </dgm:prSet>
      <dgm:spPr/>
    </dgm:pt>
    <dgm:pt modelId="{FA6C1658-3DD8-8649-8695-086DEA98DB7D}" type="pres">
      <dgm:prSet presAssocID="{CB81BDDA-028D-ED43-8E56-DE3558E335B5}" presName="arrow" presStyleLbl="bgShp" presStyleIdx="0" presStyleCnt="1" custScaleX="117647"/>
      <dgm:spPr>
        <a:solidFill>
          <a:schemeClr val="bg1">
            <a:lumMod val="85000"/>
          </a:schemeClr>
        </a:solidFill>
        <a:effectLst/>
      </dgm:spPr>
    </dgm:pt>
    <dgm:pt modelId="{FBF44854-8325-444E-8E48-032A4CA40423}" type="pres">
      <dgm:prSet presAssocID="{CB81BDDA-028D-ED43-8E56-DE3558E335B5}" presName="linearProcess" presStyleCnt="0"/>
      <dgm:spPr/>
    </dgm:pt>
    <dgm:pt modelId="{63FD65B1-4971-764C-974B-39000978A92A}" type="pres">
      <dgm:prSet presAssocID="{795271ED-3987-4F4D-BACB-01CB88EA2D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C79717-B39A-B347-AF96-4EAAC9E9043D}" type="pres">
      <dgm:prSet presAssocID="{B1ADF4E4-D3FB-9C40-ADCE-2A6032F1EBA6}" presName="sibTrans" presStyleCnt="0"/>
      <dgm:spPr/>
    </dgm:pt>
    <dgm:pt modelId="{6E93289F-3AF1-164E-B387-872359A6074E}" type="pres">
      <dgm:prSet presAssocID="{CDA4DAC7-FC78-FD4E-AD86-8EA7E81182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F3812-2423-4746-90D2-E19033B4FFB2}" type="pres">
      <dgm:prSet presAssocID="{DA290C17-17B1-DB4C-A463-43E10853F9BD}" presName="sibTrans" presStyleCnt="0"/>
      <dgm:spPr/>
    </dgm:pt>
    <dgm:pt modelId="{BE7A6C99-8660-654A-B565-3C1518060864}" type="pres">
      <dgm:prSet presAssocID="{E0B0CB66-4B5A-9B45-9C5C-F099E6E1C5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B59F74-132C-3E46-8F71-A5C9399A63D4}" srcId="{CB81BDDA-028D-ED43-8E56-DE3558E335B5}" destId="{795271ED-3987-4F4D-BACB-01CB88EA2D68}" srcOrd="0" destOrd="0" parTransId="{086F78F2-D9C1-8249-B3AF-07E065B328F3}" sibTransId="{B1ADF4E4-D3FB-9C40-ADCE-2A6032F1EBA6}"/>
    <dgm:cxn modelId="{489FCD3D-EF2F-7C44-9C61-69D6F6C61D02}" type="presOf" srcId="{E0B0CB66-4B5A-9B45-9C5C-F099E6E1C5A6}" destId="{BE7A6C99-8660-654A-B565-3C1518060864}" srcOrd="0" destOrd="0" presId="urn:microsoft.com/office/officeart/2005/8/layout/hProcess9"/>
    <dgm:cxn modelId="{7C002DCB-F33C-AD43-80A3-8911DBB03ECC}" type="presOf" srcId="{CDA4DAC7-FC78-FD4E-AD86-8EA7E811822B}" destId="{6E93289F-3AF1-164E-B387-872359A6074E}" srcOrd="0" destOrd="0" presId="urn:microsoft.com/office/officeart/2005/8/layout/hProcess9"/>
    <dgm:cxn modelId="{B9262F03-85DD-A442-B67E-9383F9B86079}" srcId="{CB81BDDA-028D-ED43-8E56-DE3558E335B5}" destId="{E0B0CB66-4B5A-9B45-9C5C-F099E6E1C5A6}" srcOrd="2" destOrd="0" parTransId="{0E3A5B64-AF1E-C943-9550-43B876B6FAFE}" sibTransId="{9FAF44F8-E077-FF44-9FAD-AA1EE043C39A}"/>
    <dgm:cxn modelId="{A2858A65-0B01-954A-8123-D2000B7D9724}" type="presOf" srcId="{795271ED-3987-4F4D-BACB-01CB88EA2D68}" destId="{63FD65B1-4971-764C-974B-39000978A92A}" srcOrd="0" destOrd="0" presId="urn:microsoft.com/office/officeart/2005/8/layout/hProcess9"/>
    <dgm:cxn modelId="{85D71B2A-9049-384C-A39B-7987DDBE0802}" type="presOf" srcId="{CB81BDDA-028D-ED43-8E56-DE3558E335B5}" destId="{06685C1A-C44D-C74B-ADF2-23E64FA2D918}" srcOrd="0" destOrd="0" presId="urn:microsoft.com/office/officeart/2005/8/layout/hProcess9"/>
    <dgm:cxn modelId="{6CF1DC9E-A908-2D44-96FA-F907659AF687}" srcId="{CB81BDDA-028D-ED43-8E56-DE3558E335B5}" destId="{CDA4DAC7-FC78-FD4E-AD86-8EA7E811822B}" srcOrd="1" destOrd="0" parTransId="{E02C84F8-832E-C241-B60E-1E94935D6587}" sibTransId="{DA290C17-17B1-DB4C-A463-43E10853F9BD}"/>
    <dgm:cxn modelId="{AC382999-7B2B-EB45-8D10-7ADF92BBBA0D}" type="presParOf" srcId="{06685C1A-C44D-C74B-ADF2-23E64FA2D918}" destId="{FA6C1658-3DD8-8649-8695-086DEA98DB7D}" srcOrd="0" destOrd="0" presId="urn:microsoft.com/office/officeart/2005/8/layout/hProcess9"/>
    <dgm:cxn modelId="{801E4C75-1652-8044-BF91-EF436F3D6C55}" type="presParOf" srcId="{06685C1A-C44D-C74B-ADF2-23E64FA2D918}" destId="{FBF44854-8325-444E-8E48-032A4CA40423}" srcOrd="1" destOrd="0" presId="urn:microsoft.com/office/officeart/2005/8/layout/hProcess9"/>
    <dgm:cxn modelId="{12F817FC-3BFE-ED48-8BC8-F8D02764683A}" type="presParOf" srcId="{FBF44854-8325-444E-8E48-032A4CA40423}" destId="{63FD65B1-4971-764C-974B-39000978A92A}" srcOrd="0" destOrd="0" presId="urn:microsoft.com/office/officeart/2005/8/layout/hProcess9"/>
    <dgm:cxn modelId="{35FD1CA3-10B8-3B40-B142-E1BCA6A677DA}" type="presParOf" srcId="{FBF44854-8325-444E-8E48-032A4CA40423}" destId="{F1C79717-B39A-B347-AF96-4EAAC9E9043D}" srcOrd="1" destOrd="0" presId="urn:microsoft.com/office/officeart/2005/8/layout/hProcess9"/>
    <dgm:cxn modelId="{922D0972-641C-814F-AE75-F8BE6E9E7EA1}" type="presParOf" srcId="{FBF44854-8325-444E-8E48-032A4CA40423}" destId="{6E93289F-3AF1-164E-B387-872359A6074E}" srcOrd="2" destOrd="0" presId="urn:microsoft.com/office/officeart/2005/8/layout/hProcess9"/>
    <dgm:cxn modelId="{DD49D094-BF8C-864E-9F96-A98E12F1C6F3}" type="presParOf" srcId="{FBF44854-8325-444E-8E48-032A4CA40423}" destId="{B8FF3812-2423-4746-90D2-E19033B4FFB2}" srcOrd="3" destOrd="0" presId="urn:microsoft.com/office/officeart/2005/8/layout/hProcess9"/>
    <dgm:cxn modelId="{02B1CF50-D16E-A549-B3C5-93F8D54E65D9}" type="presParOf" srcId="{FBF44854-8325-444E-8E48-032A4CA40423}" destId="{BE7A6C99-8660-654A-B565-3C15180608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837324-630C-8F4A-9049-1B78CDD96050}">
      <dsp:nvSpPr>
        <dsp:cNvPr id="0" name=""/>
        <dsp:cNvSpPr/>
      </dsp:nvSpPr>
      <dsp:spPr>
        <a:xfrm>
          <a:off x="3473337" y="1421261"/>
          <a:ext cx="2560593" cy="2560593"/>
        </a:xfrm>
        <a:prstGeom prst="gear9">
          <a:avLst/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 dirty="0"/>
        </a:p>
      </dsp:txBody>
      <dsp:txXfrm>
        <a:off x="3473337" y="1421261"/>
        <a:ext cx="2560593" cy="2560593"/>
      </dsp:txXfrm>
    </dsp:sp>
    <dsp:sp modelId="{1B24700C-592F-AE43-B60B-E9C7480F4C88}">
      <dsp:nvSpPr>
        <dsp:cNvPr id="0" name=""/>
        <dsp:cNvSpPr/>
      </dsp:nvSpPr>
      <dsp:spPr>
        <a:xfrm rot="20467979">
          <a:off x="2092651" y="-133085"/>
          <a:ext cx="2372487" cy="2372487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 dirty="0"/>
        </a:p>
      </dsp:txBody>
      <dsp:txXfrm rot="20467979">
        <a:off x="2092651" y="-133085"/>
        <a:ext cx="2372487" cy="2372487"/>
      </dsp:txXfrm>
    </dsp:sp>
    <dsp:sp modelId="{429F5B0C-8854-8343-83E6-EC9EF899268F}">
      <dsp:nvSpPr>
        <dsp:cNvPr id="0" name=""/>
        <dsp:cNvSpPr/>
      </dsp:nvSpPr>
      <dsp:spPr>
        <a:xfrm rot="20319167">
          <a:off x="1745008" y="1850781"/>
          <a:ext cx="1824624" cy="1824624"/>
        </a:xfrm>
        <a:prstGeom prst="gear6">
          <a:avLst/>
        </a:prstGeom>
        <a:solidFill>
          <a:schemeClr val="l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 dirty="0"/>
        </a:p>
      </dsp:txBody>
      <dsp:txXfrm rot="21219167">
        <a:off x="2145202" y="2250975"/>
        <a:ext cx="1024237" cy="1024237"/>
      </dsp:txXfrm>
    </dsp:sp>
    <dsp:sp modelId="{0972DDE2-3B7E-9040-9B9F-A09EFFF1CCD5}">
      <dsp:nvSpPr>
        <dsp:cNvPr id="0" name=""/>
        <dsp:cNvSpPr/>
      </dsp:nvSpPr>
      <dsp:spPr>
        <a:xfrm>
          <a:off x="3281541" y="1079233"/>
          <a:ext cx="3277559" cy="3277559"/>
        </a:xfrm>
        <a:prstGeom prst="circularArrow">
          <a:avLst>
            <a:gd name="adj1" fmla="val 4687"/>
            <a:gd name="adj2" fmla="val 299029"/>
            <a:gd name="adj3" fmla="val 2526186"/>
            <a:gd name="adj4" fmla="val 15839856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C45D0-2F97-2042-9990-1956ECD3EDF5}">
      <dsp:nvSpPr>
        <dsp:cNvPr id="0" name=""/>
        <dsp:cNvSpPr/>
      </dsp:nvSpPr>
      <dsp:spPr>
        <a:xfrm rot="9949157" flipH="1">
          <a:off x="1392738" y="1636320"/>
          <a:ext cx="2381351" cy="23813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347D1-0C18-5949-85A2-52D628C63235}">
      <dsp:nvSpPr>
        <dsp:cNvPr id="0" name=""/>
        <dsp:cNvSpPr/>
      </dsp:nvSpPr>
      <dsp:spPr>
        <a:xfrm rot="19113531">
          <a:off x="1731382" y="-232832"/>
          <a:ext cx="2567576" cy="25675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C1658-3DD8-8649-8695-086DEA98DB7D}">
      <dsp:nvSpPr>
        <dsp:cNvPr id="0" name=""/>
        <dsp:cNvSpPr/>
      </dsp:nvSpPr>
      <dsp:spPr>
        <a:xfrm>
          <a:off x="1" y="0"/>
          <a:ext cx="7765137" cy="2836333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FD65B1-4971-764C-974B-39000978A92A}">
      <dsp:nvSpPr>
        <dsp:cNvPr id="0" name=""/>
        <dsp:cNvSpPr/>
      </dsp:nvSpPr>
      <dsp:spPr>
        <a:xfrm>
          <a:off x="0" y="850899"/>
          <a:ext cx="2329542" cy="1134533"/>
        </a:xfrm>
        <a:prstGeom prst="roundRect">
          <a:avLst/>
        </a:prstGeom>
        <a:solidFill>
          <a:srgbClr val="006885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Activation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+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Retention</a:t>
          </a:r>
          <a:endParaRPr lang="it-IT" sz="2400" kern="1200" dirty="0">
            <a:latin typeface="Arial Italic"/>
          </a:endParaRPr>
        </a:p>
      </dsp:txBody>
      <dsp:txXfrm>
        <a:off x="0" y="850899"/>
        <a:ext cx="2329542" cy="1134533"/>
      </dsp:txXfrm>
    </dsp:sp>
    <dsp:sp modelId="{6E93289F-3AF1-164E-B387-872359A6074E}">
      <dsp:nvSpPr>
        <dsp:cNvPr id="0" name=""/>
        <dsp:cNvSpPr/>
      </dsp:nvSpPr>
      <dsp:spPr>
        <a:xfrm>
          <a:off x="2717799" y="850899"/>
          <a:ext cx="2329542" cy="1134533"/>
        </a:xfrm>
        <a:prstGeom prst="roundRect">
          <a:avLst/>
        </a:prstGeom>
        <a:solidFill>
          <a:srgbClr val="006885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Acquisition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+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Referral</a:t>
          </a:r>
        </a:p>
      </dsp:txBody>
      <dsp:txXfrm>
        <a:off x="2717799" y="850899"/>
        <a:ext cx="2329542" cy="1134533"/>
      </dsp:txXfrm>
    </dsp:sp>
    <dsp:sp modelId="{BE7A6C99-8660-654A-B565-3C1518060864}">
      <dsp:nvSpPr>
        <dsp:cNvPr id="0" name=""/>
        <dsp:cNvSpPr/>
      </dsp:nvSpPr>
      <dsp:spPr>
        <a:xfrm>
          <a:off x="5435598" y="850899"/>
          <a:ext cx="2329542" cy="1134533"/>
        </a:xfrm>
        <a:prstGeom prst="roundRect">
          <a:avLst/>
        </a:prstGeom>
        <a:solidFill>
          <a:srgbClr val="006885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Arial Italic"/>
            </a:rPr>
            <a:t>Revenue</a:t>
          </a:r>
          <a:endParaRPr lang="it-IT" sz="2400" kern="1200" dirty="0">
            <a:latin typeface="Arial Italic"/>
          </a:endParaRPr>
        </a:p>
      </dsp:txBody>
      <dsp:txXfrm>
        <a:off x="5435598" y="850899"/>
        <a:ext cx="2329542" cy="113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53E7-EB4F-4650-90AA-37A8CA3D6FAD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6CE37-0C4C-4ED2-90A3-AEAF6B812E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32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786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443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428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presentazione ppt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63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342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216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740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27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617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144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650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856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45D5-42C4-424E-A0D1-363D81A1469E}" type="datetimeFigureOut">
              <a:rPr lang="it-IT" smtClean="0"/>
              <a:pPr/>
              <a:t>04/02/2014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FD45-B40A-454E-98D1-9BA4A693039B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presentazione ppt 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6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1.png"/><Relationship Id="rId21" Type="http://schemas.openxmlformats.org/officeDocument/2006/relationships/image" Target="../media/image28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hyperlink" Target="http://www.microsoft.com/bizspark/" TargetMode="External"/><Relationship Id="rId25" Type="http://schemas.openxmlformats.org/officeDocument/2006/relationships/image" Target="../media/image32.png"/><Relationship Id="rId2" Type="http://schemas.openxmlformats.org/officeDocument/2006/relationships/hyperlink" Target="http://www.italianangels.net/" TargetMode="External"/><Relationship Id="rId16" Type="http://schemas.openxmlformats.org/officeDocument/2006/relationships/image" Target="../media/image24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8.jpeg"/><Relationship Id="rId19" Type="http://schemas.openxmlformats.org/officeDocument/2006/relationships/image" Target="../media/image26.gif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29.jpe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27" t="45663" r="39805" b="48858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747111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it-IT" sz="3600" b="1" dirty="0" smtClean="0">
                <a:solidFill>
                  <a:schemeClr val="bg1"/>
                </a:solidFill>
                <a:latin typeface="Arial"/>
                <a:cs typeface="Arial"/>
              </a:rPr>
              <a:t>UISS</a:t>
            </a:r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 E</a:t>
            </a:r>
            <a:r>
              <a:rPr lang="it-IT" sz="3600" b="1" dirty="0" smtClean="0">
                <a:solidFill>
                  <a:schemeClr val="bg1"/>
                </a:solidFill>
                <a:latin typeface="Arial"/>
                <a:cs typeface="Arial"/>
              </a:rPr>
              <a:t>NLABS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“t</a:t>
            </a:r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he </a:t>
            </a:r>
            <a:r>
              <a:rPr lang="it-IT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startup</a:t>
            </a:r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factory</a:t>
            </a:r>
            <a:r>
              <a:rPr lang="it-IT" sz="4000" b="1" dirty="0" smtClean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endParaRPr lang="it-IT" sz="3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it-IT" sz="3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it-IT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3200" dirty="0" err="1" smtClean="0">
                <a:solidFill>
                  <a:schemeClr val="bg1"/>
                </a:solidFill>
                <a:latin typeface="Arial"/>
                <a:cs typeface="Arial"/>
              </a:rPr>
              <a:t>February</a:t>
            </a:r>
            <a:r>
              <a:rPr lang="it-IT" sz="3200" dirty="0" smtClean="0">
                <a:solidFill>
                  <a:schemeClr val="bg1"/>
                </a:solidFill>
                <a:latin typeface="Arial"/>
                <a:cs typeface="Arial"/>
              </a:rPr>
              <a:t> 2014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1" y="-1"/>
            <a:ext cx="4826540" cy="22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port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352" y="1748168"/>
            <a:ext cx="8495488" cy="4247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magine 29" descr="appsbuild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39500" y="2185397"/>
            <a:ext cx="994664" cy="515094"/>
          </a:xfrm>
          <a:prstGeom prst="rect">
            <a:avLst/>
          </a:prstGeom>
        </p:spPr>
      </p:pic>
      <p:pic>
        <p:nvPicPr>
          <p:cNvPr id="31" name="Immagine 30" descr="atoom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3524" y="2172111"/>
            <a:ext cx="939591" cy="486574"/>
          </a:xfrm>
          <a:prstGeom prst="rect">
            <a:avLst/>
          </a:prstGeom>
        </p:spPr>
      </p:pic>
      <p:pic>
        <p:nvPicPr>
          <p:cNvPr id="32" name="Immagine 31" descr="baasbo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3595" y="2272071"/>
            <a:ext cx="959688" cy="303459"/>
          </a:xfrm>
          <a:prstGeom prst="rect">
            <a:avLst/>
          </a:prstGeom>
        </p:spPr>
      </p:pic>
      <p:pic>
        <p:nvPicPr>
          <p:cNvPr id="33" name="Immagine 32" descr="bulsara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9227" y="3424707"/>
            <a:ext cx="829517" cy="829463"/>
          </a:xfrm>
          <a:prstGeom prst="rect">
            <a:avLst/>
          </a:prstGeom>
        </p:spPr>
      </p:pic>
      <p:pic>
        <p:nvPicPr>
          <p:cNvPr id="34" name="Immagine 33" descr="canvace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59143" y="3597685"/>
            <a:ext cx="638238" cy="531865"/>
          </a:xfrm>
          <a:prstGeom prst="rect">
            <a:avLst/>
          </a:prstGeom>
        </p:spPr>
      </p:pic>
      <p:pic>
        <p:nvPicPr>
          <p:cNvPr id="35" name="Immagine 34" descr="CicognaBl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9143" y="4897732"/>
            <a:ext cx="629819" cy="658290"/>
          </a:xfrm>
          <a:prstGeom prst="rect">
            <a:avLst/>
          </a:prstGeom>
        </p:spPr>
      </p:pic>
      <p:pic>
        <p:nvPicPr>
          <p:cNvPr id="36" name="Immagine 35" descr="cocontest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0352" y="4945357"/>
            <a:ext cx="596153" cy="658290"/>
          </a:xfrm>
          <a:prstGeom prst="rect">
            <a:avLst/>
          </a:prstGeom>
        </p:spPr>
      </p:pic>
      <p:pic>
        <p:nvPicPr>
          <p:cNvPr id="37" name="Immagine 36" descr="codemotion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67065" y="3598160"/>
            <a:ext cx="988380" cy="511840"/>
          </a:xfrm>
          <a:prstGeom prst="rect">
            <a:avLst/>
          </a:prstGeom>
        </p:spPr>
      </p:pic>
      <p:pic>
        <p:nvPicPr>
          <p:cNvPr id="38" name="Immagine 37" descr="gamepix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3565" y="3647693"/>
            <a:ext cx="1049649" cy="543568"/>
          </a:xfrm>
          <a:prstGeom prst="rect">
            <a:avLst/>
          </a:prstGeom>
        </p:spPr>
      </p:pic>
      <p:pic>
        <p:nvPicPr>
          <p:cNvPr id="39" name="Immagine 38" descr="interactive project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9588" y="2225992"/>
            <a:ext cx="807671" cy="418258"/>
          </a:xfrm>
          <a:prstGeom prst="rect">
            <a:avLst/>
          </a:prstGeom>
        </p:spPr>
      </p:pic>
      <p:pic>
        <p:nvPicPr>
          <p:cNvPr id="40" name="Immagine 39" descr="maison academia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6148" y="2466351"/>
            <a:ext cx="977260" cy="315281"/>
          </a:xfrm>
          <a:prstGeom prst="rect">
            <a:avLst/>
          </a:prstGeom>
        </p:spPr>
      </p:pic>
      <p:pic>
        <p:nvPicPr>
          <p:cNvPr id="41" name="Immagine 40" descr="mindign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9530" y="3564025"/>
            <a:ext cx="941768" cy="487702"/>
          </a:xfrm>
          <a:prstGeom prst="rect">
            <a:avLst/>
          </a:prstGeom>
        </p:spPr>
      </p:pic>
      <p:pic>
        <p:nvPicPr>
          <p:cNvPr id="42" name="Immagine 41" descr="pubster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3524" y="5073210"/>
            <a:ext cx="932326" cy="482812"/>
          </a:xfrm>
          <a:prstGeom prst="rect">
            <a:avLst/>
          </a:prstGeom>
        </p:spPr>
      </p:pic>
      <p:pic>
        <p:nvPicPr>
          <p:cNvPr id="43" name="Immagine 42" descr="qurami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4192" y="5065567"/>
            <a:ext cx="1009091" cy="522565"/>
          </a:xfrm>
          <a:prstGeom prst="rect">
            <a:avLst/>
          </a:prstGeom>
        </p:spPr>
      </p:pic>
      <p:pic>
        <p:nvPicPr>
          <p:cNvPr id="44" name="Immagine 43" descr="risparmio supe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0813" y="5098411"/>
            <a:ext cx="975629" cy="505236"/>
          </a:xfrm>
          <a:prstGeom prst="rect">
            <a:avLst/>
          </a:prstGeom>
        </p:spPr>
      </p:pic>
      <p:pic>
        <p:nvPicPr>
          <p:cNvPr id="45" name="Immagine 44" descr="Soundreef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8169" y="5143216"/>
            <a:ext cx="1118907" cy="303726"/>
          </a:xfrm>
          <a:prstGeom prst="rect">
            <a:avLst/>
          </a:prstGeom>
        </p:spPr>
      </p:pic>
      <p:pic>
        <p:nvPicPr>
          <p:cNvPr id="46" name="Immagine 45" descr="urlist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6149" y="2189155"/>
            <a:ext cx="878803" cy="45509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18524" y="3810078"/>
            <a:ext cx="843065" cy="14559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3619908" y="281285"/>
            <a:ext cx="222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ea typeface="+mj-ea"/>
                <a:cs typeface="Arial"/>
              </a:rPr>
              <a:t>PORTFOLIO</a:t>
            </a:r>
            <a:endParaRPr lang="it-IT" sz="2400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0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0" y="2752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ACHIEVEMENTS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4339" y="1823325"/>
            <a:ext cx="80753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 smtClean="0">
                <a:latin typeface="Arial"/>
                <a:cs typeface="Arial"/>
              </a:rPr>
              <a:t>Ca. </a:t>
            </a:r>
            <a:r>
              <a:rPr lang="it-IT" b="1" dirty="0">
                <a:latin typeface="Arial"/>
                <a:cs typeface="Arial"/>
              </a:rPr>
              <a:t>2</a:t>
            </a:r>
            <a:r>
              <a:rPr lang="it-IT" b="1" dirty="0" smtClean="0">
                <a:latin typeface="Arial"/>
                <a:cs typeface="Arial"/>
              </a:rPr>
              <a:t> mln </a:t>
            </a:r>
            <a:r>
              <a:rPr lang="it-IT" b="1" dirty="0">
                <a:latin typeface="Arial"/>
                <a:cs typeface="Arial"/>
              </a:rPr>
              <a:t>€ </a:t>
            </a:r>
            <a:r>
              <a:rPr lang="it-IT" dirty="0" err="1">
                <a:latin typeface="Arial"/>
                <a:cs typeface="Arial"/>
              </a:rPr>
              <a:t>invested</a:t>
            </a:r>
            <a:r>
              <a:rPr lang="it-IT" dirty="0">
                <a:latin typeface="Arial"/>
                <a:cs typeface="Arial"/>
              </a:rPr>
              <a:t> in </a:t>
            </a:r>
            <a:r>
              <a:rPr lang="it-IT" dirty="0" smtClean="0">
                <a:latin typeface="Arial"/>
                <a:cs typeface="Arial"/>
              </a:rPr>
              <a:t>24 </a:t>
            </a:r>
            <a:r>
              <a:rPr lang="it-IT" dirty="0" err="1" smtClean="0">
                <a:latin typeface="Arial"/>
                <a:cs typeface="Arial"/>
              </a:rPr>
              <a:t>startups</a:t>
            </a:r>
            <a:r>
              <a:rPr lang="it-IT" dirty="0" smtClean="0">
                <a:latin typeface="Arial"/>
                <a:cs typeface="Arial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it-IT" b="1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/>
                <a:cs typeface="Arial"/>
              </a:rPr>
              <a:t>p</a:t>
            </a:r>
            <a:r>
              <a:rPr lang="it-IT" dirty="0" smtClean="0">
                <a:latin typeface="Arial"/>
                <a:cs typeface="Arial"/>
              </a:rPr>
              <a:t>ortfolio </a:t>
            </a:r>
            <a:r>
              <a:rPr lang="it-IT" dirty="0" err="1" smtClean="0">
                <a:latin typeface="Arial"/>
                <a:cs typeface="Arial"/>
              </a:rPr>
              <a:t>startups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>
                <a:latin typeface="Arial"/>
                <a:cs typeface="Arial"/>
              </a:rPr>
              <a:t>have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raised</a:t>
            </a:r>
            <a:r>
              <a:rPr lang="it-IT" dirty="0" smtClean="0">
                <a:latin typeface="Arial"/>
                <a:cs typeface="Arial"/>
              </a:rPr>
              <a:t> more </a:t>
            </a:r>
            <a:r>
              <a:rPr lang="it-IT" dirty="0" err="1" smtClean="0">
                <a:latin typeface="Arial"/>
                <a:cs typeface="Arial"/>
              </a:rPr>
              <a:t>than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b="1" dirty="0">
                <a:latin typeface="Arial"/>
                <a:cs typeface="Arial"/>
              </a:rPr>
              <a:t>4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b="1" dirty="0">
                <a:latin typeface="Arial"/>
                <a:cs typeface="Arial"/>
              </a:rPr>
              <a:t>mln € from </a:t>
            </a:r>
            <a:r>
              <a:rPr lang="it-IT" b="1" dirty="0" err="1">
                <a:latin typeface="Arial"/>
                <a:cs typeface="Arial"/>
              </a:rPr>
              <a:t>other</a:t>
            </a:r>
            <a:r>
              <a:rPr lang="it-IT" b="1" dirty="0">
                <a:latin typeface="Arial"/>
                <a:cs typeface="Arial"/>
              </a:rPr>
              <a:t> </a:t>
            </a:r>
            <a:r>
              <a:rPr lang="it-IT" b="1" dirty="0" err="1" smtClean="0">
                <a:latin typeface="Arial"/>
                <a:cs typeface="Arial"/>
              </a:rPr>
              <a:t>investors</a:t>
            </a:r>
            <a:r>
              <a:rPr lang="it-IT" b="1" dirty="0" smtClean="0">
                <a:latin typeface="Arial"/>
                <a:cs typeface="Arial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it-IT" dirty="0" smtClean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>
                <a:latin typeface="Arial"/>
                <a:cs typeface="Arial"/>
              </a:rPr>
              <a:t>r</a:t>
            </a:r>
            <a:r>
              <a:rPr lang="it-IT" dirty="0" smtClean="0">
                <a:latin typeface="Arial"/>
                <a:cs typeface="Arial"/>
              </a:rPr>
              <a:t>everse merge with a </a:t>
            </a:r>
            <a:r>
              <a:rPr lang="it-IT" dirty="0" err="1" smtClean="0">
                <a:latin typeface="Arial"/>
                <a:cs typeface="Arial"/>
              </a:rPr>
              <a:t>listed</a:t>
            </a:r>
            <a:r>
              <a:rPr lang="it-IT" dirty="0" smtClean="0">
                <a:latin typeface="Arial"/>
                <a:cs typeface="Arial"/>
              </a:rPr>
              <a:t> Company on </a:t>
            </a:r>
            <a:r>
              <a:rPr lang="it-IT" b="1" dirty="0">
                <a:latin typeface="Arial"/>
                <a:cs typeface="Arial"/>
              </a:rPr>
              <a:t>Milan Stock </a:t>
            </a:r>
            <a:r>
              <a:rPr lang="it-IT" b="1" dirty="0" smtClean="0">
                <a:latin typeface="Arial"/>
                <a:cs typeface="Arial"/>
              </a:rPr>
              <a:t>Exchange</a:t>
            </a:r>
            <a:r>
              <a:rPr lang="it-IT" dirty="0" smtClean="0">
                <a:latin typeface="Arial"/>
                <a:cs typeface="Arial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it-IT" dirty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dirty="0" smtClean="0">
                <a:latin typeface="Arial"/>
                <a:cs typeface="Arial"/>
              </a:rPr>
              <a:t>LUISS ENLABS </a:t>
            </a:r>
            <a:r>
              <a:rPr lang="it-IT" dirty="0" err="1" smtClean="0">
                <a:latin typeface="Arial"/>
                <a:cs typeface="Arial"/>
              </a:rPr>
              <a:t>moved</a:t>
            </a:r>
            <a:r>
              <a:rPr lang="it-IT" dirty="0" smtClean="0">
                <a:latin typeface="Arial"/>
                <a:cs typeface="Arial"/>
              </a:rPr>
              <a:t> to the </a:t>
            </a:r>
            <a:r>
              <a:rPr lang="it-IT" b="1" dirty="0" smtClean="0">
                <a:latin typeface="Arial"/>
                <a:cs typeface="Arial"/>
              </a:rPr>
              <a:t>new </a:t>
            </a:r>
            <a:r>
              <a:rPr lang="it-IT" b="1" dirty="0" err="1" smtClean="0">
                <a:latin typeface="Arial"/>
                <a:cs typeface="Arial"/>
              </a:rPr>
              <a:t>spaces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inside Termini </a:t>
            </a:r>
            <a:r>
              <a:rPr lang="it-IT" dirty="0" err="1" smtClean="0">
                <a:latin typeface="Arial"/>
                <a:cs typeface="Arial"/>
              </a:rPr>
              <a:t>railway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station;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it-IT" dirty="0" smtClean="0">
              <a:latin typeface="Arial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it-IT" b="1" dirty="0" smtClean="0">
                <a:latin typeface="Arial"/>
                <a:cs typeface="Arial"/>
              </a:rPr>
              <a:t>Do!</a:t>
            </a:r>
            <a:r>
              <a:rPr lang="it-IT" b="1" dirty="0" err="1" smtClean="0">
                <a:latin typeface="Arial"/>
                <a:cs typeface="Arial"/>
              </a:rPr>
              <a:t>Lab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– </a:t>
            </a:r>
            <a:r>
              <a:rPr lang="it-IT" dirty="0" err="1" smtClean="0">
                <a:latin typeface="Arial"/>
                <a:cs typeface="Arial"/>
              </a:rPr>
              <a:t>digital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smart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learning</a:t>
            </a:r>
            <a:r>
              <a:rPr lang="it-IT" dirty="0" smtClean="0">
                <a:latin typeface="Arial"/>
                <a:cs typeface="Arial"/>
              </a:rPr>
              <a:t> – project </a:t>
            </a:r>
            <a:r>
              <a:rPr lang="it-IT" dirty="0" err="1" smtClean="0">
                <a:latin typeface="Arial"/>
                <a:cs typeface="Arial"/>
              </a:rPr>
              <a:t>launched</a:t>
            </a:r>
            <a:r>
              <a:rPr lang="it-IT" dirty="0" smtClean="0">
                <a:latin typeface="Arial"/>
                <a:cs typeface="Arial"/>
              </a:rPr>
              <a:t>.</a:t>
            </a:r>
            <a:endParaRPr lang="it-IT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5061858" y="2160423"/>
            <a:ext cx="3935185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AND WHERE: 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Lventure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partnership with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Codemotion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 an innovative location as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LUISS ENLABS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space where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entepreneurs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innovative startups are the main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characters. 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will start next 7th of February, with the first course of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TechLab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focused on basic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programming.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tangolo 12"/>
          <p:cNvSpPr/>
          <p:nvPr/>
        </p:nvSpPr>
        <p:spPr>
          <a:xfrm>
            <a:off x="520689" y="2062455"/>
            <a:ext cx="3602276" cy="40010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WHAT: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to help people to learn the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digital disciplines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using a smart format and innovative methods, to give the professional abilities required by Information and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 market.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WHY: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igital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everywhere, the job recruiting world needs technological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skills: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Do!Lab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intends to give more chances and to build new plans for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future.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892" y="910955"/>
            <a:ext cx="2088232" cy="1249468"/>
          </a:xfrm>
          <a:prstGeom prst="rect">
            <a:avLst/>
          </a:prstGeom>
        </p:spPr>
      </p:pic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0" y="2752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Do!</a:t>
            </a:r>
            <a:r>
              <a:rPr lang="it-IT" sz="2400" b="1" dirty="0" err="1" smtClean="0">
                <a:latin typeface="Arial"/>
                <a:cs typeface="Arial"/>
              </a:rPr>
              <a:t>Lab</a:t>
            </a:r>
            <a:r>
              <a:rPr lang="it-IT" sz="2400" b="1" dirty="0" smtClean="0">
                <a:latin typeface="Arial"/>
                <a:cs typeface="Arial"/>
              </a:rPr>
              <a:t> PROJECT</a:t>
            </a:r>
            <a:endParaRPr lang="it-IT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6300192" y="3424889"/>
            <a:ext cx="2736304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Promoting </a:t>
            </a:r>
            <a:r>
              <a:rPr lang="it-IT" b="1" dirty="0" err="1" smtClean="0">
                <a:solidFill>
                  <a:schemeClr val="tx1"/>
                </a:solidFill>
                <a:latin typeface="Arial"/>
                <a:cs typeface="Arial"/>
              </a:rPr>
              <a:t>enterpreneurship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 and sustain  the growth of Italian innovative and sustainable startups.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131840" y="4502107"/>
            <a:ext cx="3024336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Having a positive </a:t>
            </a:r>
            <a:r>
              <a:rPr lang="it-IT" b="1" dirty="0" err="1" smtClean="0">
                <a:solidFill>
                  <a:schemeClr val="tx1"/>
                </a:solidFill>
                <a:latin typeface="Arial"/>
                <a:cs typeface="Arial"/>
              </a:rPr>
              <a:t>impact on the job market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, working on training, orienting and riqualification of competitive professionals in Italy and abroad.</a:t>
            </a:r>
          </a:p>
        </p:txBody>
      </p:sp>
      <p:sp>
        <p:nvSpPr>
          <p:cNvPr id="30" name="Rettangolo 12"/>
          <p:cNvSpPr/>
          <p:nvPr/>
        </p:nvSpPr>
        <p:spPr>
          <a:xfrm>
            <a:off x="749288" y="3429000"/>
            <a:ext cx="2736304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Participating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 to the </a:t>
            </a:r>
            <a:r>
              <a:rPr lang="it-IT" dirty="0" err="1" smtClean="0">
                <a:solidFill>
                  <a:schemeClr val="tx1"/>
                </a:solidFill>
                <a:latin typeface="Arial"/>
                <a:cs typeface="Arial"/>
              </a:rPr>
              <a:t>economic</a:t>
            </a:r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, social and </a:t>
            </a:r>
            <a:r>
              <a:rPr lang="it-IT" b="1" dirty="0" smtClean="0">
                <a:solidFill>
                  <a:schemeClr val="tx1"/>
                </a:solidFill>
                <a:latin typeface="Arial"/>
                <a:cs typeface="Arial"/>
              </a:rPr>
              <a:t>cultural </a:t>
            </a:r>
            <a:r>
              <a:rPr lang="it-IT" b="1" dirty="0" err="1" smtClean="0">
                <a:solidFill>
                  <a:schemeClr val="tx1"/>
                </a:solidFill>
                <a:latin typeface="Arial"/>
                <a:cs typeface="Arial"/>
              </a:rPr>
              <a:t>growth</a:t>
            </a:r>
            <a:r>
              <a:rPr lang="it-IT" b="1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it-IT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644008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36096" y="2708920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75856" y="270892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592" y="1043073"/>
            <a:ext cx="2088232" cy="1249468"/>
          </a:xfrm>
          <a:prstGeom prst="rect">
            <a:avLst/>
          </a:prstGeom>
        </p:spPr>
      </p:pic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0" y="2752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Do!</a:t>
            </a:r>
            <a:r>
              <a:rPr lang="it-IT" sz="2400" b="1" dirty="0" err="1" smtClean="0">
                <a:latin typeface="Arial"/>
                <a:cs typeface="Arial"/>
              </a:rPr>
              <a:t>Lab</a:t>
            </a:r>
            <a:r>
              <a:rPr lang="it-IT" sz="2400" b="1" dirty="0" smtClean="0">
                <a:latin typeface="Arial"/>
                <a:cs typeface="Arial"/>
              </a:rPr>
              <a:t> PROJECT</a:t>
            </a:r>
            <a:endParaRPr lang="it-IT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7507" y="1038709"/>
            <a:ext cx="2088232" cy="1249468"/>
          </a:xfrm>
          <a:prstGeom prst="rect">
            <a:avLst/>
          </a:prstGeom>
        </p:spPr>
      </p:pic>
      <p:sp>
        <p:nvSpPr>
          <p:cNvPr id="17" name="Rettangolo 12"/>
          <p:cNvSpPr/>
          <p:nvPr/>
        </p:nvSpPr>
        <p:spPr>
          <a:xfrm>
            <a:off x="3684880" y="3850559"/>
            <a:ext cx="3132997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lvl="1"/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Coding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classes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(4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courses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1"/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Vertical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modules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Do!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Moments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Tutoring</a:t>
            </a: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Event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 project</a:t>
            </a:r>
          </a:p>
          <a:p>
            <a:pPr marL="285750" lvl="1" indent="-285750">
              <a:buClr>
                <a:schemeClr val="accent1"/>
              </a:buClr>
              <a:buSzPct val="113000"/>
              <a:buFont typeface="Wingdings" charset="2"/>
              <a:buChar char="ü"/>
            </a:pPr>
            <a:r>
              <a:rPr lang="it-IT" sz="1400" b="1" dirty="0" smtClean="0">
                <a:latin typeface="Arial" pitchFamily="34" charset="0"/>
                <a:cs typeface="Arial" pitchFamily="34" charset="0"/>
              </a:rPr>
              <a:t>Stage in a company or </a:t>
            </a:r>
            <a:r>
              <a:rPr lang="it-IT" sz="1400" b="1" dirty="0" err="1" smtClean="0">
                <a:latin typeface="Arial" pitchFamily="34" charset="0"/>
                <a:cs typeface="Arial" pitchFamily="34" charset="0"/>
              </a:rPr>
              <a:t>startup</a:t>
            </a: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ü"/>
            </a:pPr>
            <a:endParaRPr lang="it-IT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12"/>
          <p:cNvSpPr/>
          <p:nvPr/>
        </p:nvSpPr>
        <p:spPr>
          <a:xfrm>
            <a:off x="179512" y="3780188"/>
            <a:ext cx="223224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lvl="1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it-IT" sz="1600" b="1" dirty="0" smtClean="0">
                <a:latin typeface="Arial" pitchFamily="34" charset="0"/>
                <a:cs typeface="Arial" pitchFamily="34" charset="0"/>
              </a:rPr>
              <a:t> and management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classes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6" r="6113"/>
          <a:stretch/>
        </p:blipFill>
        <p:spPr>
          <a:xfrm>
            <a:off x="3707904" y="3200566"/>
            <a:ext cx="2077835" cy="720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95" t="31882" r="44392" b="50290"/>
          <a:stretch/>
        </p:blipFill>
        <p:spPr bwMode="auto">
          <a:xfrm>
            <a:off x="179512" y="2959882"/>
            <a:ext cx="2448272" cy="88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8" t="64344" r="44297" b="20990"/>
          <a:stretch/>
        </p:blipFill>
        <p:spPr bwMode="auto">
          <a:xfrm>
            <a:off x="6552484" y="3200566"/>
            <a:ext cx="2575050" cy="7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12"/>
          <p:cNvSpPr/>
          <p:nvPr/>
        </p:nvSpPr>
        <p:spPr>
          <a:xfrm>
            <a:off x="6636357" y="3880035"/>
            <a:ext cx="2016224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lvl="1"/>
            <a:r>
              <a:rPr lang="it-IT" sz="1600" b="1" dirty="0" smtClean="0">
                <a:latin typeface="Arial" pitchFamily="34" charset="0"/>
                <a:cs typeface="Arial" pitchFamily="34" charset="0"/>
              </a:rPr>
              <a:t>Web design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classes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411760" y="1942164"/>
            <a:ext cx="1224136" cy="1104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16016" y="2095884"/>
            <a:ext cx="0" cy="1104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1942164"/>
            <a:ext cx="915175" cy="986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5"/>
          <p:cNvSpPr>
            <a:spLocks noGrp="1"/>
          </p:cNvSpPr>
          <p:nvPr>
            <p:ph type="title"/>
          </p:nvPr>
        </p:nvSpPr>
        <p:spPr>
          <a:xfrm>
            <a:off x="0" y="2752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Do!</a:t>
            </a:r>
            <a:r>
              <a:rPr lang="it-IT" sz="2400" b="1" dirty="0" err="1" smtClean="0">
                <a:latin typeface="Arial"/>
                <a:cs typeface="Arial"/>
              </a:rPr>
              <a:t>Lab</a:t>
            </a:r>
            <a:r>
              <a:rPr lang="it-IT" sz="2400" b="1" dirty="0" smtClean="0">
                <a:latin typeface="Arial"/>
                <a:cs typeface="Arial"/>
              </a:rPr>
              <a:t> PROJECT</a:t>
            </a:r>
            <a:endParaRPr lang="it-IT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CONTACTS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0" y="182720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 dirty="0">
                <a:latin typeface="Arial"/>
                <a:cs typeface="Arial"/>
              </a:rPr>
              <a:t>More info @ </a:t>
            </a:r>
            <a:r>
              <a:rPr lang="it-IT" b="1" dirty="0" smtClean="0">
                <a:latin typeface="Arial"/>
                <a:cs typeface="Arial"/>
              </a:rPr>
              <a:t>luissenlabs.com / lventuregroup.com</a:t>
            </a:r>
            <a:endParaRPr lang="it-IT" dirty="0">
              <a:latin typeface="Arial"/>
              <a:cs typeface="Arial"/>
            </a:endParaRPr>
          </a:p>
          <a:p>
            <a:pPr algn="ctr"/>
            <a:endParaRPr lang="it-IT" dirty="0" smtClean="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endParaRPr lang="it-IT" dirty="0" smtClean="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 dirty="0" smtClean="0">
                <a:latin typeface="Arial"/>
                <a:cs typeface="Arial"/>
              </a:rPr>
              <a:t>Cristina </a:t>
            </a:r>
            <a:r>
              <a:rPr lang="it-IT" dirty="0" err="1" smtClean="0">
                <a:latin typeface="Arial"/>
                <a:cs typeface="Arial"/>
              </a:rPr>
              <a:t>Marchegiani</a:t>
            </a:r>
            <a:r>
              <a:rPr lang="it-IT" dirty="0" smtClean="0">
                <a:latin typeface="Arial"/>
                <a:cs typeface="Arial"/>
              </a:rPr>
              <a:t>, </a:t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 err="1" smtClean="0">
                <a:latin typeface="Arial"/>
                <a:cs typeface="Arial"/>
              </a:rPr>
              <a:t>Comunication</a:t>
            </a:r>
            <a:r>
              <a:rPr lang="it-IT" dirty="0" smtClean="0">
                <a:latin typeface="Arial"/>
                <a:cs typeface="Arial"/>
              </a:rPr>
              <a:t> &amp; </a:t>
            </a:r>
            <a:r>
              <a:rPr lang="it-IT" dirty="0" err="1" smtClean="0">
                <a:latin typeface="Arial"/>
                <a:cs typeface="Arial"/>
              </a:rPr>
              <a:t>Events</a:t>
            </a:r>
            <a:r>
              <a:rPr lang="it-IT" dirty="0" smtClean="0">
                <a:latin typeface="Arial"/>
                <a:cs typeface="Arial"/>
              </a:rPr>
              <a:t> Manager</a:t>
            </a:r>
          </a:p>
          <a:p>
            <a:pPr algn="ctr"/>
            <a:endParaRPr lang="it-IT" dirty="0" smtClean="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 b="1" dirty="0">
                <a:latin typeface="Arial"/>
                <a:cs typeface="Arial"/>
              </a:rPr>
              <a:t>c</a:t>
            </a:r>
            <a:r>
              <a:rPr lang="it-IT" b="1" dirty="0" smtClean="0">
                <a:latin typeface="Arial"/>
                <a:cs typeface="Arial"/>
              </a:rPr>
              <a:t>ristina.marchegiani@luissenlabs.com</a:t>
            </a:r>
          </a:p>
          <a:p>
            <a:pPr algn="ctr"/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15"/>
          <p:cNvSpPr txBox="1">
            <a:spLocks/>
          </p:cNvSpPr>
          <p:nvPr/>
        </p:nvSpPr>
        <p:spPr>
          <a:xfrm>
            <a:off x="222449" y="889347"/>
            <a:ext cx="8269121" cy="4109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startup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accelerator founded in 2010, called LUISS ENLABS after the joint venture of 2012 with LUISS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University;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 smtClean="0">
                <a:latin typeface="Arial"/>
                <a:cs typeface="Arial"/>
              </a:rPr>
              <a:t>called </a:t>
            </a:r>
            <a:r>
              <a:rPr lang="en-US" sz="1600" b="1" dirty="0" smtClean="0">
                <a:latin typeface="Arial"/>
                <a:cs typeface="Arial"/>
              </a:rPr>
              <a:t>LUISS ENLABS</a:t>
            </a:r>
            <a:r>
              <a:rPr lang="en-US" sz="1600" dirty="0" smtClean="0">
                <a:latin typeface="Arial"/>
                <a:cs typeface="Arial"/>
              </a:rPr>
              <a:t> after the joint venture of 2012 with LUISS University;</a:t>
            </a:r>
          </a:p>
          <a:p>
            <a:pPr marL="742950" lvl="1" indent="-28575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Italian example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which entrepreneurial system, university and Venture Capital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are linked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together;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represents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LVenture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Group micro seed investments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funnel.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20" b="39020"/>
          <a:stretch/>
        </p:blipFill>
        <p:spPr>
          <a:xfrm>
            <a:off x="2410773" y="785293"/>
            <a:ext cx="3317748" cy="728604"/>
          </a:xfrm>
          <a:prstGeom prst="rect">
            <a:avLst/>
          </a:prstGeom>
        </p:spPr>
      </p:pic>
      <p:pic>
        <p:nvPicPr>
          <p:cNvPr id="7" name="Immagine 6" descr="Screenshot 2013-11-16 08.49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98365"/>
            <a:ext cx="9144000" cy="1718235"/>
          </a:xfrm>
          <a:prstGeom prst="rect">
            <a:avLst/>
          </a:prstGeom>
        </p:spPr>
      </p:pic>
      <p:sp>
        <p:nvSpPr>
          <p:cNvPr id="10" name="Titolo 15"/>
          <p:cNvSpPr txBox="1">
            <a:spLocks/>
          </p:cNvSpPr>
          <p:nvPr/>
        </p:nvSpPr>
        <p:spPr>
          <a:xfrm>
            <a:off x="0" y="14635"/>
            <a:ext cx="91440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STARTUP FACTORY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25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-3288" y="0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LVENTURE GROUP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10" name="Titolo 15"/>
          <p:cNvSpPr txBox="1">
            <a:spLocks/>
          </p:cNvSpPr>
          <p:nvPr/>
        </p:nvSpPr>
        <p:spPr>
          <a:xfrm>
            <a:off x="-168958" y="1905606"/>
            <a:ext cx="4861212" cy="387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LVenture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Group is a participation holding listed on Milan Stock Exchange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operates on an international level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     in the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Venture Capital field;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makes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investments in startup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operating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digital world;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ensures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high qualified skills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through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“hands-on” approach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active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management of investments.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2020105899"/>
              </p:ext>
            </p:extLst>
          </p:nvPr>
        </p:nvGraphicFramePr>
        <p:xfrm>
          <a:off x="2583007" y="2123568"/>
          <a:ext cx="6560994" cy="465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 descr="ENL_logo_green_positiv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6259" y="2974434"/>
            <a:ext cx="2053814" cy="955037"/>
          </a:xfrm>
          <a:prstGeom prst="rect">
            <a:avLst/>
          </a:prstGeom>
          <a:ln>
            <a:noFill/>
          </a:ln>
        </p:spPr>
      </p:pic>
      <p:pic>
        <p:nvPicPr>
          <p:cNvPr id="7" name="Immagine 6" descr="LVG_logo_positiv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2719" y="4518549"/>
            <a:ext cx="2548316" cy="1206100"/>
          </a:xfrm>
          <a:prstGeom prst="rect">
            <a:avLst/>
          </a:prstGeom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5029304" y="2600706"/>
            <a:ext cx="1600076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sz="1600" dirty="0" smtClean="0">
                <a:solidFill>
                  <a:srgbClr val="0A5570"/>
                </a:solidFill>
                <a:latin typeface="Ronnia Regular"/>
                <a:cs typeface="Ronnia Regular"/>
              </a:rPr>
              <a:t>Startup</a:t>
            </a:r>
          </a:p>
          <a:p>
            <a:pPr lvl="0" algn="ctr"/>
            <a:r>
              <a:rPr lang="it-IT" sz="1600" dirty="0" smtClean="0">
                <a:solidFill>
                  <a:srgbClr val="0A5570"/>
                </a:solidFill>
                <a:latin typeface="Ronnia Regular"/>
                <a:cs typeface="Ronnia Regular"/>
              </a:rPr>
              <a:t> </a:t>
            </a:r>
            <a:r>
              <a:rPr lang="it-IT" sz="1600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accelerator</a:t>
            </a:r>
            <a:endParaRPr lang="it-IT" sz="1600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92785" y="4304238"/>
            <a:ext cx="123866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dirty="0" smtClean="0">
                <a:solidFill>
                  <a:srgbClr val="0A5570"/>
                </a:solidFill>
                <a:latin typeface="Ronnia Regular"/>
                <a:cs typeface="Ronnia Regular"/>
              </a:rPr>
              <a:t>Venture</a:t>
            </a:r>
          </a:p>
          <a:p>
            <a:pPr lvl="0" algn="ctr"/>
            <a:r>
              <a:rPr lang="it-IT" dirty="0" smtClean="0">
                <a:solidFill>
                  <a:srgbClr val="0A5570"/>
                </a:solidFill>
                <a:latin typeface="Ronnia Regular"/>
                <a:cs typeface="Ronnia Regular"/>
              </a:rPr>
              <a:t>Capital</a:t>
            </a:r>
            <a:endParaRPr lang="it-IT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27986" y="4923206"/>
            <a:ext cx="141937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sz="1600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University</a:t>
            </a:r>
            <a:endParaRPr lang="it-IT" sz="1600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pic>
        <p:nvPicPr>
          <p:cNvPr id="13" name="Immagine 12" descr="luiss_logo_comp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2254" y="4670432"/>
            <a:ext cx="1023716" cy="1841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41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393849" y="3406709"/>
            <a:ext cx="1618559" cy="161855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866515" y="1531787"/>
            <a:ext cx="767589" cy="72601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382629" y="2645444"/>
            <a:ext cx="1679023" cy="16790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672891" y="1447379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55419" y="189785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BAs</a:t>
            </a:r>
            <a:r>
              <a:rPr lang="it-IT" b="1" dirty="0" smtClean="0">
                <a:solidFill>
                  <a:srgbClr val="0A5570"/>
                </a:solidFill>
                <a:latin typeface="Ronnia Regular"/>
                <a:cs typeface="Ronnia Regular"/>
              </a:rPr>
              <a:t> &amp; </a:t>
            </a:r>
            <a:r>
              <a:rPr lang="it-IT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VCs</a:t>
            </a:r>
            <a:endParaRPr lang="it-IT" b="1" dirty="0" smtClean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7415371" y="2405799"/>
            <a:ext cx="1621658" cy="16216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93617" y="2375566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53948" y="2791260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-60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Universities</a:t>
            </a:r>
            <a:endParaRPr lang="it-IT" b="1" spc="-60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206950" y="4803995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154919" y="526266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A5570"/>
                </a:solidFill>
                <a:latin typeface="Ronnia Regular"/>
                <a:cs typeface="Ronnia Regular"/>
              </a:rPr>
              <a:t>18 </a:t>
            </a:r>
            <a:r>
              <a:rPr lang="it-IT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Startups</a:t>
            </a:r>
            <a:endParaRPr lang="it-IT" b="1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985853" y="4597294"/>
            <a:ext cx="396774" cy="16860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476179" y="2405799"/>
            <a:ext cx="282338" cy="29502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Descrizione: http://62.149.207.189/../../partners/partners_angel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3767" y="1777226"/>
            <a:ext cx="652419" cy="2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e 18"/>
          <p:cNvSpPr/>
          <p:nvPr/>
        </p:nvSpPr>
        <p:spPr>
          <a:xfrm>
            <a:off x="6760039" y="1604320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Logoinnoges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1505" y="1705886"/>
            <a:ext cx="311940" cy="409659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6453757" y="1959020"/>
            <a:ext cx="612564" cy="59757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360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8505" y="2087010"/>
            <a:ext cx="482209" cy="4831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Ovale 22"/>
          <p:cNvSpPr/>
          <p:nvPr/>
        </p:nvSpPr>
        <p:spPr>
          <a:xfrm>
            <a:off x="7275224" y="1365590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1175" y="1560324"/>
            <a:ext cx="400945" cy="278434"/>
          </a:xfrm>
          <a:prstGeom prst="rect">
            <a:avLst/>
          </a:prstGeom>
        </p:spPr>
      </p:pic>
      <p:sp>
        <p:nvSpPr>
          <p:cNvPr id="25" name="Ovale 24"/>
          <p:cNvSpPr/>
          <p:nvPr/>
        </p:nvSpPr>
        <p:spPr>
          <a:xfrm>
            <a:off x="5866513" y="2127404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 descr="united vent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7114" y="2311884"/>
            <a:ext cx="639456" cy="305100"/>
          </a:xfrm>
          <a:prstGeom prst="rect">
            <a:avLst/>
          </a:prstGeom>
        </p:spPr>
      </p:pic>
      <p:sp>
        <p:nvSpPr>
          <p:cNvPr id="27" name="Ovale 26"/>
          <p:cNvSpPr/>
          <p:nvPr/>
        </p:nvSpPr>
        <p:spPr>
          <a:xfrm>
            <a:off x="6959465" y="2156706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Picture 2" descr="http://www.spinner.it/files/9/f/931_logo_zm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7471" y="2405798"/>
            <a:ext cx="603175" cy="1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e 28"/>
          <p:cNvSpPr/>
          <p:nvPr/>
        </p:nvSpPr>
        <p:spPr>
          <a:xfrm>
            <a:off x="644644" y="4466791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30" name="CasellaDiTesto 29"/>
          <p:cNvSpPr txBox="1"/>
          <p:nvPr/>
        </p:nvSpPr>
        <p:spPr>
          <a:xfrm>
            <a:off x="574034" y="4701123"/>
            <a:ext cx="14594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b="1" dirty="0" smtClean="0">
              <a:solidFill>
                <a:srgbClr val="0A5570"/>
              </a:solidFill>
              <a:latin typeface="Ronnia Regular"/>
              <a:cs typeface="Ronnia Regular"/>
            </a:endParaRPr>
          </a:p>
          <a:p>
            <a:pPr algn="ctr"/>
            <a:r>
              <a:rPr lang="it-IT" sz="1600" b="1" dirty="0" smtClean="0">
                <a:solidFill>
                  <a:srgbClr val="0A5570"/>
                </a:solidFill>
                <a:latin typeface="Ronnia Regular"/>
                <a:cs typeface="Ronnia Regular"/>
              </a:rPr>
              <a:t>50+ </a:t>
            </a:r>
            <a:r>
              <a:rPr lang="it-IT" sz="1600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Advisors</a:t>
            </a:r>
            <a:endParaRPr lang="it-IT" sz="1600" b="1" dirty="0" smtClean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168050" y="3335633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 descr="roma3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397" y="3543013"/>
            <a:ext cx="445971" cy="233876"/>
          </a:xfrm>
          <a:prstGeom prst="rect">
            <a:avLst/>
          </a:prstGeom>
        </p:spPr>
      </p:pic>
      <p:sp>
        <p:nvSpPr>
          <p:cNvPr id="33" name="Ovale 32"/>
          <p:cNvSpPr/>
          <p:nvPr/>
        </p:nvSpPr>
        <p:spPr>
          <a:xfrm>
            <a:off x="819184" y="3215769"/>
            <a:ext cx="1144872" cy="111685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Logo LUISS_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4257" y="3554521"/>
            <a:ext cx="1044000" cy="463320"/>
          </a:xfrm>
          <a:prstGeom prst="rect">
            <a:avLst/>
          </a:prstGeom>
        </p:spPr>
      </p:pic>
      <p:sp>
        <p:nvSpPr>
          <p:cNvPr id="35" name="Ovale 34"/>
          <p:cNvSpPr/>
          <p:nvPr/>
        </p:nvSpPr>
        <p:spPr>
          <a:xfrm>
            <a:off x="213632" y="3860612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 descr="Unknown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201" y="4111261"/>
            <a:ext cx="527955" cy="174631"/>
          </a:xfrm>
          <a:prstGeom prst="rect">
            <a:avLst/>
          </a:prstGeom>
        </p:spPr>
      </p:pic>
      <p:cxnSp>
        <p:nvCxnSpPr>
          <p:cNvPr id="37" name="Connettore 2 36"/>
          <p:cNvCxnSpPr/>
          <p:nvPr/>
        </p:nvCxnSpPr>
        <p:spPr>
          <a:xfrm flipV="1">
            <a:off x="1912907" y="3757308"/>
            <a:ext cx="1476000" cy="90270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8217039" y="3900656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9" name="Picture 2" descr="http://procureinsights.files.wordpress.com/2011/05/ericsson_logo_darkblue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94841" y="4153377"/>
            <a:ext cx="544790" cy="1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e 39"/>
          <p:cNvSpPr/>
          <p:nvPr/>
        </p:nvSpPr>
        <p:spPr>
          <a:xfrm>
            <a:off x="7630018" y="3857852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2" descr="http://www.capn3m0.org/wp-content/uploads/2012/11/kaspersky-logo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2251" y="4057056"/>
            <a:ext cx="545155" cy="2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e 41"/>
          <p:cNvSpPr/>
          <p:nvPr/>
        </p:nvSpPr>
        <p:spPr>
          <a:xfrm>
            <a:off x="7127971" y="3583057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 descr="Samsung-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8369" y="3812222"/>
            <a:ext cx="556694" cy="184980"/>
          </a:xfrm>
          <a:prstGeom prst="rect">
            <a:avLst/>
          </a:prstGeom>
        </p:spPr>
      </p:pic>
      <p:sp>
        <p:nvSpPr>
          <p:cNvPr id="44" name="Ovale 43"/>
          <p:cNvSpPr/>
          <p:nvPr/>
        </p:nvSpPr>
        <p:spPr>
          <a:xfrm>
            <a:off x="7947861" y="4286837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14" descr="http://www.amicopc.com/wp-content/uploads/2012/01/google_logo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96410" y="4535852"/>
            <a:ext cx="535279" cy="2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e 45"/>
          <p:cNvSpPr/>
          <p:nvPr/>
        </p:nvSpPr>
        <p:spPr>
          <a:xfrm>
            <a:off x="7336874" y="4286837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Picture 10" descr="http://www.kindleitalia.com/wp-content/uploads/2010/01/amazon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55778" y="4507318"/>
            <a:ext cx="665684" cy="2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e 47"/>
          <p:cNvSpPr/>
          <p:nvPr/>
        </p:nvSpPr>
        <p:spPr>
          <a:xfrm>
            <a:off x="8323383" y="4710578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9" name="Immagine 48" descr="Descrizione: http://62.149.207.189/../../partners/partners_bizspark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99852" y="4809373"/>
            <a:ext cx="543877" cy="5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e 49"/>
          <p:cNvSpPr/>
          <p:nvPr/>
        </p:nvSpPr>
        <p:spPr>
          <a:xfrm>
            <a:off x="7715063" y="4751163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Immagine 50" descr="facebooklogo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9778" y="4964837"/>
            <a:ext cx="594871" cy="223785"/>
          </a:xfrm>
          <a:prstGeom prst="rect">
            <a:avLst/>
          </a:prstGeom>
        </p:spPr>
      </p:pic>
      <p:sp>
        <p:nvSpPr>
          <p:cNvPr id="52" name="Ovale 51"/>
          <p:cNvSpPr/>
          <p:nvPr/>
        </p:nvSpPr>
        <p:spPr>
          <a:xfrm>
            <a:off x="8007191" y="5199854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Picture 4" descr="http://cdn.thetechscoop.net/wp-content/uploads/2010/11/IBM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090737" y="5400967"/>
            <a:ext cx="538689" cy="2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e 53"/>
          <p:cNvSpPr/>
          <p:nvPr/>
        </p:nvSpPr>
        <p:spPr>
          <a:xfrm>
            <a:off x="7098642" y="4787192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54" descr="Nokia-Logo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4805" y="5007636"/>
            <a:ext cx="599680" cy="224608"/>
          </a:xfrm>
          <a:prstGeom prst="rect">
            <a:avLst/>
          </a:prstGeom>
        </p:spPr>
      </p:pic>
      <p:sp>
        <p:nvSpPr>
          <p:cNvPr id="56" name="Ovale 55"/>
          <p:cNvSpPr/>
          <p:nvPr/>
        </p:nvSpPr>
        <p:spPr>
          <a:xfrm>
            <a:off x="7389496" y="5253115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7" name="Picture 4" descr="http://www.thedailybit.net/download/imgnews/Cisco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1711" y="5454549"/>
            <a:ext cx="427871" cy="27250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8" name="Ovale 57"/>
          <p:cNvSpPr/>
          <p:nvPr/>
        </p:nvSpPr>
        <p:spPr>
          <a:xfrm>
            <a:off x="5500213" y="4206477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5622258" y="468241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Partners</a:t>
            </a:r>
            <a:endParaRPr lang="it-IT" b="1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60" name="Ovale 59"/>
          <p:cNvSpPr/>
          <p:nvPr/>
        </p:nvSpPr>
        <p:spPr>
          <a:xfrm>
            <a:off x="5174646" y="5096608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" name="Immagine 60" descr="Startup-Sauna-red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75343" y="5269803"/>
            <a:ext cx="422656" cy="284622"/>
          </a:xfrm>
          <a:prstGeom prst="rect">
            <a:avLst/>
          </a:prstGeom>
        </p:spPr>
      </p:pic>
      <p:sp>
        <p:nvSpPr>
          <p:cNvPr id="62" name="Ovale 61"/>
          <p:cNvSpPr/>
          <p:nvPr/>
        </p:nvSpPr>
        <p:spPr>
          <a:xfrm>
            <a:off x="5697999" y="5296721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" name="Immagine 62" descr="logo_wbf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5782" y="5443261"/>
            <a:ext cx="547595" cy="383672"/>
          </a:xfrm>
          <a:prstGeom prst="rect">
            <a:avLst/>
          </a:prstGeom>
        </p:spPr>
      </p:pic>
      <p:sp>
        <p:nvSpPr>
          <p:cNvPr id="64" name="Ovale 63"/>
          <p:cNvSpPr/>
          <p:nvPr/>
        </p:nvSpPr>
        <p:spPr>
          <a:xfrm>
            <a:off x="5147275" y="5566606"/>
            <a:ext cx="651134" cy="63519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5" name="Immagine 64" descr="codemotion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4361" y="5857543"/>
            <a:ext cx="571805" cy="102108"/>
          </a:xfrm>
          <a:prstGeom prst="rect">
            <a:avLst/>
          </a:prstGeom>
        </p:spPr>
      </p:pic>
      <p:sp>
        <p:nvSpPr>
          <p:cNvPr id="66" name="Ovale 65"/>
          <p:cNvSpPr/>
          <p:nvPr/>
        </p:nvSpPr>
        <p:spPr>
          <a:xfrm>
            <a:off x="6260418" y="5390690"/>
            <a:ext cx="806534" cy="78679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7" name="Immagine 66" descr="innovactionlab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6291" y="5725642"/>
            <a:ext cx="701837" cy="177446"/>
          </a:xfrm>
          <a:prstGeom prst="rect">
            <a:avLst/>
          </a:prstGeom>
        </p:spPr>
      </p:pic>
      <p:cxnSp>
        <p:nvCxnSpPr>
          <p:cNvPr id="68" name="Connettore 2 67"/>
          <p:cNvCxnSpPr/>
          <p:nvPr/>
        </p:nvCxnSpPr>
        <p:spPr>
          <a:xfrm>
            <a:off x="5061652" y="4166077"/>
            <a:ext cx="504000" cy="3240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>
            <a:off x="1866801" y="3070686"/>
            <a:ext cx="1438115" cy="4437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5121875" y="3216628"/>
            <a:ext cx="2268096" cy="47835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Ovale 73"/>
          <p:cNvSpPr/>
          <p:nvPr/>
        </p:nvSpPr>
        <p:spPr>
          <a:xfrm>
            <a:off x="3462862" y="3335633"/>
            <a:ext cx="1494000" cy="11235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LVG_logo_positiv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8486" y="3816338"/>
            <a:ext cx="2064948" cy="977325"/>
          </a:xfrm>
          <a:prstGeom prst="rect">
            <a:avLst/>
          </a:prstGeom>
        </p:spPr>
      </p:pic>
      <p:pic>
        <p:nvPicPr>
          <p:cNvPr id="15" name="Immagine 14" descr="ENL_logo_green_positivo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2731" y="3027953"/>
            <a:ext cx="1890807" cy="879238"/>
          </a:xfrm>
          <a:prstGeom prst="rect">
            <a:avLst/>
          </a:prstGeom>
        </p:spPr>
      </p:pic>
      <p:sp>
        <p:nvSpPr>
          <p:cNvPr id="75" name="CasellaDiTesto 74"/>
          <p:cNvSpPr txBox="1"/>
          <p:nvPr/>
        </p:nvSpPr>
        <p:spPr>
          <a:xfrm>
            <a:off x="7420451" y="300605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A5570"/>
                </a:solidFill>
                <a:latin typeface="Ronnia Regular"/>
                <a:cs typeface="Ronnia Regular"/>
              </a:rPr>
              <a:t>Corporation </a:t>
            </a:r>
            <a:endParaRPr lang="it-IT" sz="2000" b="1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76" name="Titolo 15"/>
          <p:cNvSpPr>
            <a:spLocks noGrp="1"/>
          </p:cNvSpPr>
          <p:nvPr>
            <p:ph type="title"/>
          </p:nvPr>
        </p:nvSpPr>
        <p:spPr>
          <a:xfrm>
            <a:off x="0" y="-1393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LUISS ENLABS ECOSYSTEM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77" name="Ovale 76"/>
          <p:cNvSpPr/>
          <p:nvPr/>
        </p:nvSpPr>
        <p:spPr>
          <a:xfrm>
            <a:off x="2326147" y="1587262"/>
            <a:ext cx="1319412" cy="13194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2444222" y="19169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A5570"/>
                </a:solidFill>
                <a:latin typeface="Ronnia Regular"/>
                <a:cs typeface="Ronnia Regular"/>
              </a:rPr>
              <a:t>Sponsor</a:t>
            </a:r>
          </a:p>
        </p:txBody>
      </p:sp>
      <p:cxnSp>
        <p:nvCxnSpPr>
          <p:cNvPr id="79" name="Connettore 2 78"/>
          <p:cNvCxnSpPr/>
          <p:nvPr/>
        </p:nvCxnSpPr>
        <p:spPr>
          <a:xfrm>
            <a:off x="3645830" y="2418157"/>
            <a:ext cx="252000" cy="27031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lexandra\Downloads\Logo Wind Bandierina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834" y="2322047"/>
            <a:ext cx="576000" cy="4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57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STARTUP FACTORY MODEL</a:t>
            </a:r>
            <a:endParaRPr lang="it-IT" sz="2400" b="1" dirty="0">
              <a:latin typeface="Arial"/>
              <a:cs typeface="Arial"/>
            </a:endParaRPr>
          </a:p>
        </p:txBody>
      </p:sp>
      <p:pic>
        <p:nvPicPr>
          <p:cNvPr id="6" name="Immagine 5" descr="cerc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5696" y="1656989"/>
            <a:ext cx="4390216" cy="39062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29073" y="1842353"/>
            <a:ext cx="1152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A5570"/>
                </a:solidFill>
                <a:latin typeface="Ronnia Regular"/>
                <a:cs typeface="Ronnia Regular"/>
              </a:rPr>
              <a:t>Networking</a:t>
            </a:r>
          </a:p>
          <a:p>
            <a:pPr algn="ctr"/>
            <a:r>
              <a:rPr lang="it-IT" sz="1400" dirty="0" smtClean="0">
                <a:solidFill>
                  <a:srgbClr val="0A5570"/>
                </a:solidFill>
                <a:latin typeface="Ronnia Regular"/>
                <a:cs typeface="Ronnia Regular"/>
              </a:rPr>
              <a:t>Know How</a:t>
            </a:r>
          </a:p>
          <a:p>
            <a:pPr algn="ctr"/>
            <a:r>
              <a:rPr lang="it-IT" sz="1400" b="1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Biz-dev</a:t>
            </a:r>
            <a:endParaRPr lang="it-IT" sz="1400" b="1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3013643">
            <a:off x="3004788" y="4166266"/>
            <a:ext cx="90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A5570"/>
                </a:solidFill>
                <a:latin typeface="Ronnia Regular"/>
                <a:cs typeface="Ronnia Regular"/>
              </a:rPr>
              <a:t>Location </a:t>
            </a:r>
          </a:p>
          <a:p>
            <a:r>
              <a:rPr lang="it-IT" sz="1400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Facilities</a:t>
            </a:r>
            <a:endParaRPr lang="it-IT" sz="1400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8597195">
            <a:off x="5841850" y="4177673"/>
            <a:ext cx="103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A5570"/>
                </a:solidFill>
                <a:latin typeface="Ronnia Regular"/>
                <a:cs typeface="Ronnia Regular"/>
              </a:rPr>
              <a:t>Financial </a:t>
            </a:r>
          </a:p>
          <a:p>
            <a:r>
              <a:rPr lang="it-IT" sz="1400" dirty="0" err="1">
                <a:solidFill>
                  <a:srgbClr val="0A5570"/>
                </a:solidFill>
                <a:latin typeface="Ronnia Regular"/>
                <a:cs typeface="Ronnia Regular"/>
              </a:rPr>
              <a:t>R</a:t>
            </a:r>
            <a:r>
              <a:rPr lang="it-IT" sz="1400" dirty="0" err="1" smtClean="0">
                <a:solidFill>
                  <a:srgbClr val="0A5570"/>
                </a:solidFill>
                <a:latin typeface="Ronnia Regular"/>
                <a:cs typeface="Ronnia Regular"/>
              </a:rPr>
              <a:t>esources</a:t>
            </a:r>
            <a:endParaRPr lang="it-IT" sz="1400" dirty="0">
              <a:solidFill>
                <a:srgbClr val="0A5570"/>
              </a:solidFill>
              <a:latin typeface="Ronnia Regular"/>
              <a:cs typeface="Ronnia Regula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76261" y="3496503"/>
            <a:ext cx="132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  <a:latin typeface="Ronnia Regular"/>
                <a:cs typeface="Ronnia Regular"/>
              </a:rPr>
              <a:t>Increase</a:t>
            </a:r>
            <a:endParaRPr lang="it-IT" sz="1400" b="1" dirty="0" smtClean="0">
              <a:solidFill>
                <a:schemeClr val="accent5">
                  <a:lumMod val="50000"/>
                </a:schemeClr>
              </a:solidFill>
              <a:latin typeface="Ronnia Regular"/>
              <a:cs typeface="Ronnia Regular"/>
            </a:endParaRPr>
          </a:p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  <a:latin typeface="Ronnia Regular"/>
                <a:cs typeface="Ronnia Regular"/>
              </a:rPr>
              <a:t>Success rate</a:t>
            </a:r>
          </a:p>
        </p:txBody>
      </p:sp>
      <p:sp>
        <p:nvSpPr>
          <p:cNvPr id="14" name="Freccia circolare in giù 13"/>
          <p:cNvSpPr/>
          <p:nvPr/>
        </p:nvSpPr>
        <p:spPr>
          <a:xfrm rot="16514310">
            <a:off x="844685" y="3117898"/>
            <a:ext cx="3113795" cy="1119042"/>
          </a:xfrm>
          <a:prstGeom prst="curvedDownArrow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3" descr="C:\Users\Alexandra\Downloads\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8874" y="3007435"/>
            <a:ext cx="1007968" cy="1008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228" y="4226950"/>
            <a:ext cx="989614" cy="9717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Users\Alexandra\Downloads\2013_06_25-20_08_40 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228" y="1863448"/>
            <a:ext cx="989614" cy="1008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0696" y="1886222"/>
            <a:ext cx="1007968" cy="9717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magine 18" descr="2013_06_17-20_36_34 9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0696" y="3030209"/>
            <a:ext cx="1007968" cy="10479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magine 19" descr="2013_06_12-16_41_43 9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282"/>
          <a:stretch/>
        </p:blipFill>
        <p:spPr>
          <a:xfrm>
            <a:off x="7660696" y="4315449"/>
            <a:ext cx="1007968" cy="10137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5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5"/>
          <p:cNvSpPr>
            <a:spLocks noGrp="1"/>
          </p:cNvSpPr>
          <p:nvPr>
            <p:ph type="title"/>
          </p:nvPr>
        </p:nvSpPr>
        <p:spPr>
          <a:xfrm>
            <a:off x="-2800" y="0"/>
            <a:ext cx="9143999" cy="889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ACCELERATION </a:t>
            </a:r>
            <a:br>
              <a:rPr lang="it-IT" sz="2400" b="1" dirty="0" smtClean="0">
                <a:latin typeface="Arial"/>
                <a:cs typeface="Arial"/>
              </a:rPr>
            </a:br>
            <a:r>
              <a:rPr lang="it-IT" sz="2400" b="1" dirty="0" smtClean="0">
                <a:latin typeface="Arial"/>
                <a:cs typeface="Arial"/>
              </a:rPr>
              <a:t>PROGRAM TIMELINE</a:t>
            </a:r>
            <a:endParaRPr lang="it-IT" sz="2400" b="1" dirty="0">
              <a:latin typeface="Arial"/>
              <a:cs typeface="Arial"/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1533206208"/>
              </p:ext>
            </p:extLst>
          </p:nvPr>
        </p:nvGraphicFramePr>
        <p:xfrm>
          <a:off x="689429" y="2094892"/>
          <a:ext cx="7765141" cy="283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34"/>
          <p:cNvSpPr/>
          <p:nvPr/>
        </p:nvSpPr>
        <p:spPr>
          <a:xfrm>
            <a:off x="1325259" y="2306560"/>
            <a:ext cx="1033314" cy="423334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6885"/>
            </a:solidFill>
            <a:miter lim="800000"/>
            <a:headEnd/>
            <a:tailEnd/>
          </a:ln>
        </p:spPr>
        <p:txBody>
          <a:bodyPr wrap="square" lIns="36000" tIns="46800" rIns="36000" bIns="0" anchor="t">
            <a:normAutofit fontScale="92500"/>
          </a:bodyPr>
          <a:lstStyle/>
          <a:p>
            <a:pPr algn="ctr"/>
            <a:r>
              <a:rPr lang="it-IT" dirty="0">
                <a:latin typeface="Arial Italic"/>
              </a:rPr>
              <a:t>2</a:t>
            </a:r>
            <a:r>
              <a:rPr lang="it-IT" dirty="0" smtClean="0">
                <a:solidFill>
                  <a:schemeClr val="tx1"/>
                </a:solidFill>
                <a:latin typeface="Arial Italic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Italic"/>
              </a:rPr>
              <a:t>months</a:t>
            </a:r>
            <a:endParaRPr lang="it-IT" dirty="0">
              <a:solidFill>
                <a:schemeClr val="tx1"/>
              </a:solidFill>
              <a:latin typeface="Arial Italic"/>
            </a:endParaRPr>
          </a:p>
        </p:txBody>
      </p:sp>
      <p:sp>
        <p:nvSpPr>
          <p:cNvPr id="12" name="Rounded Rectangle 134"/>
          <p:cNvSpPr/>
          <p:nvPr/>
        </p:nvSpPr>
        <p:spPr>
          <a:xfrm>
            <a:off x="4005564" y="2306560"/>
            <a:ext cx="1033314" cy="423334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6885"/>
            </a:solidFill>
            <a:miter lim="800000"/>
            <a:headEnd/>
            <a:tailEnd/>
          </a:ln>
        </p:spPr>
        <p:txBody>
          <a:bodyPr wrap="square" lIns="36000" tIns="46800" rIns="36000" bIns="0" anchor="t">
            <a:normAutofit fontScale="92500"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Italic"/>
              </a:rPr>
              <a:t>2 </a:t>
            </a:r>
            <a:r>
              <a:rPr lang="it-IT" dirty="0" err="1" smtClean="0">
                <a:solidFill>
                  <a:schemeClr val="tx1"/>
                </a:solidFill>
                <a:latin typeface="Arial Italic"/>
              </a:rPr>
              <a:t>months</a:t>
            </a:r>
            <a:endParaRPr lang="it-IT" dirty="0">
              <a:solidFill>
                <a:schemeClr val="tx1"/>
              </a:solidFill>
              <a:latin typeface="Arial Italic"/>
            </a:endParaRPr>
          </a:p>
        </p:txBody>
      </p:sp>
      <p:sp>
        <p:nvSpPr>
          <p:cNvPr id="13" name="Rounded Rectangle 134"/>
          <p:cNvSpPr/>
          <p:nvPr/>
        </p:nvSpPr>
        <p:spPr>
          <a:xfrm>
            <a:off x="6726412" y="2306560"/>
            <a:ext cx="1033314" cy="423334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6885"/>
            </a:solidFill>
            <a:miter lim="800000"/>
            <a:headEnd/>
            <a:tailEnd/>
          </a:ln>
        </p:spPr>
        <p:txBody>
          <a:bodyPr wrap="square" lIns="36000" tIns="46800" rIns="36000" bIns="0" anchor="t">
            <a:normAutofit/>
          </a:bodyPr>
          <a:lstStyle/>
          <a:p>
            <a:pPr algn="ctr"/>
            <a:r>
              <a:rPr lang="it-IT" dirty="0">
                <a:latin typeface="Arial Italic"/>
              </a:rPr>
              <a:t>1</a:t>
            </a:r>
            <a:r>
              <a:rPr lang="it-IT" dirty="0" smtClean="0">
                <a:solidFill>
                  <a:schemeClr val="tx1"/>
                </a:solidFill>
                <a:latin typeface="Arial Italic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Italic"/>
              </a:rPr>
              <a:t>month</a:t>
            </a:r>
            <a:endParaRPr lang="it-IT" dirty="0">
              <a:solidFill>
                <a:schemeClr val="tx1"/>
              </a:solidFill>
              <a:latin typeface="Arial Italic"/>
            </a:endParaRPr>
          </a:p>
        </p:txBody>
      </p:sp>
      <p:sp>
        <p:nvSpPr>
          <p:cNvPr id="14" name="Parentesi graffa chiusa 13"/>
          <p:cNvSpPr/>
          <p:nvPr/>
        </p:nvSpPr>
        <p:spPr>
          <a:xfrm rot="5400000">
            <a:off x="3133432" y="3072874"/>
            <a:ext cx="240376" cy="2636764"/>
          </a:xfrm>
          <a:prstGeom prst="rightBrace">
            <a:avLst/>
          </a:prstGeom>
          <a:ln>
            <a:solidFill>
              <a:srgbClr val="0068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atin typeface="Arial Italic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57918" y="4477424"/>
            <a:ext cx="2636764" cy="58549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i="1" kern="1200" dirty="0" smtClean="0">
                <a:solidFill>
                  <a:schemeClr val="tx1"/>
                </a:solidFill>
                <a:latin typeface="Arial Italic"/>
              </a:rPr>
              <a:t>Courses &amp; </a:t>
            </a:r>
            <a:r>
              <a:rPr lang="it-IT" i="1" kern="1200" dirty="0" err="1" smtClean="0">
                <a:solidFill>
                  <a:schemeClr val="tx1"/>
                </a:solidFill>
                <a:latin typeface="Arial Italic"/>
              </a:rPr>
              <a:t>Seminars</a:t>
            </a:r>
            <a:endParaRPr lang="it-IT" i="1" kern="1200" dirty="0">
              <a:solidFill>
                <a:schemeClr val="tx1"/>
              </a:solidFill>
              <a:latin typeface="Arial Italic"/>
            </a:endParaRPr>
          </a:p>
        </p:txBody>
      </p:sp>
      <p:sp>
        <p:nvSpPr>
          <p:cNvPr id="16" name="Rounded Rectangle 134"/>
          <p:cNvSpPr/>
          <p:nvPr/>
        </p:nvSpPr>
        <p:spPr>
          <a:xfrm>
            <a:off x="984059" y="4972592"/>
            <a:ext cx="4545219" cy="1120071"/>
          </a:xfrm>
          <a:prstGeom prst="roundRect">
            <a:avLst>
              <a:gd name="adj" fmla="val 5300"/>
            </a:avLst>
          </a:prstGeom>
          <a:solidFill>
            <a:schemeClr val="bg1"/>
          </a:solidFill>
          <a:ln w="19050" algn="ctr">
            <a:solidFill>
              <a:srgbClr val="006885"/>
            </a:solidFill>
            <a:miter lim="800000"/>
            <a:headEnd/>
            <a:tailEnd/>
          </a:ln>
        </p:spPr>
        <p:txBody>
          <a:bodyPr wrap="square" lIns="36000" tIns="46800" rIns="36000" bIns="0" numCol="2" anchor="t">
            <a:noAutofit/>
          </a:bodyPr>
          <a:lstStyle/>
          <a:p>
            <a:pPr marL="180975" indent="-84138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US" sz="1200" dirty="0">
              <a:latin typeface="Arial Italic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12111" y="1447582"/>
            <a:ext cx="776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 Italic"/>
              </a:rPr>
              <a:t>Selected </a:t>
            </a:r>
            <a:r>
              <a:rPr lang="en-US" dirty="0">
                <a:latin typeface="Arial Italic"/>
              </a:rPr>
              <a:t>startups’ goal is to realize, by the end of the program, a useful running product / service for a first market </a:t>
            </a:r>
            <a:r>
              <a:rPr lang="en-US" dirty="0" smtClean="0">
                <a:latin typeface="Arial Italic"/>
              </a:rPr>
              <a:t>test</a:t>
            </a:r>
            <a:r>
              <a:rPr lang="it-IT" dirty="0" smtClean="0">
                <a:latin typeface="Arial Italic"/>
              </a:rPr>
              <a:t>.</a:t>
            </a:r>
            <a:endParaRPr lang="it-IT" dirty="0">
              <a:latin typeface="Arial Ital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5738" y="5001249"/>
            <a:ext cx="27528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Lean startup foundations</a:t>
            </a:r>
          </a:p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Understanding investors</a:t>
            </a:r>
          </a:p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Lean business models</a:t>
            </a:r>
          </a:p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Startup metrics</a:t>
            </a:r>
            <a:endParaRPr lang="en-US" sz="1200" dirty="0">
              <a:latin typeface="Arial Italic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033378" y="5001249"/>
            <a:ext cx="27528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Business planning</a:t>
            </a:r>
          </a:p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How to pitch an investor</a:t>
            </a:r>
          </a:p>
          <a:p>
            <a:pPr marL="434975" indent="-171450">
              <a:spcBef>
                <a:spcPts val="300"/>
              </a:spcBef>
              <a:spcAft>
                <a:spcPts val="300"/>
              </a:spcAft>
              <a:buBlip>
                <a:blip r:embed="rId7"/>
              </a:buBlip>
            </a:pPr>
            <a:r>
              <a:rPr lang="en-US" sz="1200" dirty="0" smtClean="0">
                <a:latin typeface="Arial Italic"/>
              </a:rPr>
              <a:t>Prove pitch</a:t>
            </a:r>
            <a:endParaRPr lang="en-US" sz="1200" dirty="0">
              <a:latin typeface="Arial Ital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5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asellaDiTesto 89"/>
          <p:cNvSpPr txBox="1"/>
          <p:nvPr/>
        </p:nvSpPr>
        <p:spPr>
          <a:xfrm>
            <a:off x="3013200" y="295250"/>
            <a:ext cx="3847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400" b="1" dirty="0" smtClean="0">
                <a:latin typeface="Arial"/>
                <a:ea typeface="+mj-ea"/>
                <a:cs typeface="Arial"/>
              </a:rPr>
              <a:t>INVESTMENT FOCUS</a:t>
            </a:r>
          </a:p>
          <a:p>
            <a:pPr algn="ctr"/>
            <a:endParaRPr lang="it-IT" sz="4000" dirty="0">
              <a:solidFill>
                <a:srgbClr val="FF0000"/>
              </a:solidFill>
              <a:latin typeface="Ronnia Bold"/>
              <a:cs typeface="Ronnia Bold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75219" y="2363037"/>
            <a:ext cx="1974825" cy="312330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err="1" smtClean="0">
                <a:latin typeface="Ronnia Regular"/>
                <a:cs typeface="Ronnia Regular"/>
              </a:rPr>
              <a:t>sectors</a:t>
            </a:r>
            <a:endParaRPr lang="it-IT" sz="1600" b="1" dirty="0">
              <a:latin typeface="Ronnia Regular"/>
              <a:cs typeface="Ronnia Regular"/>
            </a:endParaRPr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2871272" y="3776601"/>
            <a:ext cx="2827125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646139" y="2363037"/>
            <a:ext cx="1974825" cy="312330"/>
          </a:xfrm>
          <a:prstGeom prst="rect">
            <a:avLst/>
          </a:prstGeom>
          <a:noFill/>
          <a:ln w="25400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it-IT" sz="2000" b="1" dirty="0" smtClean="0">
                <a:latin typeface="Ronnia Regular"/>
                <a:cs typeface="Ronnia Regular"/>
              </a:rPr>
              <a:t>key </a:t>
            </a:r>
            <a:r>
              <a:rPr lang="it-IT" sz="2000" b="1" dirty="0" err="1" smtClean="0">
                <a:latin typeface="Ronnia Regular"/>
                <a:cs typeface="Ronnia Regular"/>
              </a:rPr>
              <a:t>criteria</a:t>
            </a:r>
            <a:endParaRPr lang="it-IT" sz="2000" b="1" dirty="0">
              <a:latin typeface="Ronnia Regular"/>
              <a:cs typeface="Ronnia Regular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75219" y="2881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ICT</a:t>
            </a: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m/e-commerce</a:t>
            </a: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online media</a:t>
            </a: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err="1" smtClean="0">
                <a:latin typeface="Arial"/>
                <a:cs typeface="Arial"/>
              </a:rPr>
              <a:t>gaming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web &amp; mobile </a:t>
            </a:r>
            <a:r>
              <a:rPr lang="it-IT" sz="1600" dirty="0" err="1" smtClean="0">
                <a:latin typeface="Arial"/>
                <a:cs typeface="Arial"/>
              </a:rPr>
              <a:t>apps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46139" y="28818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disruptive </a:t>
            </a:r>
            <a:r>
              <a:rPr lang="it-IT" sz="1600" dirty="0" err="1" smtClean="0">
                <a:latin typeface="Arial"/>
                <a:cs typeface="Arial"/>
              </a:rPr>
              <a:t>technology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complete and </a:t>
            </a:r>
            <a:r>
              <a:rPr lang="it-IT" sz="1600" dirty="0" err="1" smtClean="0">
                <a:latin typeface="Arial"/>
                <a:cs typeface="Arial"/>
              </a:rPr>
              <a:t>heterogeneous</a:t>
            </a:r>
            <a:r>
              <a:rPr lang="it-IT" sz="1600" dirty="0" smtClean="0">
                <a:latin typeface="Arial"/>
                <a:cs typeface="Arial"/>
              </a:rPr>
              <a:t> team</a:t>
            </a: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err="1" smtClean="0">
                <a:latin typeface="Arial"/>
                <a:cs typeface="Arial"/>
              </a:rPr>
              <a:t>international</a:t>
            </a:r>
            <a:r>
              <a:rPr lang="it-IT" sz="1600" dirty="0" smtClean="0">
                <a:latin typeface="Arial"/>
                <a:cs typeface="Arial"/>
              </a:rPr>
              <a:t> and </a:t>
            </a:r>
            <a:r>
              <a:rPr lang="it-IT" sz="1600" dirty="0" err="1" smtClean="0">
                <a:latin typeface="Arial"/>
                <a:cs typeface="Arial"/>
              </a:rPr>
              <a:t>growing</a:t>
            </a:r>
            <a:r>
              <a:rPr lang="it-IT" sz="1600" dirty="0" smtClean="0">
                <a:latin typeface="Arial"/>
                <a:cs typeface="Arial"/>
              </a:rPr>
              <a:t> market</a:t>
            </a: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smtClean="0">
                <a:latin typeface="Arial"/>
                <a:cs typeface="Arial"/>
              </a:rPr>
              <a:t>strong competitive </a:t>
            </a:r>
            <a:r>
              <a:rPr lang="it-IT" sz="1600" dirty="0" err="1" smtClean="0">
                <a:latin typeface="Arial"/>
                <a:cs typeface="Arial"/>
              </a:rPr>
              <a:t>advantages</a:t>
            </a: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endParaRPr lang="it-IT" sz="1600" dirty="0" smtClean="0">
              <a:latin typeface="Arial"/>
              <a:cs typeface="Arial"/>
            </a:endParaRPr>
          </a:p>
          <a:p>
            <a:pPr marL="285750" indent="-285750">
              <a:buBlip>
                <a:blip r:embed="rId2"/>
              </a:buBlip>
            </a:pPr>
            <a:r>
              <a:rPr lang="it-IT" sz="1600" dirty="0" err="1" smtClean="0">
                <a:latin typeface="Arial"/>
                <a:cs typeface="Arial"/>
              </a:rPr>
              <a:t>scalable</a:t>
            </a:r>
            <a:r>
              <a:rPr lang="it-IT" sz="1600" dirty="0" smtClean="0">
                <a:latin typeface="Arial"/>
                <a:cs typeface="Arial"/>
              </a:rPr>
              <a:t> business</a:t>
            </a:r>
          </a:p>
        </p:txBody>
      </p:sp>
      <p:sp>
        <p:nvSpPr>
          <p:cNvPr id="23" name="Titolo 15"/>
          <p:cNvSpPr txBox="1">
            <a:spLocks/>
          </p:cNvSpPr>
          <p:nvPr/>
        </p:nvSpPr>
        <p:spPr>
          <a:xfrm>
            <a:off x="0" y="833859"/>
            <a:ext cx="914400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62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20130308_ENLAB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116" y="2151402"/>
            <a:ext cx="4930984" cy="3287322"/>
          </a:xfrm>
          <a:prstGeom prst="rect">
            <a:avLst/>
          </a:prstGeom>
        </p:spPr>
      </p:pic>
      <p:pic>
        <p:nvPicPr>
          <p:cNvPr id="13" name="Immagine 12" descr="Screenshot 2013-11-06 10.08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936"/>
          <a:stretch/>
        </p:blipFill>
        <p:spPr>
          <a:xfrm>
            <a:off x="380273" y="4456352"/>
            <a:ext cx="4779176" cy="1592847"/>
          </a:xfrm>
          <a:prstGeom prst="rect">
            <a:avLst/>
          </a:prstGeom>
        </p:spPr>
      </p:pic>
      <p:pic>
        <p:nvPicPr>
          <p:cNvPr id="14" name="Immagine 13" descr="Screenshot 2013-11-06 10.08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36" r="16627"/>
          <a:stretch/>
        </p:blipFill>
        <p:spPr>
          <a:xfrm>
            <a:off x="5159449" y="4456352"/>
            <a:ext cx="3984551" cy="1592847"/>
          </a:xfrm>
          <a:prstGeom prst="rect">
            <a:avLst/>
          </a:prstGeom>
        </p:spPr>
      </p:pic>
      <p:pic>
        <p:nvPicPr>
          <p:cNvPr id="15" name="Immagine 14" descr="Screenshot 2013-11-06 10.08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20" b="69"/>
          <a:stretch/>
        </p:blipFill>
        <p:spPr>
          <a:xfrm>
            <a:off x="1579297" y="6062398"/>
            <a:ext cx="4779176" cy="795602"/>
          </a:xfrm>
          <a:prstGeom prst="rect">
            <a:avLst/>
          </a:prstGeom>
        </p:spPr>
      </p:pic>
      <p:pic>
        <p:nvPicPr>
          <p:cNvPr id="16" name="Immagine 15" descr="Screenshot 2013-11-06 10.08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473" y="6062397"/>
            <a:ext cx="1577812" cy="783849"/>
          </a:xfrm>
          <a:prstGeom prst="rect">
            <a:avLst/>
          </a:prstGeom>
        </p:spPr>
      </p:pic>
      <p:sp>
        <p:nvSpPr>
          <p:cNvPr id="17" name="Titolo 15"/>
          <p:cNvSpPr txBox="1">
            <a:spLocks/>
          </p:cNvSpPr>
          <p:nvPr/>
        </p:nvSpPr>
        <p:spPr>
          <a:xfrm>
            <a:off x="0" y="-106136"/>
            <a:ext cx="9143999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latin typeface="Arial"/>
                <a:ea typeface="+mj-ea"/>
                <a:cs typeface="Arial"/>
              </a:rPr>
              <a:t>TEAM &amp; ADVISORS</a:t>
            </a:r>
            <a:endParaRPr lang="it-IT" sz="2400" b="1" dirty="0">
              <a:latin typeface="Arial"/>
              <a:ea typeface="+mj-ea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80273" y="1074184"/>
            <a:ext cx="8204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experienced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team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skills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reputation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strong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networks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positive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track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record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sucessful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experiences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+50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advisors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5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77559" y="269421"/>
            <a:ext cx="53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/>
                <a:ea typeface="+mj-ea"/>
                <a:cs typeface="Arial"/>
              </a:rPr>
              <a:t>KEY SUCCESS FACTORS</a:t>
            </a:r>
            <a:endParaRPr lang="it-IT" sz="2400" b="1" dirty="0">
              <a:latin typeface="Arial"/>
              <a:ea typeface="+mj-ea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58800" y="1794907"/>
            <a:ext cx="172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Deal Flow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96810" y="2876951"/>
            <a:ext cx="1691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Selection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92099" y="3914685"/>
            <a:ext cx="199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Added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Value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96810" y="5282646"/>
            <a:ext cx="17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Success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79700" y="2876951"/>
            <a:ext cx="622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consolidated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entrepreneurial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criteria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79700" y="1794907"/>
            <a:ext cx="622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sourcing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innovative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startups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numerous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reliable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funnels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  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679700" y="3914685"/>
            <a:ext cx="622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 intensive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acceleration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mentorship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advisory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business networking &amp;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developing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79700" y="5282646"/>
            <a:ext cx="622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focus on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most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promising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deals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achieving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highest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capital gain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51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10362</TotalTime>
  <Words>568</Words>
  <Application>Microsoft Office PowerPoint</Application>
  <PresentationFormat>Presentazione su schermo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LVENTURE GROUP</vt:lpstr>
      <vt:lpstr>LUISS ENLABS ECOSYSTEM</vt:lpstr>
      <vt:lpstr>STARTUP FACTORY MODEL</vt:lpstr>
      <vt:lpstr>ACCELERATION  PROGRAM TIMELINE</vt:lpstr>
      <vt:lpstr>Diapositiva 7</vt:lpstr>
      <vt:lpstr>Diapositiva 8</vt:lpstr>
      <vt:lpstr>Diapositiva 9</vt:lpstr>
      <vt:lpstr>Diapositiva 10</vt:lpstr>
      <vt:lpstr>ACHIEVEMENTS</vt:lpstr>
      <vt:lpstr>Do!Lab PROJECT</vt:lpstr>
      <vt:lpstr>Do!Lab PROJECT</vt:lpstr>
      <vt:lpstr>Do!Lab PROJECT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</dc:creator>
  <cp:lastModifiedBy>ANSA</cp:lastModifiedBy>
  <cp:revision>185</cp:revision>
  <cp:lastPrinted>2014-01-29T10:49:36Z</cp:lastPrinted>
  <dcterms:created xsi:type="dcterms:W3CDTF">2013-03-07T12:52:04Z</dcterms:created>
  <dcterms:modified xsi:type="dcterms:W3CDTF">2014-02-04T11:25:12Z</dcterms:modified>
</cp:coreProperties>
</file>