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1" r:id="rId3"/>
    <p:sldId id="281" r:id="rId4"/>
    <p:sldId id="262" r:id="rId5"/>
    <p:sldId id="263" r:id="rId6"/>
    <p:sldId id="264" r:id="rId7"/>
    <p:sldId id="265" r:id="rId8"/>
    <p:sldId id="274" r:id="rId9"/>
    <p:sldId id="267" r:id="rId10"/>
    <p:sldId id="268" r:id="rId11"/>
    <p:sldId id="269" r:id="rId12"/>
    <p:sldId id="271" r:id="rId13"/>
    <p:sldId id="272" r:id="rId14"/>
    <p:sldId id="288" r:id="rId15"/>
    <p:sldId id="290" r:id="rId16"/>
    <p:sldId id="289" r:id="rId17"/>
    <p:sldId id="280" r:id="rId18"/>
    <p:sldId id="273" r:id="rId19"/>
    <p:sldId id="270" r:id="rId20"/>
    <p:sldId id="276" r:id="rId21"/>
    <p:sldId id="277" r:id="rId22"/>
    <p:sldId id="278" r:id="rId23"/>
    <p:sldId id="283" r:id="rId24"/>
    <p:sldId id="284" r:id="rId25"/>
    <p:sldId id="285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9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documenti%20bruxelles\attivit&#224;%20formative%20svantaggiat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sz="1600"/>
            </a:pPr>
            <a:r>
              <a:rPr lang="it-IT" sz="1600">
                <a:latin typeface="Arial Narrow" pitchFamily="34" charset="0"/>
              </a:rPr>
              <a:t>Relazione</a:t>
            </a:r>
            <a:r>
              <a:rPr lang="it-IT" sz="1600" baseline="0">
                <a:latin typeface="Arial Narrow" pitchFamily="34" charset="0"/>
              </a:rPr>
              <a:t> tra investimento FSE 2010-2012 su target svantagggiati e "formazione tradizionale" (per Regione)</a:t>
            </a:r>
            <a:endParaRPr lang="it-IT" sz="1600">
              <a:latin typeface="Arial Narrow" pitchFamily="34" charset="0"/>
            </a:endParaRPr>
          </a:p>
        </c:rich>
      </c:tx>
    </c:title>
    <c:plotArea>
      <c:layout>
        <c:manualLayout>
          <c:layoutTarget val="inner"/>
          <c:xMode val="edge"/>
          <c:yMode val="edge"/>
          <c:x val="4.6963195712081497E-2"/>
          <c:y val="0.15256652245898"/>
          <c:w val="0.94056028986093809"/>
          <c:h val="0.66130684954425623"/>
        </c:manualLayout>
      </c:layout>
      <c:barChart>
        <c:barDir val="col"/>
        <c:grouping val="clustered"/>
        <c:ser>
          <c:idx val="0"/>
          <c:order val="0"/>
          <c:cat>
            <c:strRef>
              <c:f>Foglio1!$D$27:$D$45</c:f>
              <c:strCache>
                <c:ptCount val="19"/>
                <c:pt idx="0">
                  <c:v>Emila Romagna</c:v>
                </c:pt>
                <c:pt idx="1">
                  <c:v>Sicilia</c:v>
                </c:pt>
                <c:pt idx="2">
                  <c:v>Friuali Venezia Giulia</c:v>
                </c:pt>
                <c:pt idx="3">
                  <c:v>Veneto</c:v>
                </c:pt>
                <c:pt idx="4">
                  <c:v>Abruzzo</c:v>
                </c:pt>
                <c:pt idx="5">
                  <c:v>Val d'Aosta</c:v>
                </c:pt>
                <c:pt idx="6">
                  <c:v>Umbria</c:v>
                </c:pt>
                <c:pt idx="7">
                  <c:v>Campania</c:v>
                </c:pt>
                <c:pt idx="8">
                  <c:v>Lombardia</c:v>
                </c:pt>
                <c:pt idx="9">
                  <c:v>Sardegna</c:v>
                </c:pt>
                <c:pt idx="10">
                  <c:v>Lazio</c:v>
                </c:pt>
                <c:pt idx="11">
                  <c:v>Toscana</c:v>
                </c:pt>
                <c:pt idx="12">
                  <c:v>Puglia</c:v>
                </c:pt>
                <c:pt idx="13">
                  <c:v>Calabria</c:v>
                </c:pt>
                <c:pt idx="14">
                  <c:v>Trentino - Alto Adige</c:v>
                </c:pt>
                <c:pt idx="15">
                  <c:v>Marche </c:v>
                </c:pt>
                <c:pt idx="16">
                  <c:v>Molise </c:v>
                </c:pt>
                <c:pt idx="17">
                  <c:v>Piemonte</c:v>
                </c:pt>
                <c:pt idx="18">
                  <c:v>Liguria</c:v>
                </c:pt>
              </c:strCache>
            </c:strRef>
          </c:cat>
          <c:val>
            <c:numRef>
              <c:f>Foglio1!$E$27:$E$45</c:f>
              <c:numCache>
                <c:formatCode>General</c:formatCode>
                <c:ptCount val="19"/>
              </c:numCache>
            </c:numRef>
          </c:val>
        </c:ser>
        <c:ser>
          <c:idx val="1"/>
          <c:order val="1"/>
          <c:dLbls>
            <c:txPr>
              <a:bodyPr/>
              <a:lstStyle/>
              <a:p>
                <a:pPr>
                  <a:defRPr sz="1100"/>
                </a:pPr>
                <a:endParaRPr lang="it-IT"/>
              </a:p>
            </c:txPr>
            <c:showVal val="1"/>
          </c:dLbls>
          <c:cat>
            <c:strRef>
              <c:f>Foglio1!$D$27:$D$45</c:f>
              <c:strCache>
                <c:ptCount val="19"/>
                <c:pt idx="0">
                  <c:v>Emila Romagna</c:v>
                </c:pt>
                <c:pt idx="1">
                  <c:v>Sicilia</c:v>
                </c:pt>
                <c:pt idx="2">
                  <c:v>Friuali Venezia Giulia</c:v>
                </c:pt>
                <c:pt idx="3">
                  <c:v>Veneto</c:v>
                </c:pt>
                <c:pt idx="4">
                  <c:v>Abruzzo</c:v>
                </c:pt>
                <c:pt idx="5">
                  <c:v>Val d'Aosta</c:v>
                </c:pt>
                <c:pt idx="6">
                  <c:v>Umbria</c:v>
                </c:pt>
                <c:pt idx="7">
                  <c:v>Campania</c:v>
                </c:pt>
                <c:pt idx="8">
                  <c:v>Lombardia</c:v>
                </c:pt>
                <c:pt idx="9">
                  <c:v>Sardegna</c:v>
                </c:pt>
                <c:pt idx="10">
                  <c:v>Lazio</c:v>
                </c:pt>
                <c:pt idx="11">
                  <c:v>Toscana</c:v>
                </c:pt>
                <c:pt idx="12">
                  <c:v>Puglia</c:v>
                </c:pt>
                <c:pt idx="13">
                  <c:v>Calabria</c:v>
                </c:pt>
                <c:pt idx="14">
                  <c:v>Trentino - Alto Adige</c:v>
                </c:pt>
                <c:pt idx="15">
                  <c:v>Marche </c:v>
                </c:pt>
                <c:pt idx="16">
                  <c:v>Molise </c:v>
                </c:pt>
                <c:pt idx="17">
                  <c:v>Piemonte</c:v>
                </c:pt>
                <c:pt idx="18">
                  <c:v>Liguria</c:v>
                </c:pt>
              </c:strCache>
            </c:strRef>
          </c:cat>
          <c:val>
            <c:numRef>
              <c:f>Foglio1!$F$27:$F$45</c:f>
              <c:numCache>
                <c:formatCode>General</c:formatCode>
                <c:ptCount val="19"/>
                <c:pt idx="0">
                  <c:v>76</c:v>
                </c:pt>
                <c:pt idx="1">
                  <c:v>76</c:v>
                </c:pt>
                <c:pt idx="2">
                  <c:v>67</c:v>
                </c:pt>
                <c:pt idx="3">
                  <c:v>62</c:v>
                </c:pt>
                <c:pt idx="4">
                  <c:v>58</c:v>
                </c:pt>
                <c:pt idx="5">
                  <c:v>53</c:v>
                </c:pt>
                <c:pt idx="6">
                  <c:v>41</c:v>
                </c:pt>
                <c:pt idx="7">
                  <c:v>38</c:v>
                </c:pt>
                <c:pt idx="8">
                  <c:v>30</c:v>
                </c:pt>
                <c:pt idx="9">
                  <c:v>27</c:v>
                </c:pt>
                <c:pt idx="10">
                  <c:v>26</c:v>
                </c:pt>
                <c:pt idx="11">
                  <c:v>26</c:v>
                </c:pt>
                <c:pt idx="12">
                  <c:v>23</c:v>
                </c:pt>
                <c:pt idx="13">
                  <c:v>23</c:v>
                </c:pt>
                <c:pt idx="14">
                  <c:v>21</c:v>
                </c:pt>
                <c:pt idx="15">
                  <c:v>16</c:v>
                </c:pt>
                <c:pt idx="16">
                  <c:v>15</c:v>
                </c:pt>
                <c:pt idx="17">
                  <c:v>8</c:v>
                </c:pt>
                <c:pt idx="18">
                  <c:v>6</c:v>
                </c:pt>
              </c:numCache>
            </c:numRef>
          </c:val>
        </c:ser>
        <c:ser>
          <c:idx val="2"/>
          <c:order val="2"/>
          <c:dLbls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Val val="1"/>
          </c:dLbls>
          <c:cat>
            <c:strRef>
              <c:f>Foglio1!$D$27:$D$45</c:f>
              <c:strCache>
                <c:ptCount val="19"/>
                <c:pt idx="0">
                  <c:v>Emila Romagna</c:v>
                </c:pt>
                <c:pt idx="1">
                  <c:v>Sicilia</c:v>
                </c:pt>
                <c:pt idx="2">
                  <c:v>Friuali Venezia Giulia</c:v>
                </c:pt>
                <c:pt idx="3">
                  <c:v>Veneto</c:v>
                </c:pt>
                <c:pt idx="4">
                  <c:v>Abruzzo</c:v>
                </c:pt>
                <c:pt idx="5">
                  <c:v>Val d'Aosta</c:v>
                </c:pt>
                <c:pt idx="6">
                  <c:v>Umbria</c:v>
                </c:pt>
                <c:pt idx="7">
                  <c:v>Campania</c:v>
                </c:pt>
                <c:pt idx="8">
                  <c:v>Lombardia</c:v>
                </c:pt>
                <c:pt idx="9">
                  <c:v>Sardegna</c:v>
                </c:pt>
                <c:pt idx="10">
                  <c:v>Lazio</c:v>
                </c:pt>
                <c:pt idx="11">
                  <c:v>Toscana</c:v>
                </c:pt>
                <c:pt idx="12">
                  <c:v>Puglia</c:v>
                </c:pt>
                <c:pt idx="13">
                  <c:v>Calabria</c:v>
                </c:pt>
                <c:pt idx="14">
                  <c:v>Trentino - Alto Adige</c:v>
                </c:pt>
                <c:pt idx="15">
                  <c:v>Marche </c:v>
                </c:pt>
                <c:pt idx="16">
                  <c:v>Molise </c:v>
                </c:pt>
                <c:pt idx="17">
                  <c:v>Piemonte</c:v>
                </c:pt>
                <c:pt idx="18">
                  <c:v>Liguria</c:v>
                </c:pt>
              </c:strCache>
            </c:strRef>
          </c:cat>
          <c:val>
            <c:numRef>
              <c:f>Foglio1!$G$27:$G$45</c:f>
              <c:numCache>
                <c:formatCode>General</c:formatCode>
                <c:ptCount val="19"/>
                <c:pt idx="0">
                  <c:v>75</c:v>
                </c:pt>
                <c:pt idx="1">
                  <c:v>60</c:v>
                </c:pt>
                <c:pt idx="2">
                  <c:v>67</c:v>
                </c:pt>
                <c:pt idx="3">
                  <c:v>100</c:v>
                </c:pt>
                <c:pt idx="4">
                  <c:v>15</c:v>
                </c:pt>
                <c:pt idx="5">
                  <c:v>59</c:v>
                </c:pt>
                <c:pt idx="6">
                  <c:v>68</c:v>
                </c:pt>
                <c:pt idx="7">
                  <c:v>66</c:v>
                </c:pt>
                <c:pt idx="8">
                  <c:v>99</c:v>
                </c:pt>
                <c:pt idx="9">
                  <c:v>81</c:v>
                </c:pt>
                <c:pt idx="10">
                  <c:v>88</c:v>
                </c:pt>
                <c:pt idx="11">
                  <c:v>69</c:v>
                </c:pt>
                <c:pt idx="12">
                  <c:v>90</c:v>
                </c:pt>
                <c:pt idx="13">
                  <c:v>19</c:v>
                </c:pt>
                <c:pt idx="14">
                  <c:v>37</c:v>
                </c:pt>
                <c:pt idx="15">
                  <c:v>16</c:v>
                </c:pt>
                <c:pt idx="16">
                  <c:v>29</c:v>
                </c:pt>
                <c:pt idx="17">
                  <c:v>100</c:v>
                </c:pt>
                <c:pt idx="18">
                  <c:v>46</c:v>
                </c:pt>
              </c:numCache>
            </c:numRef>
          </c:val>
        </c:ser>
        <c:dLbls>
          <c:showVal val="1"/>
        </c:dLbls>
        <c:overlap val="-25"/>
        <c:axId val="62585472"/>
        <c:axId val="62685568"/>
      </c:barChart>
      <c:catAx>
        <c:axId val="625854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>
                <a:latin typeface="Arial Narrow" pitchFamily="34" charset="0"/>
              </a:defRPr>
            </a:pPr>
            <a:endParaRPr lang="it-IT"/>
          </a:p>
        </c:txPr>
        <c:crossAx val="62685568"/>
        <c:crosses val="autoZero"/>
        <c:auto val="1"/>
        <c:lblAlgn val="ctr"/>
        <c:lblOffset val="100"/>
      </c:catAx>
      <c:valAx>
        <c:axId val="62685568"/>
        <c:scaling>
          <c:orientation val="minMax"/>
        </c:scaling>
        <c:delete val="1"/>
        <c:axPos val="l"/>
        <c:numFmt formatCode="General" sourceLinked="1"/>
        <c:tickLblPos val="none"/>
        <c:crossAx val="62585472"/>
        <c:crosses val="autoZero"/>
        <c:crossBetween val="between"/>
      </c:valAx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0.51414</cdr:x>
      <cdr:y>0.1856</cdr:y>
    </cdr:from>
    <cdr:to>
      <cdr:x>0.72365</cdr:x>
      <cdr:y>0.248</cdr:y>
    </cdr:to>
    <cdr:sp macro="" textlink="">
      <cdr:nvSpPr>
        <cdr:cNvPr id="2" name="CasellaDiTesto 1"/>
        <cdr:cNvSpPr txBox="1"/>
      </cdr:nvSpPr>
      <cdr:spPr>
        <a:xfrm xmlns:a="http://schemas.openxmlformats.org/drawingml/2006/main" flipV="1">
          <a:off x="3810000" y="1104899"/>
          <a:ext cx="1552575" cy="3714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DE108-24FD-45BD-A542-87B8E630D637}" type="datetimeFigureOut">
              <a:rPr lang="it-IT" smtClean="0"/>
              <a:pPr/>
              <a:t>25/02/2013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5D69E-7CD0-4CE6-9A9A-C21C07FD91F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CCFE-05CF-4E83-8177-3C8A26C870D5}" type="datetime1">
              <a:rPr lang="it-IT" smtClean="0"/>
              <a:pPr/>
              <a:t>25/02/2013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5D01-E6DA-4302-B777-3B0AFB99DA47}" type="datetime1">
              <a:rPr lang="it-IT" smtClean="0"/>
              <a:pPr/>
              <a:t>25/02/2013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CB24A-7954-42E7-BA51-088B9A3F570F}" type="datetime1">
              <a:rPr lang="it-IT" smtClean="0"/>
              <a:pPr/>
              <a:t>25/02/2013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BC6A-E78D-4BFF-BF6E-86ABB50B74D9}" type="datetime1">
              <a:rPr lang="it-IT" smtClean="0"/>
              <a:pPr/>
              <a:t>25/02/2013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A638-63EC-487A-8860-34170BBD2A75}" type="datetime1">
              <a:rPr lang="it-IT" smtClean="0"/>
              <a:pPr/>
              <a:t>25/02/2013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74DC-7FA1-465C-AB56-912E64D57A89}" type="datetime1">
              <a:rPr lang="it-IT" smtClean="0"/>
              <a:pPr/>
              <a:t>25/02/2013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96193-8D35-4410-B889-0B4755BF2C00}" type="datetime1">
              <a:rPr lang="it-IT" smtClean="0"/>
              <a:pPr/>
              <a:t>25/02/2013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D1DA-FCA5-4711-90CE-55EFAED1E5E2}" type="datetime1">
              <a:rPr lang="it-IT" smtClean="0"/>
              <a:pPr/>
              <a:t>25/02/2013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A723-510F-4C45-8ECF-FECC3CA3C530}" type="datetime1">
              <a:rPr lang="it-IT" smtClean="0"/>
              <a:pPr/>
              <a:t>25/02/2013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40EA-7DF6-47FD-8DCE-F585E2467D6E}" type="datetime1">
              <a:rPr lang="it-IT" smtClean="0"/>
              <a:pPr/>
              <a:t>25/02/2013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AEE1-F647-417C-894F-744709B0BEFE}" type="datetime1">
              <a:rPr lang="it-IT" smtClean="0"/>
              <a:pPr/>
              <a:t>25/02/2013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711E4-A58A-4E22-AB9E-5EC59133A434}" type="datetime1">
              <a:rPr lang="it-IT" smtClean="0"/>
              <a:pPr/>
              <a:t>25/02/2013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2C7B0-1F57-4158-9BA8-B0D0D826E3F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923916"/>
          </a:xfrm>
        </p:spPr>
        <p:txBody>
          <a:bodyPr>
            <a:normAutofit fontScale="40000" lnSpcReduction="20000"/>
          </a:bodyPr>
          <a:lstStyle/>
          <a:p>
            <a:r>
              <a:rPr lang="it-IT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L’esperienza del</a:t>
            </a:r>
          </a:p>
          <a:p>
            <a:r>
              <a:rPr lang="it-IT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European</a:t>
            </a:r>
            <a:r>
              <a:rPr lang="it-IT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Evaluation</a:t>
            </a:r>
            <a:r>
              <a:rPr lang="it-IT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Network (EEN)</a:t>
            </a:r>
          </a:p>
          <a:p>
            <a:r>
              <a:rPr lang="it-IT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it-IT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 Fulvio Pellegrini  Valutatore FSE e FESR (esperto per l’Italia nel EEN) </a:t>
            </a:r>
            <a:endParaRPr lang="it-IT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071546"/>
            <a:ext cx="7207288" cy="315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2743200" y="6429397"/>
            <a:ext cx="6400800" cy="428604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it-IT" sz="12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Fulvio Pellegrini Esperto EEN Italia</a:t>
            </a:r>
          </a:p>
          <a:p>
            <a:pPr algn="r">
              <a:buNone/>
            </a:pPr>
            <a:r>
              <a:rPr lang="it-IT" sz="1200" b="1" dirty="0" err="1" smtClean="0">
                <a:latin typeface="Arial Narrow" pitchFamily="34" charset="0"/>
                <a:cs typeface="Times New Roman" pitchFamily="18" charset="0"/>
              </a:rPr>
              <a:t>Isfol</a:t>
            </a:r>
            <a:r>
              <a:rPr lang="it-IT" sz="1200" b="1" dirty="0" smtClean="0">
                <a:latin typeface="Arial Narrow" pitchFamily="34" charset="0"/>
                <a:cs typeface="Times New Roman" pitchFamily="18" charset="0"/>
              </a:rPr>
              <a:t>  - Gruppo Nazionale Placement  - Roma 27 febbraio 2013</a:t>
            </a:r>
            <a:endParaRPr lang="it-IT" sz="12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7958"/>
            <a:ext cx="2714612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10</a:t>
            </a:fld>
            <a:endParaRPr lang="it-IT"/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714348" y="142852"/>
          <a:ext cx="7500991" cy="6273226"/>
        </p:xfrm>
        <a:graphic>
          <a:graphicData uri="http://schemas.openxmlformats.org/drawingml/2006/table">
            <a:tbl>
              <a:tblPr/>
              <a:tblGrid>
                <a:gridCol w="1737229"/>
                <a:gridCol w="1737229"/>
                <a:gridCol w="958627"/>
                <a:gridCol w="1320175"/>
                <a:gridCol w="1747731"/>
              </a:tblGrid>
              <a:tr h="737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Regione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Tipi di intervento valutato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Tipi di risultato valutato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Target groups coinvolti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Tot destinatari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608851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Marche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Incentivi alle persone per la formazione 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Placement a 12 mesi      (Lordo)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Inoccupati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Occupati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Inattivo diverso da studente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Studente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1988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60885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Formazione finalizzata al reinserimento lavorativo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80112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Borse di studio per la realizzazione di esperienze lavorative 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79599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Borse di ricerca per la realizzazione di esperienze di ricerca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3647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tirocini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32665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Percorsi di formazione all'interno dell'obbligo formativo (con l’esclusione dei percorsi scolastici)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2743200" y="6429397"/>
            <a:ext cx="6400800" cy="428604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it-IT" sz="12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Fulvio Pellegrini Esperto EEN Italia</a:t>
            </a:r>
          </a:p>
          <a:p>
            <a:pPr algn="r">
              <a:buNone/>
            </a:pPr>
            <a:r>
              <a:rPr lang="it-IT" sz="1200" b="1" dirty="0" err="1" smtClean="0">
                <a:latin typeface="Arial Narrow" pitchFamily="34" charset="0"/>
                <a:cs typeface="Times New Roman" pitchFamily="18" charset="0"/>
              </a:rPr>
              <a:t>Isfol</a:t>
            </a:r>
            <a:r>
              <a:rPr lang="it-IT" sz="1200" b="1" dirty="0" smtClean="0">
                <a:latin typeface="Arial Narrow" pitchFamily="34" charset="0"/>
                <a:cs typeface="Times New Roman" pitchFamily="18" charset="0"/>
              </a:rPr>
              <a:t>  - Gruppo Nazionale Placement  - Roma 27 febbraio 2013</a:t>
            </a:r>
            <a:endParaRPr lang="it-IT" sz="12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7958"/>
            <a:ext cx="2714612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11</a:t>
            </a:fld>
            <a:endParaRPr lang="it-IT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428596" y="142852"/>
          <a:ext cx="8358246" cy="1121664"/>
        </p:xfrm>
        <a:graphic>
          <a:graphicData uri="http://schemas.openxmlformats.org/drawingml/2006/table">
            <a:tbl>
              <a:tblPr/>
              <a:tblGrid>
                <a:gridCol w="665449"/>
                <a:gridCol w="2049195"/>
                <a:gridCol w="1285884"/>
                <a:gridCol w="1140821"/>
                <a:gridCol w="3216897"/>
              </a:tblGrid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Marche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Analisi dei dati di monitoraggio sul funzionamento dei PES (24) 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Servizi resi dai PES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Utenti dei PES (2010)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2000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357158" y="1714488"/>
          <a:ext cx="8286807" cy="3925824"/>
        </p:xfrm>
        <a:graphic>
          <a:graphicData uri="http://schemas.openxmlformats.org/drawingml/2006/table">
            <a:tbl>
              <a:tblPr/>
              <a:tblGrid>
                <a:gridCol w="714380"/>
                <a:gridCol w="2928958"/>
                <a:gridCol w="1428760"/>
                <a:gridCol w="2143140"/>
                <a:gridCol w="1071569"/>
              </a:tblGrid>
              <a:tr h="66035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600" dirty="0" smtClean="0">
                        <a:latin typeface="Arial Narrow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600" dirty="0" smtClean="0">
                        <a:latin typeface="Arial Narrow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600" dirty="0" smtClean="0">
                        <a:latin typeface="Arial Narrow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600" dirty="0" smtClean="0">
                        <a:latin typeface="Arial Narrow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 smtClean="0">
                          <a:latin typeface="Arial Narrow"/>
                          <a:ea typeface="Calibri"/>
                          <a:cs typeface="Arial"/>
                        </a:rPr>
                        <a:t>Marche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08" marR="2560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latin typeface="Arial Narrow"/>
                          <a:ea typeface="Calibri"/>
                          <a:cs typeface="Arial"/>
                        </a:rPr>
                        <a:t>Prestito d’onore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08" marR="25608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600" dirty="0">
                        <a:latin typeface="Arial Narrow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latin typeface="Arial Narrow"/>
                          <a:ea typeface="Calibri"/>
                          <a:cs typeface="Arial"/>
                        </a:rPr>
                        <a:t>Comparazione tra gli strumenti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08" marR="2560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Arial Narrow"/>
                          <a:ea typeface="Calibri"/>
                          <a:cs typeface="Calibri"/>
                        </a:rPr>
                        <a:t>imprese costituitesi dopo la pubblicazione di appositi avvisi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Arial Narrow"/>
                          <a:ea typeface="Calibri"/>
                          <a:cs typeface="Calibri"/>
                        </a:rPr>
                        <a:t>pubblici di livello provinciale, che fissino la loro sede operativa nel territorio regionale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08" marR="2560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latin typeface="Arial Narrow"/>
                          <a:ea typeface="Calibri"/>
                          <a:cs typeface="Arial"/>
                        </a:rPr>
                        <a:t>        </a:t>
                      </a:r>
                      <a:endParaRPr lang="it-IT" sz="1200" b="1" dirty="0" smtClean="0">
                        <a:latin typeface="Arial Narrow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200" b="1" dirty="0" smtClean="0">
                        <a:latin typeface="Arial Narrow"/>
                        <a:ea typeface="Calibri"/>
                        <a:cs typeface="Arial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 smtClean="0">
                          <a:latin typeface="Arial Narrow"/>
                          <a:ea typeface="Calibri"/>
                          <a:cs typeface="Arial"/>
                        </a:rPr>
                        <a:t> </a:t>
                      </a:r>
                      <a:r>
                        <a:rPr lang="it-IT" sz="1200" b="1" dirty="0">
                          <a:latin typeface="Arial Narrow"/>
                          <a:ea typeface="Calibri"/>
                          <a:cs typeface="Arial"/>
                        </a:rPr>
                        <a:t>312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08" marR="2560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7177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latin typeface="Arial Narrow"/>
                          <a:ea typeface="Calibri"/>
                          <a:cs typeface="Arial"/>
                        </a:rPr>
                        <a:t>Creazione di impresa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08" marR="25608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dirty="0" smtClean="0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dirty="0" smtClean="0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Disoccupate </a:t>
                      </a: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e inoccupate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Lavoratrici e lavoratori che usufruiscono della CIG e della CIGS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Donne occupate </a:t>
                      </a:r>
                      <a:r>
                        <a:rPr lang="it-IT" sz="1600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over</a:t>
                      </a: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 45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08" marR="2560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 smtClean="0">
                        <a:latin typeface="Arial Narrow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 smtClean="0">
                        <a:latin typeface="Arial Narrow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latin typeface="Arial Narrow"/>
                          <a:ea typeface="Calibri"/>
                          <a:cs typeface="Arial"/>
                        </a:rPr>
                        <a:t>Progetti  </a:t>
                      </a:r>
                      <a:r>
                        <a:rPr lang="it-IT" sz="1400" dirty="0">
                          <a:latin typeface="Arial Narrow"/>
                          <a:ea typeface="Calibri"/>
                          <a:cs typeface="Arial"/>
                        </a:rPr>
                        <a:t>Approvati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/>
                          <a:ea typeface="Calibri"/>
                          <a:cs typeface="Arial"/>
                        </a:rPr>
                        <a:t>881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latin typeface="Arial Narrow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latin typeface="Arial Narrow"/>
                          <a:ea typeface="Calibri"/>
                          <a:cs typeface="Arial"/>
                        </a:rPr>
                        <a:t>Progetti  </a:t>
                      </a:r>
                      <a:r>
                        <a:rPr lang="it-IT" sz="1400" dirty="0">
                          <a:latin typeface="Arial Narrow"/>
                          <a:ea typeface="Calibri"/>
                          <a:cs typeface="Arial"/>
                        </a:rPr>
                        <a:t>Avviati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/>
                          <a:ea typeface="Calibri"/>
                          <a:cs typeface="Arial"/>
                        </a:rPr>
                        <a:t>147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b="1" dirty="0" smtClean="0">
                        <a:latin typeface="Arial Narrow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latin typeface="Arial Narrow"/>
                          <a:ea typeface="Calibri"/>
                          <a:cs typeface="Arial"/>
                        </a:rPr>
                        <a:t>Posti </a:t>
                      </a:r>
                      <a:r>
                        <a:rPr lang="it-IT" sz="1400" b="1" dirty="0">
                          <a:latin typeface="Arial Narrow"/>
                          <a:ea typeface="Calibri"/>
                          <a:cs typeface="Arial"/>
                        </a:rPr>
                        <a:t>di lavoro previsti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Calibri"/>
                          <a:cs typeface="Arial"/>
                        </a:rPr>
                        <a:t>1083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608" marR="2560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2743200" y="6429397"/>
            <a:ext cx="6400800" cy="428604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it-IT" sz="12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Fulvio Pellegrini Esperto EEN Italia</a:t>
            </a:r>
          </a:p>
          <a:p>
            <a:pPr algn="r">
              <a:buNone/>
            </a:pPr>
            <a:r>
              <a:rPr lang="it-IT" sz="1200" b="1" dirty="0" err="1" smtClean="0">
                <a:latin typeface="Arial Narrow" pitchFamily="34" charset="0"/>
                <a:cs typeface="Times New Roman" pitchFamily="18" charset="0"/>
              </a:rPr>
              <a:t>Isfol</a:t>
            </a:r>
            <a:r>
              <a:rPr lang="it-IT" sz="1200" b="1" dirty="0" smtClean="0">
                <a:latin typeface="Arial Narrow" pitchFamily="34" charset="0"/>
                <a:cs typeface="Times New Roman" pitchFamily="18" charset="0"/>
              </a:rPr>
              <a:t>  - Gruppo Nazionale Placement  - Roma 27 febbraio 2013</a:t>
            </a:r>
            <a:endParaRPr lang="it-IT" sz="12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7958"/>
            <a:ext cx="2714612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12</a:t>
            </a:fld>
            <a:endParaRPr lang="it-IT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714348" y="428605"/>
          <a:ext cx="7786741" cy="2931961"/>
        </p:xfrm>
        <a:graphic>
          <a:graphicData uri="http://schemas.openxmlformats.org/drawingml/2006/table">
            <a:tbl>
              <a:tblPr/>
              <a:tblGrid>
                <a:gridCol w="1303500"/>
                <a:gridCol w="1303500"/>
                <a:gridCol w="1071456"/>
                <a:gridCol w="1474809"/>
                <a:gridCol w="2633476"/>
              </a:tblGrid>
              <a:tr h="408217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Trento 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Ad </a:t>
                      </a:r>
                      <a:r>
                        <a:rPr lang="it-IT" sz="1600" b="1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personam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Training Voucher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Placement tra 2007-2009 (gross)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892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0821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Services voucher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707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Non-academic  Education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0821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Abroad mobility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4428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Training and Services for women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642910" y="3571876"/>
          <a:ext cx="7858179" cy="2523744"/>
        </p:xfrm>
        <a:graphic>
          <a:graphicData uri="http://schemas.openxmlformats.org/drawingml/2006/table">
            <a:tbl>
              <a:tblPr/>
              <a:tblGrid>
                <a:gridCol w="719809"/>
                <a:gridCol w="1315458"/>
                <a:gridCol w="1081286"/>
                <a:gridCol w="1488339"/>
                <a:gridCol w="3253287"/>
              </a:tblGrid>
              <a:tr h="1071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Trento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Dopo crisi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Formazione post diploma e post laurea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Orientamento, formazione inserimento e reinserimento di donne 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Placement a 6 mesi (</a:t>
                      </a:r>
                      <a:r>
                        <a:rPr lang="it-IT" sz="1600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gross</a:t>
                      </a: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)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Disoccupati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324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2743200" y="6429397"/>
            <a:ext cx="6400800" cy="428604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it-IT" sz="12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Fulvio Pellegrini Esperto EEN Italia</a:t>
            </a:r>
          </a:p>
          <a:p>
            <a:pPr algn="r">
              <a:buNone/>
            </a:pPr>
            <a:r>
              <a:rPr lang="it-IT" sz="1200" b="1" dirty="0" err="1" smtClean="0">
                <a:latin typeface="Arial Narrow" pitchFamily="34" charset="0"/>
                <a:cs typeface="Times New Roman" pitchFamily="18" charset="0"/>
              </a:rPr>
              <a:t>Isfol</a:t>
            </a:r>
            <a:r>
              <a:rPr lang="it-IT" sz="1200" b="1" dirty="0" smtClean="0">
                <a:latin typeface="Arial Narrow" pitchFamily="34" charset="0"/>
                <a:cs typeface="Times New Roman" pitchFamily="18" charset="0"/>
              </a:rPr>
              <a:t>  - Gruppo Nazionale Placement  - Roma 27 febbraio 2013</a:t>
            </a:r>
            <a:endParaRPr lang="it-IT" sz="12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7958"/>
            <a:ext cx="2714612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13</a:t>
            </a:fld>
            <a:endParaRPr lang="it-IT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428597" y="2071678"/>
          <a:ext cx="8215369" cy="1661211"/>
        </p:xfrm>
        <a:graphic>
          <a:graphicData uri="http://schemas.openxmlformats.org/drawingml/2006/table">
            <a:tbl>
              <a:tblPr/>
              <a:tblGrid>
                <a:gridCol w="2882586"/>
                <a:gridCol w="1153034"/>
                <a:gridCol w="1362277"/>
                <a:gridCol w="1232050"/>
                <a:gridCol w="871042"/>
                <a:gridCol w="714380"/>
              </a:tblGrid>
              <a:tr h="31576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Valle 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D’</a:t>
                      </a:r>
                      <a:r>
                        <a:rPr lang="it-IT" sz="1600" b="1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aosta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5" marR="44435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Alta formazione 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5" marR="44435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Placement a 12 mesi (</a:t>
                      </a:r>
                      <a:r>
                        <a:rPr lang="it-IT" sz="1600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gross</a:t>
                      </a: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)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5" marR="44435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Alta formazione                                              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5" marR="44435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114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5" marR="44435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5" marR="44435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78461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159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5" marR="44435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3154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Formazione permanente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5" marR="44435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Formazione permanente                                   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5" marR="44435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45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5" marR="44435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5" marR="44435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357158" y="142852"/>
          <a:ext cx="8215370" cy="1751657"/>
        </p:xfrm>
        <a:graphic>
          <a:graphicData uri="http://schemas.openxmlformats.org/drawingml/2006/table">
            <a:tbl>
              <a:tblPr/>
              <a:tblGrid>
                <a:gridCol w="1130436"/>
                <a:gridCol w="1375252"/>
                <a:gridCol w="1555991"/>
                <a:gridCol w="3510749"/>
                <a:gridCol w="642942"/>
              </a:tblGrid>
              <a:tr h="116495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Sardegna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Avviamento al lavoro degli Iscritti ai </a:t>
                      </a:r>
                      <a:r>
                        <a:rPr lang="it-IT" sz="1600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Pes</a:t>
                      </a: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 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2008-2010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Servizi prestati dai PES 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Placement dopo 12 mesi dall’iscrizione (</a:t>
                      </a:r>
                      <a:r>
                        <a:rPr lang="it-IT" sz="1600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gross</a:t>
                      </a: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)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Iscritti ai PES (29)  (2008 -2010)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60726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58670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Costumer</a:t>
                      </a: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it-IT" sz="1600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Satisfaction</a:t>
                      </a: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 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Iscritti ai PES (29)  (2008 -2010)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2000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428596" y="3857628"/>
          <a:ext cx="8215370" cy="2121796"/>
        </p:xfrm>
        <a:graphic>
          <a:graphicData uri="http://schemas.openxmlformats.org/drawingml/2006/table">
            <a:tbl>
              <a:tblPr/>
              <a:tblGrid>
                <a:gridCol w="1143009"/>
                <a:gridCol w="1733288"/>
                <a:gridCol w="1109246"/>
                <a:gridCol w="2801067"/>
                <a:gridCol w="741757"/>
                <a:gridCol w="687003"/>
              </a:tblGrid>
              <a:tr h="56770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Lombardia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5" marR="44435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5" marR="44435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Placement a 12 mesi (Netto)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5" marR="44435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Residenti o domiciliati in Lombardia, tra i 16 e i 64 anni (anche occupati, purchè fuori orario di lavoro)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5" marR="44435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5" marR="44435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866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5" marR="44435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3242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Job Voucher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5" marR="44435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Tot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5" marR="44435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00013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Training Voucher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5" marR="44435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Residenti o domiciliati in Lombardia, tra i 16 e i 64 anni inoccupati, disoccupati, lavoratori in mobilità e CIGS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5" marR="44435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Gruppo di controllo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5" marR="44435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                                                                        </a:t>
                      </a: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287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5" marR="44435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2743200" y="6429397"/>
            <a:ext cx="6400800" cy="428604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it-IT" sz="12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Fulvio Pellegrini Esperto EEN Italia</a:t>
            </a:r>
          </a:p>
          <a:p>
            <a:pPr algn="r">
              <a:buNone/>
            </a:pPr>
            <a:r>
              <a:rPr lang="it-IT" sz="1200" b="1" dirty="0" err="1" smtClean="0">
                <a:latin typeface="Arial Narrow" pitchFamily="34" charset="0"/>
                <a:cs typeface="Times New Roman" pitchFamily="18" charset="0"/>
              </a:rPr>
              <a:t>Isfol</a:t>
            </a:r>
            <a:r>
              <a:rPr lang="it-IT" sz="1200" b="1" dirty="0" smtClean="0">
                <a:latin typeface="Arial Narrow" pitchFamily="34" charset="0"/>
                <a:cs typeface="Times New Roman" pitchFamily="18" charset="0"/>
              </a:rPr>
              <a:t>  - Gruppo Nazionale Placement  - Roma 27 febbraio 2013</a:t>
            </a:r>
            <a:endParaRPr lang="it-IT" sz="12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7958"/>
            <a:ext cx="2714612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14</a:t>
            </a:fld>
            <a:endParaRPr lang="it-IT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357158" y="928670"/>
          <a:ext cx="8072494" cy="1261872"/>
        </p:xfrm>
        <a:graphic>
          <a:graphicData uri="http://schemas.openxmlformats.org/drawingml/2006/table">
            <a:tbl>
              <a:tblPr/>
              <a:tblGrid>
                <a:gridCol w="1964845"/>
                <a:gridCol w="2746262"/>
                <a:gridCol w="1751732"/>
                <a:gridCol w="1609655"/>
              </a:tblGrid>
              <a:tr h="207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Destinatari totali 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Risorse pubbliche totali per Asse Occupabilità</a:t>
                      </a:r>
                      <a:endParaRPr lang="it-I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Impegnato</a:t>
                      </a:r>
                      <a:endParaRPr lang="it-I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Speso</a:t>
                      </a:r>
                      <a:endParaRPr lang="it-I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330.440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4.697.429.185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1.672.453.809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708.587.765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200.765*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4.697.429.185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1.599.084.331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658.626.797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357158" y="2255215"/>
            <a:ext cx="59293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*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esclusa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la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Regione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Calabria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428596" y="3143248"/>
          <a:ext cx="8072494" cy="1404950"/>
        </p:xfrm>
        <a:graphic>
          <a:graphicData uri="http://schemas.openxmlformats.org/drawingml/2006/table">
            <a:tbl>
              <a:tblPr/>
              <a:tblGrid>
                <a:gridCol w="6845475"/>
                <a:gridCol w="1227019"/>
              </a:tblGrid>
              <a:tr h="35719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Costo per destinatario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23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Tutte le Regioni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5.061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523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19 Regioni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7.965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2743200" y="6429397"/>
            <a:ext cx="6400800" cy="428604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it-IT" sz="12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Fulvio Pellegrini Esperto EEN Italia</a:t>
            </a:r>
          </a:p>
          <a:p>
            <a:pPr algn="r">
              <a:buNone/>
            </a:pPr>
            <a:r>
              <a:rPr lang="it-IT" sz="1200" b="1" dirty="0" err="1" smtClean="0">
                <a:latin typeface="Arial Narrow" pitchFamily="34" charset="0"/>
                <a:cs typeface="Times New Roman" pitchFamily="18" charset="0"/>
              </a:rPr>
              <a:t>Isfol</a:t>
            </a:r>
            <a:r>
              <a:rPr lang="it-IT" sz="1200" b="1" dirty="0" smtClean="0">
                <a:latin typeface="Arial Narrow" pitchFamily="34" charset="0"/>
                <a:cs typeface="Times New Roman" pitchFamily="18" charset="0"/>
              </a:rPr>
              <a:t>  - Gruppo Nazionale Placement  - Roma 27 febbraio 2013</a:t>
            </a:r>
            <a:endParaRPr lang="it-IT" sz="12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7958"/>
            <a:ext cx="2714612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15</a:t>
            </a:fld>
            <a:endParaRPr lang="it-IT"/>
          </a:p>
        </p:txBody>
      </p:sp>
      <p:graphicFrame>
        <p:nvGraphicFramePr>
          <p:cNvPr id="6" name="Grafico 5"/>
          <p:cNvGraphicFramePr/>
          <p:nvPr/>
        </p:nvGraphicFramePr>
        <p:xfrm>
          <a:off x="571472" y="571480"/>
          <a:ext cx="7929618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2743200" y="6429397"/>
            <a:ext cx="6400800" cy="428604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it-IT" sz="12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Fulvio Pellegrini Esperto EEN Italia</a:t>
            </a:r>
          </a:p>
          <a:p>
            <a:pPr algn="r">
              <a:buNone/>
            </a:pPr>
            <a:r>
              <a:rPr lang="it-IT" sz="1200" b="1" dirty="0" err="1" smtClean="0">
                <a:latin typeface="Arial Narrow" pitchFamily="34" charset="0"/>
                <a:cs typeface="Times New Roman" pitchFamily="18" charset="0"/>
              </a:rPr>
              <a:t>Isfol</a:t>
            </a:r>
            <a:r>
              <a:rPr lang="it-IT" sz="1200" b="1" dirty="0" smtClean="0">
                <a:latin typeface="Arial Narrow" pitchFamily="34" charset="0"/>
                <a:cs typeface="Times New Roman" pitchFamily="18" charset="0"/>
              </a:rPr>
              <a:t>  - Gruppo Nazionale Placement  - Roma 27 febbraio 2013</a:t>
            </a:r>
            <a:endParaRPr lang="it-IT" sz="12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7958"/>
            <a:ext cx="2714612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214414" y="0"/>
            <a:ext cx="65008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ArialNarrow,Bold"/>
                <a:cs typeface="ArialNarrow,Bold"/>
              </a:rPr>
              <a:t>Borse lavoro, tirocini, work 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ArialNarrow,Bold"/>
                <a:cs typeface="ArialNarrow,Bold"/>
              </a:rPr>
              <a:t>experiences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ArialNarrow,Bold"/>
                <a:cs typeface="ArialNarrow,Bold"/>
              </a:rPr>
              <a:t>, orientamento, consulenza e informazione (quota % sul totale speso nella Regione nel periodo 2010-2012)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0177" name="Im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071546"/>
            <a:ext cx="8143932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2743200" y="6429397"/>
            <a:ext cx="6400800" cy="428604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it-IT" sz="12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Fulvio Pellegrini Esperto EEN Italia</a:t>
            </a:r>
          </a:p>
          <a:p>
            <a:pPr algn="r">
              <a:buNone/>
            </a:pPr>
            <a:r>
              <a:rPr lang="it-IT" sz="1200" b="1" dirty="0" err="1" smtClean="0">
                <a:latin typeface="Arial Narrow" pitchFamily="34" charset="0"/>
                <a:cs typeface="Times New Roman" pitchFamily="18" charset="0"/>
              </a:rPr>
              <a:t>Isfol</a:t>
            </a:r>
            <a:r>
              <a:rPr lang="it-IT" sz="1200" b="1" dirty="0" smtClean="0">
                <a:latin typeface="Arial Narrow" pitchFamily="34" charset="0"/>
                <a:cs typeface="Times New Roman" pitchFamily="18" charset="0"/>
              </a:rPr>
              <a:t>  - Gruppo Nazionale Placement  - Roma 27 febbraio 2013</a:t>
            </a:r>
            <a:endParaRPr lang="it-IT" sz="12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7958"/>
            <a:ext cx="2714612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00034" y="305711"/>
            <a:ext cx="8286808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Gli elementi salienti emersi 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Si fa poca valutazione  (dati 2011 – primo semestre 2012) e su pochi destinatari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Solo raramente si supera la soglia critica della informazione/descrizione dei processi.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400" dirty="0" smtClean="0">
                <a:latin typeface="Arial Narrow" pitchFamily="34" charset="0"/>
                <a:cs typeface="Times New Roman" pitchFamily="18" charset="0"/>
              </a:rPr>
              <a:t>La descrizione dell’implementazione è considerata </a:t>
            </a:r>
            <a:r>
              <a:rPr lang="it-IT" sz="1400" i="1" dirty="0" smtClean="0">
                <a:latin typeface="Arial Narrow" pitchFamily="34" charset="0"/>
                <a:cs typeface="Times New Roman" pitchFamily="18" charset="0"/>
              </a:rPr>
              <a:t>buona in </a:t>
            </a:r>
            <a:r>
              <a:rPr lang="it-IT" sz="1400" i="1" dirty="0" err="1" smtClean="0">
                <a:latin typeface="Arial Narrow" pitchFamily="34" charset="0"/>
                <a:cs typeface="Times New Roman" pitchFamily="18" charset="0"/>
              </a:rPr>
              <a:t>sè</a:t>
            </a:r>
            <a:r>
              <a:rPr lang="it-IT" sz="1400" i="1" dirty="0" smtClean="0">
                <a:latin typeface="Arial Narrow" pitchFamily="34" charset="0"/>
                <a:cs typeface="Times New Roman" pitchFamily="18" charset="0"/>
              </a:rPr>
              <a:t> </a:t>
            </a:r>
            <a:endParaRPr kumimoji="0" lang="it-IT" sz="1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I risultati, in alcuni casi, non sono chiaramente definiti non tanto negli effetti sui destinatari quanto negli Avvisi.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I 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Rae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restano (anche per i Valutatori) lo strumento informativo determinante per valutare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Solo raramente emergono evidenze utili alla taratura degli strumenti in uso e alla revisione delle policies </a:t>
            </a:r>
            <a:r>
              <a:rPr kumimoji="0" lang="it-IT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(es. comparazione tra strumenti, ipotesi alternative, mancanza/presenza dell’intervento ed effetti relativi)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b="1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00034" y="5143512"/>
            <a:ext cx="80010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Nessuna delle Regioni dell’Obiettivo Convergenza ha un valutatore indipendente in carica 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(esistono valutazioni ex post e percorsi di Autovalutazione promossi dall’</a:t>
            </a:r>
            <a:r>
              <a:rPr kumimoji="0" 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Isfol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prevalentemente orientati al miglioramento della </a:t>
            </a:r>
            <a:r>
              <a:rPr kumimoji="0" 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Capacity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Building). Non ci sono valutazioni (almeno per come le abbiamo immaginate) però nemmeno in Emilia Romagna o Liguria 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2743200" y="6429397"/>
            <a:ext cx="6400800" cy="428604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it-IT" sz="12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Fulvio Pellegrini Esperto EEN Italia</a:t>
            </a:r>
          </a:p>
          <a:p>
            <a:pPr algn="r">
              <a:buNone/>
            </a:pPr>
            <a:r>
              <a:rPr lang="it-IT" sz="1200" b="1" dirty="0" err="1" smtClean="0">
                <a:latin typeface="Arial Narrow" pitchFamily="34" charset="0"/>
                <a:cs typeface="Times New Roman" pitchFamily="18" charset="0"/>
              </a:rPr>
              <a:t>Isfol</a:t>
            </a:r>
            <a:r>
              <a:rPr lang="it-IT" sz="1200" b="1" dirty="0" smtClean="0">
                <a:latin typeface="Arial Narrow" pitchFamily="34" charset="0"/>
                <a:cs typeface="Times New Roman" pitchFamily="18" charset="0"/>
              </a:rPr>
              <a:t>  - Gruppo Nazionale Placement  - Roma 27 febbraio 2013</a:t>
            </a:r>
            <a:endParaRPr lang="it-IT" sz="12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7958"/>
            <a:ext cx="2714612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785786" y="704473"/>
            <a:ext cx="7429552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Non c’è una domanda forte e univoca di valutazione da parte delle Regioni . 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Dove il processo si è attivato la valutazione produce risultati importanti e spinge verso la revisione di comportamenti </a:t>
            </a:r>
            <a:r>
              <a:rPr kumimoji="0" 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routinari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e produce conoscenza sui processi.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400" dirty="0"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Dove il processo non è attivato i NVVIP svolgono alcune funzioni (es. Campania che sta anche avviando con l’</a:t>
            </a:r>
            <a:r>
              <a:rPr kumimoji="0" 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Arlas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alcune attività valutative), ma, sostanzialmente, non sembrano intravedersi cambiamenti rilevanti (abbiamo raccolto, ovviamente, informazioni sull’esistenza di processi avviati)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b="1" dirty="0"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I nessi con le analisi di contesto (scenari socio-economici) e con i dati amministrativi (disponibili ma non ancora utilizzabili in maniera coerente) sono piuttosto deboli 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b="1" dirty="0"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Non ci sono nessi visibili tra i dati sull’occupazione e l’intervento finanziato (valore aggiunto FSE)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Ovviamente i dati di placement ci parlano di attività formative non altrimenti realizzabili in mancanza dei finanziamenti FSE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2743200" y="6429397"/>
            <a:ext cx="6400800" cy="428604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it-IT" sz="12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Fulvio Pellegrini Esperto EEN Italia</a:t>
            </a:r>
          </a:p>
          <a:p>
            <a:pPr algn="r">
              <a:buNone/>
            </a:pPr>
            <a:r>
              <a:rPr lang="it-IT" sz="1200" b="1" dirty="0" err="1" smtClean="0">
                <a:latin typeface="Arial Narrow" pitchFamily="34" charset="0"/>
                <a:cs typeface="Times New Roman" pitchFamily="18" charset="0"/>
              </a:rPr>
              <a:t>Isfol</a:t>
            </a:r>
            <a:r>
              <a:rPr lang="it-IT" sz="1200" b="1" dirty="0" smtClean="0">
                <a:latin typeface="Arial Narrow" pitchFamily="34" charset="0"/>
                <a:cs typeface="Times New Roman" pitchFamily="18" charset="0"/>
              </a:rPr>
              <a:t>  - Gruppo Nazionale Placement  - Roma 27 febbraio 2013</a:t>
            </a:r>
            <a:endParaRPr lang="it-IT" sz="12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7958"/>
            <a:ext cx="2714612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14282" y="717917"/>
            <a:ext cx="8668328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Le principali evidenze emerse</a:t>
            </a:r>
            <a:r>
              <a:rPr kumimoji="0" lang="it-IT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n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ello specifico della valutazione intesa come attività di sostegno alle policy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I metodi utilizzati sono prevalentemente di natura qualitativa standard (interviste dirette e/o telefoniche)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000" b="1" dirty="0"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Resta basso l’utilizzo di dati amministrativi a supporto</a:t>
            </a:r>
            <a:r>
              <a:rPr kumimoji="0" lang="it-IT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e integrazion</a:t>
            </a:r>
            <a:r>
              <a:rPr lang="it-IT" sz="2000" b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e dei dati FSE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000" b="1" dirty="0"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Sono state realizzate alcune esperienze importanti di valutazione basate sui risultati di placement della formazione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(effetti lordi e netti).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La loro crescita numerica appare naturale in relazione alla prevalenza della formazione come strumento di sostegno per l’occupabilità. A fare valutazione sono chiamati soggetti diversi che in passato (es. Agenzie per il lavoro, NVVIP, Enti di Ricerca, Università, etc.)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2743200" y="6429397"/>
            <a:ext cx="6400800" cy="428604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it-IT" sz="12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Fulvio Pellegrini Esperto EEN Italia</a:t>
            </a:r>
          </a:p>
          <a:p>
            <a:pPr algn="r">
              <a:buNone/>
            </a:pPr>
            <a:r>
              <a:rPr lang="it-IT" sz="1200" b="1" dirty="0" err="1" smtClean="0">
                <a:latin typeface="Arial Narrow" pitchFamily="34" charset="0"/>
                <a:cs typeface="Times New Roman" pitchFamily="18" charset="0"/>
              </a:rPr>
              <a:t>Isfol</a:t>
            </a:r>
            <a:r>
              <a:rPr lang="it-IT" sz="1200" b="1" dirty="0" smtClean="0">
                <a:latin typeface="Arial Narrow" pitchFamily="34" charset="0"/>
                <a:cs typeface="Times New Roman" pitchFamily="18" charset="0"/>
              </a:rPr>
              <a:t>  - Gruppo Nazionale Placement  - Roma 27 febbraio 2013</a:t>
            </a:r>
            <a:endParaRPr lang="it-IT" sz="12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500166" y="1214422"/>
            <a:ext cx="58579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latin typeface="Arial Narrow" pitchFamily="34" charset="0"/>
              </a:rPr>
              <a:t>I contenuti dell’intervento</a:t>
            </a:r>
          </a:p>
          <a:p>
            <a:endParaRPr lang="it-IT" sz="2400" dirty="0">
              <a:latin typeface="Arial Narrow" pitchFamily="34" charset="0"/>
            </a:endParaRPr>
          </a:p>
          <a:p>
            <a:r>
              <a:rPr lang="it-IT" sz="2400" dirty="0" smtClean="0">
                <a:latin typeface="Arial Narrow" pitchFamily="34" charset="0"/>
              </a:rPr>
              <a:t>Panoramica descrittiva sulla esperienza EEN </a:t>
            </a:r>
          </a:p>
          <a:p>
            <a:endParaRPr lang="it-IT" sz="2400" dirty="0" smtClean="0">
              <a:latin typeface="Arial Narrow" pitchFamily="34" charset="0"/>
            </a:endParaRPr>
          </a:p>
          <a:p>
            <a:r>
              <a:rPr lang="it-IT" sz="2400" dirty="0" smtClean="0">
                <a:latin typeface="Arial Narrow" pitchFamily="34" charset="0"/>
              </a:rPr>
              <a:t>Focalizzazione sul caso Italia </a:t>
            </a:r>
          </a:p>
          <a:p>
            <a:endParaRPr lang="it-IT" sz="2400" dirty="0" smtClean="0">
              <a:latin typeface="Arial Narrow" pitchFamily="34" charset="0"/>
            </a:endParaRPr>
          </a:p>
          <a:p>
            <a:r>
              <a:rPr lang="it-IT" sz="2400" dirty="0" smtClean="0">
                <a:latin typeface="Arial Narrow" pitchFamily="34" charset="0"/>
              </a:rPr>
              <a:t>Elementi di riflessione</a:t>
            </a:r>
          </a:p>
          <a:p>
            <a:endParaRPr lang="it-IT" sz="2400" dirty="0" smtClean="0">
              <a:latin typeface="Arial Narrow" pitchFamily="34" charset="0"/>
            </a:endParaRPr>
          </a:p>
          <a:p>
            <a:r>
              <a:rPr lang="it-IT" sz="2400" dirty="0" smtClean="0">
                <a:latin typeface="Arial Narrow" pitchFamily="34" charset="0"/>
              </a:rPr>
              <a:t>Piste di lavoro</a:t>
            </a:r>
          </a:p>
          <a:p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7958"/>
            <a:ext cx="2714612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2743200" y="6429397"/>
            <a:ext cx="6400800" cy="428604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it-IT" sz="12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Fulvio Pellegrini Esperto EEN Italia</a:t>
            </a:r>
          </a:p>
          <a:p>
            <a:pPr algn="r">
              <a:buNone/>
            </a:pPr>
            <a:r>
              <a:rPr lang="it-IT" sz="1200" b="1" dirty="0" err="1" smtClean="0">
                <a:latin typeface="Arial Narrow" pitchFamily="34" charset="0"/>
                <a:cs typeface="Times New Roman" pitchFamily="18" charset="0"/>
              </a:rPr>
              <a:t>Isfol</a:t>
            </a:r>
            <a:r>
              <a:rPr lang="it-IT" sz="1200" b="1" dirty="0" smtClean="0">
                <a:latin typeface="Arial Narrow" pitchFamily="34" charset="0"/>
                <a:cs typeface="Times New Roman" pitchFamily="18" charset="0"/>
              </a:rPr>
              <a:t>  - Gruppo Nazionale Placement  - Roma 27 febbraio 2013</a:t>
            </a:r>
            <a:endParaRPr lang="it-IT" sz="12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7958"/>
            <a:ext cx="2714612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428596" y="46166"/>
            <a:ext cx="7929618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I processi di policy che appaiono in trasparenza (</a:t>
            </a:r>
            <a:r>
              <a:rPr kumimoji="0" lang="it-IT" sz="1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e che implicano nuove e più chiare strategie di valutazione)</a:t>
            </a:r>
            <a:endParaRPr kumimoji="0" lang="it-IT" sz="14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Gli interventi anti-crisi hanno modificato i processi di politica pubblica regionale e la visuale di osservazione dell’efficacia degli interventi sull’occupazione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La personalizzazione dell’intervento, veicolata anche dalla necessità (obbligo) di offrire servizi di politica attiva ai lavoratori colpiti dalla crisi, ha spinto su: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t-IT" sz="2000" dirty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tandardizzazione (tendenziale) dei servizi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definizione dei costi unitari delle prestazioni (per fruire di servizi da parte dei privati)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t-IT" sz="2000" dirty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m</a:t>
            </a:r>
            <a:r>
              <a:rPr lang="it-IT" sz="20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iglioramento della qualità del sistema dei fornitori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in alcune Regioni questo ha allargato la platea dei fornitori e favorito la competizione tra pubblico e privato, nonché ha potenziato</a:t>
            </a:r>
            <a:r>
              <a:rPr kumimoji="0" lang="it-IT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le opportunità di scelta dei cittadini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Corollario – enfasi necessaria sull’efficacia e l’efficienza dei processi di accompagnamento e di monitoraggio</a:t>
            </a:r>
            <a:r>
              <a:rPr lang="it-IT" sz="2000" i="1" dirty="0" smtClean="0">
                <a:solidFill>
                  <a:srgbClr val="FFFF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it-IT" sz="20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valutazione degli esiti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È in crescita, </a:t>
            </a:r>
            <a:r>
              <a:rPr lang="it-IT" sz="2000" i="1" dirty="0">
                <a:solidFill>
                  <a:srgbClr val="FFFF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it-IT" sz="20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d esempio, l’investimento sul</a:t>
            </a:r>
            <a:r>
              <a:rPr kumimoji="0" lang="it-IT" sz="20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sz="20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sostegno all’</a:t>
            </a:r>
            <a:r>
              <a:rPr kumimoji="0" lang="it-IT" sz="2000" b="0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autoimprenditoria</a:t>
            </a:r>
            <a:r>
              <a:rPr kumimoji="0" lang="it-IT" sz="20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(es. Microcredito)</a:t>
            </a:r>
            <a:endParaRPr kumimoji="0" lang="it-IT" sz="20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2743200" y="6429397"/>
            <a:ext cx="6400800" cy="428604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it-IT" sz="12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Fulvio Pellegrini Esperto EEN Italia</a:t>
            </a:r>
          </a:p>
          <a:p>
            <a:pPr algn="r">
              <a:buNone/>
            </a:pPr>
            <a:r>
              <a:rPr lang="it-IT" sz="1200" b="1" dirty="0" err="1" smtClean="0">
                <a:latin typeface="Arial Narrow" pitchFamily="34" charset="0"/>
                <a:cs typeface="Times New Roman" pitchFamily="18" charset="0"/>
              </a:rPr>
              <a:t>Isfol</a:t>
            </a:r>
            <a:r>
              <a:rPr lang="it-IT" sz="1200" b="1" dirty="0" smtClean="0">
                <a:latin typeface="Arial Narrow" pitchFamily="34" charset="0"/>
                <a:cs typeface="Times New Roman" pitchFamily="18" charset="0"/>
              </a:rPr>
              <a:t>  - Gruppo Nazionale Placement  - Roma 27 febbraio 2013</a:t>
            </a:r>
            <a:endParaRPr lang="it-IT" sz="12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7958"/>
            <a:ext cx="2714612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21</a:t>
            </a:fld>
            <a:endParaRPr lang="it-IT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714348" y="710969"/>
            <a:ext cx="7286676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000" b="1" dirty="0"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La crescita e il rafforzamento, nonché l’isomorfismo tendenziale dei sistemi informativi per il monitoraggio e la valutazione delle azioni/interventi, lasciano ben sperare in relazione alla 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valutabilità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futura del FSE (valutazione ex post e/o ex ante Europa 2014-2020).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Si rafforzano le possibilità di un utilizzo integrato dei dati 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it-IT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di livello nazionale e regionale (sussidiarietà verticale)</a:t>
            </a:r>
            <a:endParaRPr kumimoji="0" lang="it-IT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it-IT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provenienti da differenti anagrafi (sussidiarietà orizzontale)</a:t>
            </a:r>
            <a:endParaRPr kumimoji="0" lang="it-IT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000" dirty="0"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Resta complessa e</a:t>
            </a:r>
            <a:r>
              <a:rPr kumimoji="0" lang="it-IT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difficile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la definizione degli impatti dovuti all’utilizzo (specifico e generale) dei Fondi Strutturali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2743200" y="6429397"/>
            <a:ext cx="6400800" cy="428604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it-IT" sz="12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Fulvio Pellegrini Esperto EEN Italia</a:t>
            </a:r>
          </a:p>
          <a:p>
            <a:pPr algn="r">
              <a:buNone/>
            </a:pPr>
            <a:r>
              <a:rPr lang="it-IT" sz="1200" b="1" dirty="0" err="1" smtClean="0">
                <a:latin typeface="Arial Narrow" pitchFamily="34" charset="0"/>
                <a:cs typeface="Times New Roman" pitchFamily="18" charset="0"/>
              </a:rPr>
              <a:t>Isfol</a:t>
            </a:r>
            <a:r>
              <a:rPr lang="it-IT" sz="1200" b="1" dirty="0" smtClean="0">
                <a:latin typeface="Arial Narrow" pitchFamily="34" charset="0"/>
                <a:cs typeface="Times New Roman" pitchFamily="18" charset="0"/>
              </a:rPr>
              <a:t>  - Gruppo Nazionale Placement  - Roma 27 febbraio 2013</a:t>
            </a:r>
            <a:endParaRPr lang="it-IT" sz="12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7958"/>
            <a:ext cx="2714612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22</a:t>
            </a:fld>
            <a:endParaRPr lang="it-IT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785786" y="-373736"/>
            <a:ext cx="6143668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b="1" dirty="0">
              <a:solidFill>
                <a:srgbClr val="FF0000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Un suggerimento accorato  </a:t>
            </a:r>
            <a:endParaRPr kumimoji="0" lang="it-IT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Proviamo a non buttare via il bambino con l</a:t>
            </a:r>
            <a:r>
              <a:rPr kumimoji="0" lang="it-IT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it-IT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acqua sporca</a:t>
            </a:r>
            <a:endParaRPr kumimoji="0" lang="it-IT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65" name="Immagine 1" descr="Buttare il bambino con l'acqua spor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928670"/>
            <a:ext cx="3486150" cy="1905000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428596" y="2834273"/>
            <a:ext cx="7643866" cy="377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Ogni buona programmazione ha bisogno di una buona valutazione e viceversa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it-IT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Ogni buona valutazione </a:t>
            </a:r>
            <a:r>
              <a:rPr kumimoji="0" lang="it-IT" sz="1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ex ante</a:t>
            </a:r>
            <a:r>
              <a:rPr kumimoji="0" lang="it-IT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ha bisogno di una buona valutazione </a:t>
            </a:r>
            <a:r>
              <a:rPr kumimoji="0" lang="it-IT" sz="1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ex post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it-IT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Proviamo a capire meglio cosa </a:t>
            </a:r>
            <a:r>
              <a:rPr kumimoji="0" lang="it-IT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it-IT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accaduto in questa Programmazione prima di pensare (esclusivamente) a come immaginare il ciclo di  programmazione futuro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it-IT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Il ritardo attuativo dell</a:t>
            </a:r>
            <a:r>
              <a:rPr kumimoji="0" lang="it-IT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it-IT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Italia favorisce  (in generale) l</a:t>
            </a:r>
            <a:r>
              <a:rPr kumimoji="0" lang="it-IT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it-IT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instaurarsi di un </a:t>
            </a:r>
            <a:r>
              <a:rPr kumimoji="0" lang="it-IT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it-IT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atteggiamento frugale e burocratico</a:t>
            </a:r>
            <a:r>
              <a:rPr kumimoji="0" lang="it-IT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it-IT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 verso la valutazione (anche esistono eccezioni importanti) di quanto si sta realizzando e sposta l</a:t>
            </a:r>
            <a:r>
              <a:rPr kumimoji="0" lang="it-IT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it-IT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enfasi sulla valutazione ex ante di Europa 2020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it-IT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sz="17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Saremo in grado di sostenerla con informazioni adeguate sui risultati dell</a:t>
            </a:r>
            <a:r>
              <a:rPr kumimoji="0" lang="it-IT" sz="17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it-IT" sz="17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attuale ciclo di programmazione certamente lontano dall</a:t>
            </a:r>
            <a:r>
              <a:rPr kumimoji="0" lang="it-IT" sz="17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it-IT" sz="17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essere concluso ? </a:t>
            </a:r>
            <a:endParaRPr kumimoji="0" lang="it-IT" sz="17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2743200" y="6429397"/>
            <a:ext cx="6400800" cy="428604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it-IT" sz="12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Fulvio Pellegrini Esperto EEN Italia</a:t>
            </a:r>
          </a:p>
          <a:p>
            <a:pPr algn="r">
              <a:buNone/>
            </a:pPr>
            <a:r>
              <a:rPr lang="it-IT" sz="1200" b="1" dirty="0" err="1" smtClean="0">
                <a:latin typeface="Arial Narrow" pitchFamily="34" charset="0"/>
                <a:cs typeface="Times New Roman" pitchFamily="18" charset="0"/>
              </a:rPr>
              <a:t>Isfol</a:t>
            </a:r>
            <a:r>
              <a:rPr lang="it-IT" sz="1200" b="1" dirty="0" smtClean="0">
                <a:latin typeface="Arial Narrow" pitchFamily="34" charset="0"/>
                <a:cs typeface="Times New Roman" pitchFamily="18" charset="0"/>
              </a:rPr>
              <a:t>  - Gruppo Nazionale Placement  - Roma 27 febbraio 2013</a:t>
            </a:r>
            <a:endParaRPr lang="it-IT" sz="12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7958"/>
            <a:ext cx="2714612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23</a:t>
            </a:fld>
            <a:endParaRPr lang="it-IT"/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500034" y="1151668"/>
            <a:ext cx="807249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Si va sviluppando un impegno sulla 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valutabilità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dei Programmi Operativi e del FSE in generale nei MS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E’ stato realizzato un Report sulle condizioni dei sistemi informativi  di 5 Paesi (UK, Germania, Polonia, Italia – Piemonte, Marche, Campania, Olanda 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Il primo rapporto di sintesi, preparatorio ad un lavoro da allargare agli altri MS, ci racconta di  frammentazione e disomogeneità, ma anche di robustezza dei sistemi di monitoraggio e valutazione. E’anche il caso dell’Italia</a:t>
            </a:r>
            <a:endParaRPr lang="it-IT" dirty="0">
              <a:latin typeface="Arial Narrow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Permangono incertezze sull’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aggregabilità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dei risultati/dati, sulla difficoltà a definire il valore aggiunto dell’ESF, sull’ immaginare gli impatti degli interventi realizzati,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it-IT" dirty="0"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Resta complesso integrare criteri e modalità si osservazione su interventi di peso,</a:t>
            </a:r>
            <a:r>
              <a:rPr kumimoji="0" lang="it-I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natura e logiche differenti (i temi di prioritari - quale chiave</a:t>
            </a:r>
            <a:r>
              <a:rPr kumimoji="0" lang="it-I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di lettura univoca -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sono spesso contenitori poco fruibili) 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714480" y="214290"/>
            <a:ext cx="52149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latin typeface="Arial Narrow" pitchFamily="34" charset="0"/>
              </a:rPr>
              <a:t>Alcune piste di lavoro aperte attraverso </a:t>
            </a:r>
            <a:r>
              <a:rPr lang="it-IT" b="1" dirty="0">
                <a:solidFill>
                  <a:srgbClr val="FF0000"/>
                </a:solidFill>
                <a:latin typeface="Arial Narrow" pitchFamily="34" charset="0"/>
              </a:rPr>
              <a:t>le attività della </a:t>
            </a:r>
            <a:endParaRPr lang="it-IT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algn="ctr"/>
            <a:r>
              <a:rPr lang="it-IT" b="1" dirty="0" smtClean="0">
                <a:solidFill>
                  <a:srgbClr val="FF0000"/>
                </a:solidFill>
                <a:latin typeface="Arial Narrow" pitchFamily="34" charset="0"/>
              </a:rPr>
              <a:t>DG </a:t>
            </a:r>
            <a:r>
              <a:rPr lang="it-IT" b="1" dirty="0">
                <a:solidFill>
                  <a:srgbClr val="FF0000"/>
                </a:solidFill>
                <a:latin typeface="Arial Narrow" pitchFamily="34" charset="0"/>
              </a:rPr>
              <a:t>Occupazione e </a:t>
            </a:r>
            <a:r>
              <a:rPr lang="it-IT" b="1" dirty="0" smtClean="0">
                <a:solidFill>
                  <a:srgbClr val="FF0000"/>
                </a:solidFill>
                <a:latin typeface="Arial Narrow" pitchFamily="34" charset="0"/>
              </a:rPr>
              <a:t>Affari Sociali</a:t>
            </a:r>
            <a:endParaRPr lang="it-IT" b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2743200" y="6429397"/>
            <a:ext cx="6400800" cy="428604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it-IT" sz="12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Fulvio Pellegrini Esperto EEN Italia</a:t>
            </a:r>
          </a:p>
          <a:p>
            <a:pPr algn="r">
              <a:buNone/>
            </a:pPr>
            <a:r>
              <a:rPr lang="it-IT" sz="1200" b="1" dirty="0" err="1" smtClean="0">
                <a:latin typeface="Arial Narrow" pitchFamily="34" charset="0"/>
                <a:cs typeface="Times New Roman" pitchFamily="18" charset="0"/>
              </a:rPr>
              <a:t>Isfol</a:t>
            </a:r>
            <a:r>
              <a:rPr lang="it-IT" sz="1200" b="1" dirty="0" smtClean="0">
                <a:latin typeface="Arial Narrow" pitchFamily="34" charset="0"/>
                <a:cs typeface="Times New Roman" pitchFamily="18" charset="0"/>
              </a:rPr>
              <a:t>  - Gruppo Nazionale Placement  - Roma 27 febbraio 2013</a:t>
            </a:r>
            <a:endParaRPr lang="it-IT" sz="12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7958"/>
            <a:ext cx="2714612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24</a:t>
            </a:fld>
            <a:endParaRPr lang="it-IT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1000100" y="4071942"/>
          <a:ext cx="6357982" cy="1079134"/>
        </p:xfrm>
        <a:graphic>
          <a:graphicData uri="http://schemas.openxmlformats.org/drawingml/2006/table">
            <a:tbl>
              <a:tblPr/>
              <a:tblGrid>
                <a:gridCol w="1646947"/>
                <a:gridCol w="2393819"/>
                <a:gridCol w="2317216"/>
              </a:tblGrid>
              <a:tr h="556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target per età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livello di istruzione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condizione professionale o personale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2287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54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15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39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1071538" y="246559"/>
            <a:ext cx="6572296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Il network EEN, dal canto</a:t>
            </a:r>
            <a:r>
              <a:rPr kumimoji="0" lang="it-I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suo,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sta promuovendo due nuove valutazioni per gruppi di Paesi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5 Paesi stanno approfondendo la valutazione delle politiche per i giovani (AT, CZ; FR; IT; PT)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5 Paesi stanno approfondendo la valutazione delle politiche per le pari opportunità (ES; DE; PL; UK; GR)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Ho iniziato con la definizione del target utilizzato per gli avvisi relativi ai giovani per descrivere le caratteristiche dell’intervento nelle Regioni italiane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Ho incontrato, in una prima</a:t>
            </a:r>
            <a:r>
              <a:rPr kumimoji="0" lang="it-I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ricognizione sui progetti /avvisi regionali al 2012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428860" y="5500702"/>
            <a:ext cx="3389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Non è stato un inizio incoraggiante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2743200" y="6429397"/>
            <a:ext cx="6400800" cy="428604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it-IT" sz="12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Fulvio Pellegrini Esperto EEN Italia</a:t>
            </a:r>
          </a:p>
          <a:p>
            <a:pPr algn="r">
              <a:buNone/>
            </a:pPr>
            <a:r>
              <a:rPr lang="it-IT" sz="1200" b="1" dirty="0" err="1" smtClean="0">
                <a:latin typeface="Arial Narrow" pitchFamily="34" charset="0"/>
                <a:cs typeface="Times New Roman" pitchFamily="18" charset="0"/>
              </a:rPr>
              <a:t>Isfol</a:t>
            </a:r>
            <a:r>
              <a:rPr lang="it-IT" sz="1200" b="1" dirty="0" smtClean="0">
                <a:latin typeface="Arial Narrow" pitchFamily="34" charset="0"/>
                <a:cs typeface="Times New Roman" pitchFamily="18" charset="0"/>
              </a:rPr>
              <a:t>  - Gruppo Nazionale Placement  - Roma 27 febbraio 2013</a:t>
            </a:r>
            <a:endParaRPr lang="it-IT" sz="12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7958"/>
            <a:ext cx="2714612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25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928662" y="1857364"/>
            <a:ext cx="68580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Arial Narrow" pitchFamily="34" charset="0"/>
              </a:rPr>
              <a:t>Grazie per l’attenzione </a:t>
            </a:r>
          </a:p>
          <a:p>
            <a:endParaRPr lang="it-IT" sz="3200" dirty="0">
              <a:latin typeface="Arial Narrow" pitchFamily="34" charset="0"/>
            </a:endParaRPr>
          </a:p>
          <a:p>
            <a:endParaRPr lang="it-IT" sz="3200" dirty="0" smtClean="0">
              <a:latin typeface="Arial Narrow" pitchFamily="34" charset="0"/>
            </a:endParaRPr>
          </a:p>
          <a:p>
            <a:endParaRPr lang="it-IT" sz="3200" dirty="0">
              <a:latin typeface="Arial Narrow" pitchFamily="34" charset="0"/>
            </a:endParaRPr>
          </a:p>
          <a:p>
            <a:r>
              <a:rPr lang="it-IT" sz="3200" dirty="0" err="1" smtClean="0">
                <a:latin typeface="Arial Narrow" pitchFamily="34" charset="0"/>
              </a:rPr>
              <a:t>….e</a:t>
            </a:r>
            <a:r>
              <a:rPr lang="it-IT" sz="3200" dirty="0" smtClean="0">
                <a:latin typeface="Arial Narrow" pitchFamily="34" charset="0"/>
              </a:rPr>
              <a:t> buon rientro nelle vostre sedi di lavoro</a:t>
            </a:r>
            <a:endParaRPr lang="it-IT" sz="32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2743200" y="6429397"/>
            <a:ext cx="6400800" cy="428604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it-IT" sz="12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Fulvio Pellegrini Esperto EEN Italia</a:t>
            </a:r>
          </a:p>
          <a:p>
            <a:pPr algn="r">
              <a:buNone/>
            </a:pPr>
            <a:r>
              <a:rPr lang="it-IT" sz="1200" b="1" dirty="0" err="1" smtClean="0">
                <a:latin typeface="Arial Narrow" pitchFamily="34" charset="0"/>
                <a:cs typeface="Times New Roman" pitchFamily="18" charset="0"/>
              </a:rPr>
              <a:t>Isfol</a:t>
            </a:r>
            <a:r>
              <a:rPr lang="it-IT" sz="1200" b="1" dirty="0" smtClean="0">
                <a:latin typeface="Arial Narrow" pitchFamily="34" charset="0"/>
                <a:cs typeface="Times New Roman" pitchFamily="18" charset="0"/>
              </a:rPr>
              <a:t>  - Gruppo Nazionale Placement  - Roma 27 febbraio 2013</a:t>
            </a:r>
            <a:endParaRPr lang="it-IT" sz="12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7958"/>
            <a:ext cx="2714612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071538" y="1500174"/>
            <a:ext cx="70009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 Narrow" pitchFamily="34" charset="0"/>
              </a:rPr>
              <a:t>Gli obiettivi  principali dell’attività promossa dalla DG </a:t>
            </a:r>
            <a:r>
              <a:rPr lang="it-IT" dirty="0" err="1" smtClean="0">
                <a:latin typeface="Arial Narrow" pitchFamily="34" charset="0"/>
              </a:rPr>
              <a:t>Employment</a:t>
            </a:r>
            <a:r>
              <a:rPr lang="it-IT" dirty="0" smtClean="0">
                <a:latin typeface="Arial Narrow" pitchFamily="34" charset="0"/>
              </a:rPr>
              <a:t> and Social </a:t>
            </a:r>
            <a:r>
              <a:rPr lang="it-IT" dirty="0" err="1" smtClean="0">
                <a:latin typeface="Arial Narrow" pitchFamily="34" charset="0"/>
              </a:rPr>
              <a:t>Affairs</a:t>
            </a:r>
            <a:r>
              <a:rPr lang="it-IT" dirty="0" smtClean="0">
                <a:latin typeface="Arial Narrow" pitchFamily="34" charset="0"/>
              </a:rPr>
              <a:t> &amp; </a:t>
            </a:r>
            <a:r>
              <a:rPr lang="it-IT" dirty="0" err="1" smtClean="0">
                <a:latin typeface="Arial Narrow" pitchFamily="34" charset="0"/>
              </a:rPr>
              <a:t>Inclusion</a:t>
            </a:r>
            <a:r>
              <a:rPr lang="it-IT" dirty="0" smtClean="0">
                <a:latin typeface="Arial Narrow" pitchFamily="34" charset="0"/>
              </a:rPr>
              <a:t>, attraverso  la costituzione dell’EEN  sono:</a:t>
            </a:r>
          </a:p>
          <a:p>
            <a:endParaRPr lang="it-IT" dirty="0">
              <a:latin typeface="Arial Narrow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it-IT" dirty="0" smtClean="0">
                <a:latin typeface="Arial Narrow" pitchFamily="34" charset="0"/>
              </a:rPr>
              <a:t> Definire lo stato dell’arte dell’attività di valutazione realizzata negli Stati Membri</a:t>
            </a:r>
          </a:p>
          <a:p>
            <a:pPr lvl="1">
              <a:buFont typeface="Arial" pitchFamily="34" charset="0"/>
              <a:buChar char="•"/>
            </a:pPr>
            <a:endParaRPr lang="it-IT" dirty="0">
              <a:latin typeface="Arial Narrow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it-IT" dirty="0" smtClean="0">
                <a:latin typeface="Arial Narrow" pitchFamily="34" charset="0"/>
              </a:rPr>
              <a:t> Raccogliere l’insieme delle valutazioni (</a:t>
            </a:r>
            <a:r>
              <a:rPr lang="it-IT" dirty="0" err="1">
                <a:latin typeface="Arial Narrow" pitchFamily="34" charset="0"/>
              </a:rPr>
              <a:t>I</a:t>
            </a:r>
            <a:r>
              <a:rPr lang="it-IT" dirty="0" err="1" smtClean="0">
                <a:latin typeface="Arial Narrow" pitchFamily="34" charset="0"/>
              </a:rPr>
              <a:t>nventory</a:t>
            </a:r>
            <a:r>
              <a:rPr lang="it-IT" dirty="0" smtClean="0">
                <a:latin typeface="Arial Narrow" pitchFamily="34" charset="0"/>
              </a:rPr>
              <a:t>) per descriverne (singolarmente ) i caratteri salienti e individuare elementi  esplicativi per l’analisi degli </a:t>
            </a:r>
            <a:r>
              <a:rPr lang="it-IT" dirty="0" err="1" smtClean="0">
                <a:latin typeface="Arial Narrow" pitchFamily="34" charset="0"/>
              </a:rPr>
              <a:t>inter</a:t>
            </a:r>
            <a:r>
              <a:rPr lang="it-IT" dirty="0" smtClean="0">
                <a:latin typeface="Arial Narrow" pitchFamily="34" charset="0"/>
              </a:rPr>
              <a:t> venti</a:t>
            </a:r>
          </a:p>
          <a:p>
            <a:pPr lvl="1">
              <a:buFont typeface="Arial" pitchFamily="34" charset="0"/>
              <a:buChar char="•"/>
            </a:pPr>
            <a:endParaRPr lang="it-IT" dirty="0">
              <a:latin typeface="Arial Narrow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it-IT" dirty="0" smtClean="0">
                <a:latin typeface="Arial Narrow" pitchFamily="34" charset="0"/>
              </a:rPr>
              <a:t> Procedere ad una attività meta-valutativa che si sviluppa nella sistematizzazione  e analisi degli  obiettivi,strumenti , metodi, aree di policy, etc. utili </a:t>
            </a:r>
            <a:r>
              <a:rPr lang="it-IT" dirty="0" err="1" smtClean="0">
                <a:latin typeface="Arial Narrow" pitchFamily="34" charset="0"/>
              </a:rPr>
              <a:t>zzati</a:t>
            </a:r>
            <a:r>
              <a:rPr lang="it-IT" dirty="0" smtClean="0">
                <a:latin typeface="Arial Narrow" pitchFamily="34" charset="0"/>
              </a:rPr>
              <a:t> negli  SM  per la descrizione dei risultati dell’intervento finanziato dal FSE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2743200" y="6429397"/>
            <a:ext cx="6400800" cy="428604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it-IT" sz="12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Fulvio Pellegrini Esperto EEN Italia</a:t>
            </a:r>
          </a:p>
          <a:p>
            <a:pPr algn="r">
              <a:buNone/>
            </a:pPr>
            <a:r>
              <a:rPr lang="it-IT" sz="1200" b="1" dirty="0" err="1" smtClean="0">
                <a:latin typeface="Arial Narrow" pitchFamily="34" charset="0"/>
                <a:cs typeface="Times New Roman" pitchFamily="18" charset="0"/>
              </a:rPr>
              <a:t>Isfol</a:t>
            </a:r>
            <a:r>
              <a:rPr lang="it-IT" sz="1200" b="1" dirty="0" smtClean="0">
                <a:latin typeface="Arial Narrow" pitchFamily="34" charset="0"/>
                <a:cs typeface="Times New Roman" pitchFamily="18" charset="0"/>
              </a:rPr>
              <a:t>  - Gruppo Nazionale Placement  - Roma 27 febbraio 2013</a:t>
            </a:r>
            <a:endParaRPr lang="it-IT" sz="12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7958"/>
            <a:ext cx="2714612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5" name="Tabella 14"/>
          <p:cNvGraphicFramePr>
            <a:graphicFrameLocks noGrp="1"/>
          </p:cNvGraphicFramePr>
          <p:nvPr/>
        </p:nvGraphicFramePr>
        <p:xfrm>
          <a:off x="1000100" y="4572008"/>
          <a:ext cx="7215238" cy="1571634"/>
        </p:xfrm>
        <a:graphic>
          <a:graphicData uri="http://schemas.openxmlformats.org/drawingml/2006/table">
            <a:tbl>
              <a:tblPr/>
              <a:tblGrid>
                <a:gridCol w="3352535"/>
                <a:gridCol w="3862703"/>
              </a:tblGrid>
              <a:tr h="244002">
                <a:tc>
                  <a:txBody>
                    <a:bodyPr/>
                    <a:lstStyle/>
                    <a:p>
                      <a:pPr marL="53975" marR="75565">
                        <a:lnSpc>
                          <a:spcPct val="102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P</a:t>
                      </a: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ten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r>
                        <a:rPr lang="en-US" sz="1100" spc="12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(inten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d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d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)</a:t>
                      </a:r>
                      <a:r>
                        <a:rPr lang="en-US" sz="1100" spc="13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u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e </a:t>
                      </a:r>
                      <a:r>
                        <a:rPr lang="en-US" sz="1100" spc="22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f</a:t>
                      </a:r>
                      <a:r>
                        <a:rPr lang="en-US" sz="1100" spc="12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ev</a:t>
                      </a: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ua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461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u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mb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r</a:t>
                      </a:r>
                      <a:r>
                        <a:rPr lang="en-US" sz="1100" spc="15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f</a:t>
                      </a:r>
                      <a:r>
                        <a:rPr lang="en-US" sz="1100" spc="16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evalua</a:t>
                      </a: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on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6400">
                <a:tc>
                  <a:txBody>
                    <a:bodyPr/>
                    <a:lstStyle/>
                    <a:p>
                      <a:pPr marL="53975">
                        <a:lnSpc>
                          <a:spcPts val="8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Op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er</a:t>
                      </a: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ti</a:t>
                      </a: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 algn="r">
                        <a:lnSpc>
                          <a:spcPts val="8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15">
                          <a:latin typeface="Arial Narrow"/>
                          <a:ea typeface="Verdana"/>
                          <a:cs typeface="Verdana"/>
                        </a:rPr>
                        <a:t>428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944">
                <a:tc>
                  <a:txBody>
                    <a:bodyPr/>
                    <a:lstStyle/>
                    <a:p>
                      <a:pPr marL="53975">
                        <a:lnSpc>
                          <a:spcPts val="8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ra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eg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c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 algn="r">
                        <a:lnSpc>
                          <a:spcPts val="8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15">
                          <a:latin typeface="Arial Narrow"/>
                          <a:ea typeface="Verdana"/>
                          <a:cs typeface="Verdana"/>
                        </a:rPr>
                        <a:t>207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00">
                <a:tc>
                  <a:txBody>
                    <a:bodyPr/>
                    <a:lstStyle/>
                    <a:p>
                      <a:pPr marL="53975">
                        <a:lnSpc>
                          <a:spcPts val="8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M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xed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 algn="r">
                        <a:lnSpc>
                          <a:spcPts val="8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15">
                          <a:latin typeface="Arial Narrow"/>
                          <a:ea typeface="Verdana"/>
                          <a:cs typeface="Verdana"/>
                        </a:rPr>
                        <a:t>20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944">
                <a:tc>
                  <a:txBody>
                    <a:bodyPr/>
                    <a:lstStyle/>
                    <a:p>
                      <a:pPr marL="53975">
                        <a:lnSpc>
                          <a:spcPts val="8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U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c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r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 algn="r">
                        <a:lnSpc>
                          <a:spcPts val="8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15" dirty="0">
                          <a:latin typeface="Arial Narrow"/>
                          <a:ea typeface="Verdana"/>
                          <a:cs typeface="Verdana"/>
                        </a:rPr>
                        <a:t>38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944">
                <a:tc>
                  <a:txBody>
                    <a:bodyPr/>
                    <a:lstStyle/>
                    <a:p>
                      <a:pPr marL="53975">
                        <a:lnSpc>
                          <a:spcPts val="8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OT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 algn="r">
                        <a:lnSpc>
                          <a:spcPts val="8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15" dirty="0">
                          <a:latin typeface="Arial Narrow"/>
                          <a:ea typeface="Verdana"/>
                          <a:cs typeface="Verdana"/>
                        </a:rPr>
                        <a:t>693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ella 16"/>
          <p:cNvGraphicFramePr>
            <a:graphicFrameLocks noGrp="1"/>
          </p:cNvGraphicFramePr>
          <p:nvPr/>
        </p:nvGraphicFramePr>
        <p:xfrm>
          <a:off x="1000100" y="500041"/>
          <a:ext cx="7143800" cy="1785950"/>
        </p:xfrm>
        <a:graphic>
          <a:graphicData uri="http://schemas.openxmlformats.org/drawingml/2006/table">
            <a:tbl>
              <a:tblPr/>
              <a:tblGrid>
                <a:gridCol w="3348656"/>
                <a:gridCol w="3795144"/>
              </a:tblGrid>
              <a:tr h="371553">
                <a:tc>
                  <a:txBody>
                    <a:bodyPr/>
                    <a:lstStyle/>
                    <a:p>
                      <a:pPr marL="53975">
                        <a:lnSpc>
                          <a:spcPts val="845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Stat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u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1100" spc="16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f</a:t>
                      </a:r>
                      <a:r>
                        <a:rPr lang="en-US" sz="1100" spc="15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evaluat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ons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ts val="845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100" spc="2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100" spc="15">
                          <a:latin typeface="Arial Narrow"/>
                          <a:ea typeface="Verdana"/>
                          <a:cs typeface="Verdana"/>
                        </a:rPr>
                        <a:t>u</a:t>
                      </a:r>
                      <a:r>
                        <a:rPr lang="en-US" sz="1100" spc="20">
                          <a:latin typeface="Arial Narrow"/>
                          <a:ea typeface="Verdana"/>
                          <a:cs typeface="Verdana"/>
                        </a:rPr>
                        <a:t>mb</a:t>
                      </a:r>
                      <a:r>
                        <a:rPr lang="en-US" sz="1100" spc="15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100">
                          <a:latin typeface="Arial Narrow"/>
                          <a:ea typeface="Verdana"/>
                          <a:cs typeface="Verdana"/>
                        </a:rPr>
                        <a:t>r</a:t>
                      </a:r>
                      <a:r>
                        <a:rPr lang="en-US" sz="1100" spc="155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100" spc="25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100">
                          <a:latin typeface="Arial Narrow"/>
                          <a:ea typeface="Verdana"/>
                          <a:cs typeface="Verdana"/>
                        </a:rPr>
                        <a:t>f</a:t>
                      </a:r>
                      <a:r>
                        <a:rPr lang="en-US" sz="1100" spc="165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100" spc="15">
                          <a:latin typeface="Arial Narrow"/>
                          <a:ea typeface="Verdana"/>
                          <a:cs typeface="Verdana"/>
                        </a:rPr>
                        <a:t>evalua</a:t>
                      </a:r>
                      <a:r>
                        <a:rPr lang="en-US" sz="1100" spc="25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1100" spc="1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100" spc="20">
                          <a:latin typeface="Arial Narrow"/>
                          <a:ea typeface="Verdana"/>
                          <a:cs typeface="Verdana"/>
                        </a:rPr>
                        <a:t>on</a:t>
                      </a:r>
                      <a:r>
                        <a:rPr lang="en-US" sz="110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3810">
                <a:tc>
                  <a:txBody>
                    <a:bodyPr/>
                    <a:lstStyle/>
                    <a:p>
                      <a:pPr marL="53975">
                        <a:lnSpc>
                          <a:spcPts val="8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Comple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d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 algn="r">
                        <a:lnSpc>
                          <a:spcPts val="8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15">
                          <a:latin typeface="Arial Narrow"/>
                          <a:ea typeface="Verdana"/>
                          <a:cs typeface="Verdana"/>
                        </a:rPr>
                        <a:t>515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10">
                <a:tc>
                  <a:txBody>
                    <a:bodyPr/>
                    <a:lstStyle/>
                    <a:p>
                      <a:pPr marL="53975">
                        <a:lnSpc>
                          <a:spcPts val="8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goi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g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 algn="r">
                        <a:lnSpc>
                          <a:spcPts val="8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20">
                          <a:latin typeface="Arial Narrow"/>
                          <a:ea typeface="Verdana"/>
                          <a:cs typeface="Verdana"/>
                        </a:rPr>
                        <a:t>92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59">
                <a:tc>
                  <a:txBody>
                    <a:bodyPr/>
                    <a:lstStyle/>
                    <a:p>
                      <a:pPr marL="53975">
                        <a:lnSpc>
                          <a:spcPts val="8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P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nn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d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 algn="r">
                        <a:lnSpc>
                          <a:spcPts val="8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20">
                          <a:latin typeface="Arial Narrow"/>
                          <a:ea typeface="Verdana"/>
                          <a:cs typeface="Verdana"/>
                        </a:rPr>
                        <a:t>66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59">
                <a:tc>
                  <a:txBody>
                    <a:bodyPr/>
                    <a:lstStyle/>
                    <a:p>
                      <a:pPr marL="53975">
                        <a:lnSpc>
                          <a:spcPts val="8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Un</a:t>
                      </a: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c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r</a:t>
                      </a:r>
                      <a:r>
                        <a:rPr lang="en-US" sz="1100" spc="13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/</a:t>
                      </a:r>
                      <a:r>
                        <a:rPr lang="en-US" sz="1100" spc="12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1100" spc="12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p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c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f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d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 algn="r">
                        <a:lnSpc>
                          <a:spcPts val="8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15">
                          <a:latin typeface="Arial Narrow"/>
                          <a:ea typeface="Verdana"/>
                          <a:cs typeface="Verdana"/>
                        </a:rPr>
                        <a:t>20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59">
                <a:tc>
                  <a:txBody>
                    <a:bodyPr/>
                    <a:lstStyle/>
                    <a:p>
                      <a:pPr marL="53975">
                        <a:lnSpc>
                          <a:spcPts val="845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OT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 algn="r">
                        <a:lnSpc>
                          <a:spcPts val="845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15" dirty="0">
                          <a:latin typeface="Arial Narrow"/>
                          <a:ea typeface="Verdana"/>
                          <a:cs typeface="Verdana"/>
                        </a:rPr>
                        <a:t>693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ella 18"/>
          <p:cNvGraphicFramePr>
            <a:graphicFrameLocks noGrp="1"/>
          </p:cNvGraphicFramePr>
          <p:nvPr/>
        </p:nvGraphicFramePr>
        <p:xfrm>
          <a:off x="1000100" y="2571744"/>
          <a:ext cx="7143800" cy="1724024"/>
        </p:xfrm>
        <a:graphic>
          <a:graphicData uri="http://schemas.openxmlformats.org/drawingml/2006/table">
            <a:tbl>
              <a:tblPr/>
              <a:tblGrid>
                <a:gridCol w="3391501"/>
                <a:gridCol w="3752299"/>
              </a:tblGrid>
              <a:tr h="182544">
                <a:tc>
                  <a:txBody>
                    <a:bodyPr/>
                    <a:lstStyle/>
                    <a:p>
                      <a:pPr marL="53975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v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r>
                        <a:rPr lang="en-US" sz="1100" spc="15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f</a:t>
                      </a:r>
                      <a:r>
                        <a:rPr lang="en-US" sz="1100" spc="16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v</a:t>
                      </a: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u</a:t>
                      </a: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ti</a:t>
                      </a: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461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u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mb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r</a:t>
                      </a:r>
                      <a:r>
                        <a:rPr lang="en-US" sz="1100" spc="15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f</a:t>
                      </a:r>
                      <a:r>
                        <a:rPr lang="en-US" sz="1100" spc="16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evalua</a:t>
                      </a: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on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53810">
                <a:tc>
                  <a:txBody>
                    <a:bodyPr/>
                    <a:lstStyle/>
                    <a:p>
                      <a:pPr marL="53975">
                        <a:lnSpc>
                          <a:spcPts val="845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F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 algn="r">
                        <a:lnSpc>
                          <a:spcPts val="845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15" dirty="0">
                          <a:latin typeface="Arial Narrow"/>
                          <a:ea typeface="Verdana"/>
                          <a:cs typeface="Verdana"/>
                        </a:rPr>
                        <a:t>30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500">
                <a:tc>
                  <a:txBody>
                    <a:bodyPr/>
                    <a:lstStyle/>
                    <a:p>
                      <a:pPr marL="53975">
                        <a:lnSpc>
                          <a:spcPts val="8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R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F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 algn="r">
                        <a:lnSpc>
                          <a:spcPts val="8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15">
                          <a:latin typeface="Arial Narrow"/>
                          <a:ea typeface="Verdana"/>
                          <a:cs typeface="Verdana"/>
                        </a:rPr>
                        <a:t>47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10">
                <a:tc>
                  <a:txBody>
                    <a:bodyPr/>
                    <a:lstStyle/>
                    <a:p>
                      <a:pPr marL="53975">
                        <a:lnSpc>
                          <a:spcPts val="8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P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 algn="r">
                        <a:lnSpc>
                          <a:spcPts val="8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15">
                          <a:latin typeface="Arial Narrow"/>
                          <a:ea typeface="Verdana"/>
                          <a:cs typeface="Verdana"/>
                        </a:rPr>
                        <a:t>195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655">
                <a:tc>
                  <a:txBody>
                    <a:bodyPr/>
                    <a:lstStyle/>
                    <a:p>
                      <a:pPr marL="53975">
                        <a:lnSpc>
                          <a:spcPts val="8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Pr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ri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y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 algn="r">
                        <a:lnSpc>
                          <a:spcPts val="8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15">
                          <a:latin typeface="Arial Narrow"/>
                          <a:ea typeface="Verdana"/>
                          <a:cs typeface="Verdana"/>
                        </a:rPr>
                        <a:t>117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10">
                <a:tc>
                  <a:txBody>
                    <a:bodyPr/>
                    <a:lstStyle/>
                    <a:p>
                      <a:pPr marL="53975">
                        <a:lnSpc>
                          <a:spcPts val="8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ther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 algn="r">
                        <a:lnSpc>
                          <a:spcPts val="8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15">
                          <a:latin typeface="Arial Narrow"/>
                          <a:ea typeface="Verdana"/>
                          <a:cs typeface="Verdana"/>
                        </a:rPr>
                        <a:t>138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655">
                <a:tc>
                  <a:txBody>
                    <a:bodyPr/>
                    <a:lstStyle/>
                    <a:p>
                      <a:pPr marL="53975">
                        <a:lnSpc>
                          <a:spcPts val="8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h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r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-P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u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1100" spc="-4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 algn="r">
                        <a:lnSpc>
                          <a:spcPts val="8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15">
                          <a:latin typeface="Arial Narrow"/>
                          <a:ea typeface="Verdana"/>
                          <a:cs typeface="Verdana"/>
                        </a:rPr>
                        <a:t>10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10">
                <a:tc>
                  <a:txBody>
                    <a:bodyPr/>
                    <a:lstStyle/>
                    <a:p>
                      <a:pPr marL="53975">
                        <a:lnSpc>
                          <a:spcPts val="8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R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eg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 algn="r">
                        <a:lnSpc>
                          <a:spcPts val="8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15" dirty="0">
                          <a:latin typeface="Arial Narrow"/>
                          <a:ea typeface="Verdana"/>
                          <a:cs typeface="Verdana"/>
                        </a:rPr>
                        <a:t>146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10">
                <a:tc>
                  <a:txBody>
                    <a:bodyPr/>
                    <a:lstStyle/>
                    <a:p>
                      <a:pPr marL="53975">
                        <a:lnSpc>
                          <a:spcPts val="8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R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g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-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P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u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1100" spc="-1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 algn="r">
                        <a:lnSpc>
                          <a:spcPts val="8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Arial Narrow"/>
                          <a:ea typeface="Verdana"/>
                          <a:cs typeface="Verdana"/>
                        </a:rPr>
                        <a:t>4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10">
                <a:tc>
                  <a:txBody>
                    <a:bodyPr/>
                    <a:lstStyle/>
                    <a:p>
                      <a:pPr marL="53975">
                        <a:lnSpc>
                          <a:spcPts val="845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U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c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r</a:t>
                      </a:r>
                      <a:r>
                        <a:rPr lang="en-US" sz="1100" spc="13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/</a:t>
                      </a:r>
                      <a:r>
                        <a:rPr lang="en-US" sz="1100" spc="12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1100" spc="12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p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c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100" spc="20" dirty="0">
                          <a:latin typeface="Arial Narrow"/>
                          <a:ea typeface="Verdana"/>
                          <a:cs typeface="Verdana"/>
                        </a:rPr>
                        <a:t>f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d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245" algn="r">
                        <a:lnSpc>
                          <a:spcPts val="845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Arial Narrow"/>
                          <a:ea typeface="Verdana"/>
                          <a:cs typeface="Verdana"/>
                        </a:rPr>
                        <a:t>6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10">
                <a:tc>
                  <a:txBody>
                    <a:bodyPr/>
                    <a:lstStyle/>
                    <a:p>
                      <a:pPr marL="53975">
                        <a:lnSpc>
                          <a:spcPts val="8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100" spc="25" dirty="0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1100" spc="15" dirty="0">
                          <a:latin typeface="Arial Narrow"/>
                          <a:ea typeface="Verdana"/>
                          <a:cs typeface="Verdana"/>
                        </a:rPr>
                        <a:t>OT</a:t>
                      </a:r>
                      <a:r>
                        <a:rPr lang="en-US" sz="1100" spc="10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100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 algn="r">
                        <a:lnSpc>
                          <a:spcPts val="8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15" dirty="0">
                          <a:latin typeface="Arial Narrow"/>
                          <a:ea typeface="Verdana"/>
                          <a:cs typeface="Verdana"/>
                        </a:rPr>
                        <a:t>693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2743200" y="6429397"/>
            <a:ext cx="6400800" cy="428604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it-IT" sz="12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Fulvio Pellegrini Esperto EEN Italia</a:t>
            </a:r>
          </a:p>
          <a:p>
            <a:pPr algn="r">
              <a:buNone/>
            </a:pPr>
            <a:r>
              <a:rPr lang="it-IT" sz="1200" b="1" dirty="0" err="1" smtClean="0">
                <a:latin typeface="Arial Narrow" pitchFamily="34" charset="0"/>
                <a:cs typeface="Times New Roman" pitchFamily="18" charset="0"/>
              </a:rPr>
              <a:t>Isfol</a:t>
            </a:r>
            <a:r>
              <a:rPr lang="it-IT" sz="1200" b="1" dirty="0" smtClean="0">
                <a:latin typeface="Arial Narrow" pitchFamily="34" charset="0"/>
                <a:cs typeface="Times New Roman" pitchFamily="18" charset="0"/>
              </a:rPr>
              <a:t>  - Gruppo Nazionale Placement  - Roma 27 febbraio 2013</a:t>
            </a:r>
            <a:endParaRPr lang="it-IT" sz="12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7958"/>
            <a:ext cx="2714612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14282" y="642918"/>
          <a:ext cx="8643998" cy="5676138"/>
        </p:xfrm>
        <a:graphic>
          <a:graphicData uri="http://schemas.openxmlformats.org/drawingml/2006/table">
            <a:tbl>
              <a:tblPr/>
              <a:tblGrid>
                <a:gridCol w="527389"/>
                <a:gridCol w="1004633"/>
                <a:gridCol w="1146423"/>
                <a:gridCol w="1300315"/>
                <a:gridCol w="1120489"/>
                <a:gridCol w="1272653"/>
                <a:gridCol w="1303775"/>
                <a:gridCol w="968321"/>
              </a:tblGrid>
              <a:tr h="266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spc="20" dirty="0" err="1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900" b="1" spc="15" dirty="0" err="1">
                          <a:latin typeface="Arial Narrow"/>
                          <a:ea typeface="Verdana"/>
                          <a:cs typeface="Verdana"/>
                        </a:rPr>
                        <a:t>_</a:t>
                      </a:r>
                      <a:r>
                        <a:rPr lang="en-US" sz="900" b="1" spc="20" dirty="0" err="1">
                          <a:latin typeface="Arial Narrow"/>
                          <a:ea typeface="Verdana"/>
                          <a:cs typeface="Verdana"/>
                        </a:rPr>
                        <a:t>Inc</a:t>
                      </a:r>
                      <a:r>
                        <a:rPr lang="en-US" sz="900" b="1" spc="10" dirty="0" err="1">
                          <a:latin typeface="Arial Narrow"/>
                          <a:ea typeface="Verdana"/>
                          <a:cs typeface="Verdana"/>
                        </a:rPr>
                        <a:t>r</a:t>
                      </a:r>
                      <a:r>
                        <a:rPr lang="en-US" sz="900" b="1" spc="20" dirty="0" err="1">
                          <a:latin typeface="Arial Narrow"/>
                          <a:ea typeface="Verdana"/>
                          <a:cs typeface="Verdana"/>
                        </a:rPr>
                        <a:t>eas</a:t>
                      </a:r>
                      <a:r>
                        <a:rPr lang="en-US" sz="900" b="1" spc="10" dirty="0" err="1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900" b="1" dirty="0" err="1">
                          <a:latin typeface="Arial Narrow"/>
                          <a:ea typeface="Verdana"/>
                          <a:cs typeface="Verdana"/>
                        </a:rPr>
                        <a:t>d</a:t>
                      </a:r>
                      <a:r>
                        <a:rPr lang="en-US" sz="900" b="1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900" b="1" spc="10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900" b="1" spc="20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900" b="1" spc="10" dirty="0">
                          <a:latin typeface="Arial Narrow"/>
                          <a:ea typeface="Verdana"/>
                          <a:cs typeface="Verdana"/>
                        </a:rPr>
                        <a:t>d</a:t>
                      </a:r>
                      <a:r>
                        <a:rPr lang="en-US" sz="900" b="1" spc="20" dirty="0">
                          <a:latin typeface="Arial Narrow"/>
                          <a:ea typeface="Verdana"/>
                          <a:cs typeface="Verdana"/>
                        </a:rPr>
                        <a:t>apt</a:t>
                      </a:r>
                      <a:r>
                        <a:rPr lang="en-US" sz="900" b="1" spc="15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900" b="1" spc="25" dirty="0">
                          <a:latin typeface="Arial Narrow"/>
                          <a:ea typeface="Verdana"/>
                          <a:cs typeface="Verdana"/>
                        </a:rPr>
                        <a:t>b</a:t>
                      </a:r>
                      <a:r>
                        <a:rPr lang="en-US" sz="900" b="1" spc="15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900" b="1" spc="20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r>
                        <a:rPr lang="en-US" sz="900" b="1" spc="10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900" b="1" spc="20" dirty="0">
                          <a:latin typeface="Arial Narrow"/>
                          <a:ea typeface="Verdana"/>
                          <a:cs typeface="Verdana"/>
                        </a:rPr>
                        <a:t>ty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64135" algn="ctr">
                        <a:lnSpc>
                          <a:spcPts val="740"/>
                        </a:lnSpc>
                        <a:spcAft>
                          <a:spcPts val="0"/>
                        </a:spcAft>
                      </a:pPr>
                      <a:r>
                        <a:rPr lang="en-US" sz="900" b="1" spc="25" dirty="0" err="1">
                          <a:latin typeface="Arial Narrow"/>
                          <a:ea typeface="Verdana"/>
                          <a:cs typeface="Verdana"/>
                        </a:rPr>
                        <a:t>b</a:t>
                      </a:r>
                      <a:r>
                        <a:rPr lang="en-US" sz="900" b="1" spc="15" dirty="0" err="1">
                          <a:latin typeface="Arial Narrow"/>
                          <a:ea typeface="Verdana"/>
                          <a:cs typeface="Verdana"/>
                        </a:rPr>
                        <a:t>_</a:t>
                      </a:r>
                      <a:r>
                        <a:rPr lang="en-US" sz="900" b="1" spc="10" dirty="0" err="1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900" b="1" spc="20" dirty="0" err="1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900" b="1" spc="25" dirty="0" err="1">
                          <a:latin typeface="Arial Narrow"/>
                          <a:ea typeface="Verdana"/>
                          <a:cs typeface="Verdana"/>
                        </a:rPr>
                        <a:t>h</a:t>
                      </a:r>
                      <a:r>
                        <a:rPr lang="en-US" sz="900" b="1" spc="15" dirty="0" err="1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900" b="1" spc="20" dirty="0" err="1">
                          <a:latin typeface="Arial Narrow"/>
                          <a:ea typeface="Verdana"/>
                          <a:cs typeface="Verdana"/>
                        </a:rPr>
                        <a:t>ncin</a:t>
                      </a:r>
                      <a:r>
                        <a:rPr lang="en-US" sz="900" b="1" dirty="0" err="1">
                          <a:latin typeface="Arial Narrow"/>
                          <a:ea typeface="Verdana"/>
                          <a:cs typeface="Verdana"/>
                        </a:rPr>
                        <a:t>g</a:t>
                      </a:r>
                      <a:r>
                        <a:rPr lang="en-US" sz="900" b="1" spc="14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900" b="1" spc="15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900" b="1" spc="20" dirty="0">
                          <a:latin typeface="Arial Narrow"/>
                          <a:ea typeface="Verdana"/>
                          <a:cs typeface="Verdana"/>
                        </a:rPr>
                        <a:t>cc</a:t>
                      </a:r>
                      <a:r>
                        <a:rPr lang="en-US" sz="900" b="1" spc="25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900" b="1" spc="15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900" b="1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900" b="1" spc="13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900" b="1" spc="20" dirty="0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900" b="1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900" b="1" spc="13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900" b="1" spc="25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900" b="1" spc="15" dirty="0">
                          <a:latin typeface="Arial Narrow"/>
                          <a:ea typeface="Verdana"/>
                          <a:cs typeface="Verdana"/>
                        </a:rPr>
                        <a:t>m</a:t>
                      </a:r>
                      <a:r>
                        <a:rPr lang="en-US" sz="900" b="1" spc="20" dirty="0">
                          <a:latin typeface="Arial Narrow"/>
                          <a:ea typeface="Verdana"/>
                          <a:cs typeface="Verdana"/>
                        </a:rPr>
                        <a:t>p</a:t>
                      </a:r>
                      <a:r>
                        <a:rPr lang="en-US" sz="900" b="1" spc="10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r>
                        <a:rPr lang="en-US" sz="900" b="1" spc="20" dirty="0">
                          <a:latin typeface="Arial Narrow"/>
                          <a:ea typeface="Verdana"/>
                          <a:cs typeface="Verdana"/>
                        </a:rPr>
                        <a:t>oy</a:t>
                      </a:r>
                      <a:r>
                        <a:rPr lang="en-US" sz="900" b="1" spc="15" dirty="0">
                          <a:latin typeface="Arial Narrow"/>
                          <a:ea typeface="Verdana"/>
                          <a:cs typeface="Verdana"/>
                        </a:rPr>
                        <a:t>m</a:t>
                      </a:r>
                      <a:r>
                        <a:rPr lang="en-US" sz="900" b="1" spc="20" dirty="0">
                          <a:latin typeface="Arial Narrow"/>
                          <a:ea typeface="Verdana"/>
                          <a:cs typeface="Verdana"/>
                        </a:rPr>
                        <a:t>en</a:t>
                      </a:r>
                      <a:r>
                        <a:rPr lang="en-US" sz="900" b="1" dirty="0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11125" algn="ctr">
                        <a:lnSpc>
                          <a:spcPts val="740"/>
                        </a:lnSpc>
                        <a:spcAft>
                          <a:spcPts val="0"/>
                        </a:spcAft>
                      </a:pPr>
                      <a:r>
                        <a:rPr lang="en-US" sz="900" b="1" spc="15">
                          <a:latin typeface="Arial Narrow"/>
                          <a:ea typeface="Verdana"/>
                          <a:cs typeface="Verdana"/>
                        </a:rPr>
                        <a:t>c</a:t>
                      </a:r>
                      <a:r>
                        <a:rPr lang="en-US" sz="900" b="1" spc="20">
                          <a:latin typeface="Arial Narrow"/>
                          <a:ea typeface="Verdana"/>
                          <a:cs typeface="Verdana"/>
                        </a:rPr>
                        <a:t>_R</a:t>
                      </a:r>
                      <a:r>
                        <a:rPr lang="en-US" sz="900" b="1" spc="25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900" b="1" spc="1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900" b="1" spc="2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900" b="1" spc="25">
                          <a:latin typeface="Arial Narrow"/>
                          <a:ea typeface="Verdana"/>
                          <a:cs typeface="Verdana"/>
                        </a:rPr>
                        <a:t>f</a:t>
                      </a:r>
                      <a:r>
                        <a:rPr lang="en-US" sz="900" b="1" spc="15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900" b="1" spc="20">
                          <a:latin typeface="Arial Narrow"/>
                          <a:ea typeface="Verdana"/>
                          <a:cs typeface="Verdana"/>
                        </a:rPr>
                        <a:t>rcin</a:t>
                      </a:r>
                      <a:r>
                        <a:rPr lang="en-US" sz="900" b="1">
                          <a:latin typeface="Arial Narrow"/>
                          <a:ea typeface="Verdana"/>
                          <a:cs typeface="Verdana"/>
                        </a:rPr>
                        <a:t>g</a:t>
                      </a:r>
                      <a:r>
                        <a:rPr lang="en-US" sz="900" b="1" spc="19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900" b="1" spc="15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900" b="1" spc="20">
                          <a:latin typeface="Arial Narrow"/>
                          <a:ea typeface="Verdana"/>
                          <a:cs typeface="Verdana"/>
                        </a:rPr>
                        <a:t>oc</a:t>
                      </a:r>
                      <a:r>
                        <a:rPr lang="en-US" sz="900" b="1" spc="1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900" b="1" spc="25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900" b="1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r>
                        <a:rPr lang="en-US" sz="900" b="1" spc="18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900" b="1" spc="20">
                          <a:latin typeface="Arial Narrow"/>
                          <a:ea typeface="Verdana"/>
                          <a:cs typeface="Verdana"/>
                        </a:rPr>
                        <a:t>inclu</a:t>
                      </a:r>
                      <a:r>
                        <a:rPr lang="en-US" sz="900" b="1" spc="15">
                          <a:latin typeface="Arial Narrow"/>
                          <a:ea typeface="Verdana"/>
                          <a:cs typeface="Verdana"/>
                        </a:rPr>
                        <a:t>si</a:t>
                      </a:r>
                      <a:r>
                        <a:rPr lang="en-US" sz="900" b="1" spc="2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900" b="1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925" algn="ctr">
                        <a:spcAft>
                          <a:spcPts val="0"/>
                        </a:spcAft>
                      </a:pPr>
                      <a:r>
                        <a:rPr lang="en-US" sz="900" b="1" spc="20" dirty="0" err="1">
                          <a:latin typeface="Arial Narrow"/>
                          <a:ea typeface="Verdana"/>
                          <a:cs typeface="Verdana"/>
                        </a:rPr>
                        <a:t>d_</a:t>
                      </a:r>
                      <a:r>
                        <a:rPr lang="en-US" sz="900" b="1" spc="25" dirty="0" err="1">
                          <a:latin typeface="Arial Narrow"/>
                          <a:ea typeface="Verdana"/>
                          <a:cs typeface="Verdana"/>
                        </a:rPr>
                        <a:t>P</a:t>
                      </a:r>
                      <a:r>
                        <a:rPr lang="en-US" sz="900" b="1" spc="20" dirty="0" err="1">
                          <a:latin typeface="Arial Narrow"/>
                          <a:ea typeface="Verdana"/>
                          <a:cs typeface="Verdana"/>
                        </a:rPr>
                        <a:t>ro</a:t>
                      </a:r>
                      <a:r>
                        <a:rPr lang="en-US" sz="900" b="1" spc="15" dirty="0" err="1">
                          <a:latin typeface="Arial Narrow"/>
                          <a:ea typeface="Verdana"/>
                          <a:cs typeface="Verdana"/>
                        </a:rPr>
                        <a:t>m</a:t>
                      </a:r>
                      <a:r>
                        <a:rPr lang="en-US" sz="900" b="1" spc="20" dirty="0" err="1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900" b="1" spc="15" dirty="0" err="1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900" b="1" spc="20" dirty="0" err="1">
                          <a:latin typeface="Arial Narrow"/>
                          <a:ea typeface="Verdana"/>
                          <a:cs typeface="Verdana"/>
                        </a:rPr>
                        <a:t>in</a:t>
                      </a:r>
                      <a:r>
                        <a:rPr lang="en-US" sz="900" b="1" dirty="0" err="1">
                          <a:latin typeface="Arial Narrow"/>
                          <a:ea typeface="Verdana"/>
                          <a:cs typeface="Verdana"/>
                        </a:rPr>
                        <a:t>g</a:t>
                      </a:r>
                      <a:r>
                        <a:rPr lang="en-US" sz="900" b="1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900" b="1" spc="10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900" b="1" spc="20" dirty="0">
                          <a:latin typeface="Arial Narrow"/>
                          <a:ea typeface="Verdana"/>
                          <a:cs typeface="Verdana"/>
                        </a:rPr>
                        <a:t>p</a:t>
                      </a:r>
                      <a:r>
                        <a:rPr lang="en-US" sz="900" b="1" spc="15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900" b="1" spc="20" dirty="0">
                          <a:latin typeface="Arial Narrow"/>
                          <a:ea typeface="Verdana"/>
                          <a:cs typeface="Verdana"/>
                        </a:rPr>
                        <a:t>rtn</a:t>
                      </a:r>
                      <a:r>
                        <a:rPr lang="en-US" sz="900" b="1" spc="25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900" b="1" spc="20" dirty="0">
                          <a:latin typeface="Arial Narrow"/>
                          <a:ea typeface="Verdana"/>
                          <a:cs typeface="Verdana"/>
                        </a:rPr>
                        <a:t>r</a:t>
                      </a:r>
                      <a:r>
                        <a:rPr lang="en-US" sz="900" b="1" spc="15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900" b="1" spc="20" dirty="0">
                          <a:latin typeface="Arial Narrow"/>
                          <a:ea typeface="Verdana"/>
                          <a:cs typeface="Verdana"/>
                        </a:rPr>
                        <a:t>h</a:t>
                      </a:r>
                      <a:r>
                        <a:rPr lang="en-US" sz="900" b="1" spc="10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900" b="1" spc="25" dirty="0">
                          <a:latin typeface="Arial Narrow"/>
                          <a:ea typeface="Verdana"/>
                          <a:cs typeface="Verdana"/>
                        </a:rPr>
                        <a:t>p</a:t>
                      </a:r>
                      <a:r>
                        <a:rPr lang="en-US" sz="900" b="1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173355" algn="ctr">
                        <a:lnSpc>
                          <a:spcPts val="740"/>
                        </a:lnSpc>
                        <a:spcAft>
                          <a:spcPts val="0"/>
                        </a:spcAft>
                      </a:pPr>
                      <a:r>
                        <a:rPr lang="en-US" sz="900" b="1" spc="20" dirty="0" err="1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900" b="1" spc="15" dirty="0" err="1">
                          <a:latin typeface="Arial Narrow"/>
                          <a:ea typeface="Verdana"/>
                          <a:cs typeface="Verdana"/>
                        </a:rPr>
                        <a:t>_</a:t>
                      </a:r>
                      <a:r>
                        <a:rPr lang="en-US" sz="900" b="1" spc="10" dirty="0" err="1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900" b="1" spc="20" dirty="0" err="1">
                          <a:latin typeface="Arial Narrow"/>
                          <a:ea typeface="Verdana"/>
                          <a:cs typeface="Verdana"/>
                        </a:rPr>
                        <a:t>x</a:t>
                      </a:r>
                      <a:r>
                        <a:rPr lang="en-US" sz="900" b="1" spc="25" dirty="0" err="1">
                          <a:latin typeface="Arial Narrow"/>
                          <a:ea typeface="Verdana"/>
                          <a:cs typeface="Verdana"/>
                        </a:rPr>
                        <a:t>p</a:t>
                      </a:r>
                      <a:r>
                        <a:rPr lang="en-US" sz="900" b="1" spc="15" dirty="0" err="1">
                          <a:latin typeface="Arial Narrow"/>
                          <a:ea typeface="Verdana"/>
                          <a:cs typeface="Verdana"/>
                        </a:rPr>
                        <a:t>an</a:t>
                      </a:r>
                      <a:r>
                        <a:rPr lang="en-US" sz="900" b="1" dirty="0" err="1">
                          <a:latin typeface="Arial Narrow"/>
                          <a:ea typeface="Verdana"/>
                          <a:cs typeface="Verdana"/>
                        </a:rPr>
                        <a:t>d</a:t>
                      </a:r>
                      <a:r>
                        <a:rPr lang="en-US" sz="900" b="1" spc="13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900" b="1" dirty="0">
                          <a:latin typeface="Arial Narrow"/>
                          <a:ea typeface="Verdana"/>
                          <a:cs typeface="Verdana"/>
                        </a:rPr>
                        <a:t>&amp;</a:t>
                      </a:r>
                      <a:r>
                        <a:rPr lang="en-US" sz="900" b="1" spc="12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900" b="1" spc="15" dirty="0">
                          <a:latin typeface="Arial Narrow"/>
                          <a:ea typeface="Verdana"/>
                          <a:cs typeface="Verdana"/>
                        </a:rPr>
                        <a:t>impr</a:t>
                      </a:r>
                      <a:r>
                        <a:rPr lang="en-US" sz="900" b="1" spc="20" dirty="0">
                          <a:latin typeface="Arial Narrow"/>
                          <a:ea typeface="Verdana"/>
                          <a:cs typeface="Verdana"/>
                        </a:rPr>
                        <a:t>ov</a:t>
                      </a:r>
                      <a:r>
                        <a:rPr lang="en-US" sz="900" b="1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900" b="1" spc="13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900" b="1" spc="10" dirty="0">
                          <a:latin typeface="Arial Narrow"/>
                          <a:ea typeface="Verdana"/>
                          <a:cs typeface="Verdana"/>
                        </a:rPr>
                        <a:t>h</a:t>
                      </a:r>
                      <a:r>
                        <a:rPr lang="en-US" sz="900" b="1" spc="20" dirty="0">
                          <a:latin typeface="Arial Narrow"/>
                          <a:ea typeface="Verdana"/>
                          <a:cs typeface="Verdana"/>
                        </a:rPr>
                        <a:t>um</a:t>
                      </a:r>
                      <a:r>
                        <a:rPr lang="en-US" sz="900" b="1" spc="15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900" b="1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900" b="1" spc="16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900" b="1" spc="20" dirty="0">
                          <a:latin typeface="Arial Narrow"/>
                          <a:ea typeface="Verdana"/>
                          <a:cs typeface="Verdana"/>
                        </a:rPr>
                        <a:t>c</a:t>
                      </a:r>
                      <a:r>
                        <a:rPr lang="en-US" sz="900" b="1" spc="15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900" b="1" spc="25" dirty="0">
                          <a:latin typeface="Arial Narrow"/>
                          <a:ea typeface="Verdana"/>
                          <a:cs typeface="Verdana"/>
                        </a:rPr>
                        <a:t>p</a:t>
                      </a:r>
                      <a:r>
                        <a:rPr lang="en-US" sz="900" b="1" spc="10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900" b="1" spc="20" dirty="0">
                          <a:latin typeface="Arial Narrow"/>
                          <a:ea typeface="Verdana"/>
                          <a:cs typeface="Verdana"/>
                        </a:rPr>
                        <a:t>ta</a:t>
                      </a:r>
                      <a:r>
                        <a:rPr lang="en-US" sz="900" b="1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560" algn="ctr">
                        <a:spcAft>
                          <a:spcPts val="0"/>
                        </a:spcAft>
                      </a:pPr>
                      <a:r>
                        <a:rPr lang="en-US" sz="900" b="1" spc="15" dirty="0" err="1">
                          <a:latin typeface="Arial Narrow"/>
                          <a:ea typeface="Verdana"/>
                          <a:cs typeface="Verdana"/>
                        </a:rPr>
                        <a:t>f_</a:t>
                      </a:r>
                      <a:r>
                        <a:rPr lang="en-US" sz="900" b="1" spc="25" dirty="0" err="1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900" b="1" spc="15" dirty="0" err="1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900" b="1" spc="20" dirty="0" err="1">
                          <a:latin typeface="Arial Narrow"/>
                          <a:ea typeface="Verdana"/>
                          <a:cs typeface="Verdana"/>
                        </a:rPr>
                        <a:t>r</a:t>
                      </a:r>
                      <a:r>
                        <a:rPr lang="en-US" sz="900" b="1" spc="25" dirty="0" err="1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900" b="1" spc="20" dirty="0" err="1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900" b="1" spc="25" dirty="0" err="1">
                          <a:latin typeface="Arial Narrow"/>
                          <a:ea typeface="Verdana"/>
                          <a:cs typeface="Verdana"/>
                        </a:rPr>
                        <a:t>g</a:t>
                      </a:r>
                      <a:r>
                        <a:rPr lang="en-US" sz="900" b="1" spc="10" dirty="0" err="1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900" b="1" spc="25" dirty="0" err="1">
                          <a:latin typeface="Arial Narrow"/>
                          <a:ea typeface="Verdana"/>
                          <a:cs typeface="Verdana"/>
                        </a:rPr>
                        <a:t>h</a:t>
                      </a:r>
                      <a:r>
                        <a:rPr lang="en-US" sz="900" b="1" spc="15" dirty="0" err="1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900" b="1" spc="20" dirty="0" err="1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900" b="1" spc="15" dirty="0" err="1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900" b="1" spc="20" dirty="0" err="1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900" b="1" dirty="0" err="1">
                          <a:latin typeface="Arial Narrow"/>
                          <a:ea typeface="Verdana"/>
                          <a:cs typeface="Verdana"/>
                        </a:rPr>
                        <a:t>g</a:t>
                      </a:r>
                      <a:r>
                        <a:rPr lang="en-US" sz="900" b="1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900" b="1" spc="9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900" b="1" spc="20" dirty="0">
                          <a:latin typeface="Arial Narrow"/>
                          <a:ea typeface="Verdana"/>
                          <a:cs typeface="Verdana"/>
                        </a:rPr>
                        <a:t>c</a:t>
                      </a:r>
                      <a:r>
                        <a:rPr lang="en-US" sz="900" b="1" spc="15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900" b="1" spc="25" dirty="0">
                          <a:latin typeface="Arial Narrow"/>
                          <a:ea typeface="Verdana"/>
                          <a:cs typeface="Verdana"/>
                        </a:rPr>
                        <a:t>p</a:t>
                      </a:r>
                      <a:r>
                        <a:rPr lang="en-US" sz="900" b="1" spc="15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900" b="1" spc="20" dirty="0">
                          <a:latin typeface="Arial Narrow"/>
                          <a:ea typeface="Verdana"/>
                          <a:cs typeface="Verdana"/>
                        </a:rPr>
                        <a:t>c</a:t>
                      </a:r>
                      <a:r>
                        <a:rPr lang="en-US" sz="900" b="1" spc="15" dirty="0">
                          <a:latin typeface="Arial Narrow"/>
                          <a:ea typeface="Verdana"/>
                          <a:cs typeface="Verdana"/>
                        </a:rPr>
                        <a:t>it</a:t>
                      </a:r>
                      <a:r>
                        <a:rPr lang="en-US" sz="900" b="1" dirty="0">
                          <a:latin typeface="Arial Narrow"/>
                          <a:ea typeface="Verdana"/>
                          <a:cs typeface="Verdana"/>
                        </a:rPr>
                        <a:t>y building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925" algn="ctr">
                        <a:spcAft>
                          <a:spcPts val="0"/>
                        </a:spcAft>
                      </a:pPr>
                      <a:r>
                        <a:rPr lang="en-US" sz="900" b="1" spc="15" dirty="0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900" b="1" spc="20" dirty="0">
                          <a:latin typeface="Arial Narrow"/>
                          <a:ea typeface="Verdana"/>
                          <a:cs typeface="Verdana"/>
                        </a:rPr>
                        <a:t>ot</a:t>
                      </a:r>
                      <a:r>
                        <a:rPr lang="en-US" sz="900" b="1" spc="15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900" b="1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925" algn="l">
                        <a:spcAft>
                          <a:spcPts val="0"/>
                        </a:spcAft>
                      </a:pPr>
                      <a:r>
                        <a:rPr lang="en-US" sz="800" spc="20" dirty="0">
                          <a:latin typeface="Arial Narrow"/>
                          <a:ea typeface="Verdana"/>
                          <a:cs typeface="Verdana"/>
                        </a:rPr>
                        <a:t>AT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2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Arial Narrow"/>
                          <a:ea typeface="Verdana"/>
                          <a:cs typeface="Verdana"/>
                        </a:rPr>
                        <a:t>8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9370"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Arial Narrow"/>
                          <a:ea typeface="Verdana"/>
                          <a:cs typeface="Verdana"/>
                        </a:rPr>
                        <a:t>5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233680" algn="r">
                        <a:spcAft>
                          <a:spcPts val="0"/>
                        </a:spcAft>
                      </a:pPr>
                      <a:r>
                        <a:rPr lang="en-US" sz="800" b="1" spc="15">
                          <a:latin typeface="Arial Narrow"/>
                          <a:ea typeface="Verdana"/>
                          <a:cs typeface="Verdana"/>
                        </a:rPr>
                        <a:t>15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925" algn="l">
                        <a:spcAft>
                          <a:spcPts val="0"/>
                        </a:spcAft>
                      </a:pPr>
                      <a:r>
                        <a:rPr lang="en-US" sz="800" spc="20" dirty="0">
                          <a:latin typeface="Arial Narrow"/>
                          <a:ea typeface="Verdana"/>
                          <a:cs typeface="Verdana"/>
                        </a:rPr>
                        <a:t>BE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8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5560" algn="r">
                        <a:spcAft>
                          <a:spcPts val="0"/>
                        </a:spcAft>
                      </a:pPr>
                      <a:r>
                        <a:rPr lang="en-US" sz="800" spc="15">
                          <a:latin typeface="Arial Narrow"/>
                          <a:ea typeface="Verdana"/>
                          <a:cs typeface="Verdana"/>
                        </a:rPr>
                        <a:t>10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en-US" sz="800" spc="15">
                          <a:latin typeface="Arial Narrow"/>
                          <a:ea typeface="Verdana"/>
                          <a:cs typeface="Verdana"/>
                        </a:rPr>
                        <a:t>10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233680" algn="r">
                        <a:spcAft>
                          <a:spcPts val="0"/>
                        </a:spcAft>
                      </a:pPr>
                      <a:r>
                        <a:rPr lang="en-US" sz="800" b="1" spc="15">
                          <a:latin typeface="Arial Narrow"/>
                          <a:ea typeface="Verdana"/>
                          <a:cs typeface="Verdana"/>
                        </a:rPr>
                        <a:t>28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925" algn="l">
                        <a:spcAft>
                          <a:spcPts val="0"/>
                        </a:spcAft>
                      </a:pPr>
                      <a:r>
                        <a:rPr lang="en-US" sz="800" spc="20" dirty="0">
                          <a:latin typeface="Arial Narrow"/>
                          <a:ea typeface="Verdana"/>
                          <a:cs typeface="Verdana"/>
                        </a:rPr>
                        <a:t>BG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2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3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9370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1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9370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1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100" algn="r"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Arial Narrow"/>
                          <a:ea typeface="Verdana"/>
                          <a:cs typeface="Verdana"/>
                        </a:rPr>
                        <a:t>7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66"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925" algn="l">
                        <a:lnSpc>
                          <a:spcPts val="725"/>
                        </a:lnSpc>
                        <a:spcAft>
                          <a:spcPts val="0"/>
                        </a:spcAft>
                      </a:pPr>
                      <a:r>
                        <a:rPr lang="en-US" sz="800" spc="20">
                          <a:latin typeface="Arial Narrow"/>
                          <a:ea typeface="Verdana"/>
                          <a:cs typeface="Verdana"/>
                        </a:rPr>
                        <a:t>C</a:t>
                      </a: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Y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100" algn="r">
                        <a:lnSpc>
                          <a:spcPts val="725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Arial Narrow"/>
                          <a:ea typeface="Verdana"/>
                          <a:cs typeface="Verdana"/>
                        </a:rPr>
                        <a:t>0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925" algn="l">
                        <a:spcAft>
                          <a:spcPts val="0"/>
                        </a:spcAft>
                      </a:pPr>
                      <a:r>
                        <a:rPr lang="en-US" sz="800" spc="20" dirty="0">
                          <a:latin typeface="Arial Narrow"/>
                          <a:ea typeface="Verdana"/>
                          <a:cs typeface="Verdana"/>
                        </a:rPr>
                        <a:t>CZ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3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4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9370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1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2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9370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3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233680" algn="r">
                        <a:spcAft>
                          <a:spcPts val="0"/>
                        </a:spcAft>
                      </a:pPr>
                      <a:r>
                        <a:rPr lang="en-US" sz="800" b="1" spc="15">
                          <a:latin typeface="Arial Narrow"/>
                          <a:ea typeface="Verdana"/>
                          <a:cs typeface="Verdana"/>
                        </a:rPr>
                        <a:t>13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925" algn="l">
                        <a:spcAft>
                          <a:spcPts val="0"/>
                        </a:spcAft>
                      </a:pPr>
                      <a:r>
                        <a:rPr lang="en-US" sz="800" spc="15" dirty="0">
                          <a:latin typeface="Arial Narrow"/>
                          <a:ea typeface="Verdana"/>
                          <a:cs typeface="Verdana"/>
                        </a:rPr>
                        <a:t>DE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7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5560" algn="r">
                        <a:spcAft>
                          <a:spcPts val="0"/>
                        </a:spcAft>
                      </a:pPr>
                      <a:r>
                        <a:rPr lang="en-US" sz="800" spc="15">
                          <a:latin typeface="Arial Narrow"/>
                          <a:ea typeface="Verdana"/>
                          <a:cs typeface="Verdana"/>
                        </a:rPr>
                        <a:t>13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en-US" sz="800" spc="15">
                          <a:latin typeface="Arial Narrow"/>
                          <a:ea typeface="Verdana"/>
                          <a:cs typeface="Verdana"/>
                        </a:rPr>
                        <a:t>14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1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9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9370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3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233680" algn="r">
                        <a:spcAft>
                          <a:spcPts val="0"/>
                        </a:spcAft>
                      </a:pPr>
                      <a:r>
                        <a:rPr lang="en-US" sz="800" b="1" spc="15">
                          <a:latin typeface="Arial Narrow"/>
                          <a:ea typeface="Verdana"/>
                          <a:cs typeface="Verdana"/>
                        </a:rPr>
                        <a:t>47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925" algn="l">
                        <a:spcAft>
                          <a:spcPts val="0"/>
                        </a:spcAft>
                      </a:pPr>
                      <a:r>
                        <a:rPr lang="en-US" sz="800" spc="15" dirty="0">
                          <a:latin typeface="Arial Narrow"/>
                          <a:ea typeface="Verdana"/>
                          <a:cs typeface="Verdana"/>
                        </a:rPr>
                        <a:t>DK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Arial Narrow"/>
                          <a:ea typeface="Verdana"/>
                          <a:cs typeface="Verdana"/>
                        </a:rPr>
                        <a:t>5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6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9370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1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1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233680" algn="r">
                        <a:spcAft>
                          <a:spcPts val="0"/>
                        </a:spcAft>
                      </a:pPr>
                      <a:r>
                        <a:rPr lang="en-US" sz="800" b="1" spc="15">
                          <a:latin typeface="Arial Narrow"/>
                          <a:ea typeface="Verdana"/>
                          <a:cs typeface="Verdana"/>
                        </a:rPr>
                        <a:t>13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925" algn="l">
                        <a:spcAft>
                          <a:spcPts val="0"/>
                        </a:spcAft>
                      </a:pPr>
                      <a:r>
                        <a:rPr lang="en-US" sz="800" spc="20">
                          <a:latin typeface="Arial Narrow"/>
                          <a:ea typeface="Verdana"/>
                          <a:cs typeface="Verdana"/>
                        </a:rPr>
                        <a:t>EE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2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4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9370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1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3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9370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1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233680" algn="r">
                        <a:spcAft>
                          <a:spcPts val="0"/>
                        </a:spcAft>
                      </a:pPr>
                      <a:r>
                        <a:rPr lang="en-US" sz="800" b="1" spc="15">
                          <a:latin typeface="Arial Narrow"/>
                          <a:ea typeface="Verdana"/>
                          <a:cs typeface="Verdana"/>
                        </a:rPr>
                        <a:t>11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925" algn="l">
                        <a:spcAft>
                          <a:spcPts val="0"/>
                        </a:spcAft>
                      </a:pPr>
                      <a:r>
                        <a:rPr lang="en-US" sz="800" spc="15">
                          <a:latin typeface="Arial Narrow"/>
                          <a:ea typeface="Verdana"/>
                          <a:cs typeface="Verdana"/>
                        </a:rPr>
                        <a:t>ES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3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3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100" algn="r"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Arial Narrow"/>
                          <a:ea typeface="Verdana"/>
                          <a:cs typeface="Verdana"/>
                        </a:rPr>
                        <a:t>6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925" algn="l">
                        <a:spcAft>
                          <a:spcPts val="0"/>
                        </a:spcAft>
                      </a:pPr>
                      <a:r>
                        <a:rPr lang="en-US" sz="800" spc="15" dirty="0">
                          <a:latin typeface="Arial Narrow"/>
                          <a:ea typeface="Verdana"/>
                          <a:cs typeface="Verdana"/>
                        </a:rPr>
                        <a:t>FI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3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5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9370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2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1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233680" algn="r">
                        <a:spcAft>
                          <a:spcPts val="0"/>
                        </a:spcAft>
                      </a:pPr>
                      <a:r>
                        <a:rPr lang="en-US" sz="800" b="1" spc="15">
                          <a:latin typeface="Arial Narrow"/>
                          <a:ea typeface="Verdana"/>
                          <a:cs typeface="Verdana"/>
                        </a:rPr>
                        <a:t>11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925" algn="l">
                        <a:spcAft>
                          <a:spcPts val="0"/>
                        </a:spcAft>
                      </a:pPr>
                      <a:r>
                        <a:rPr lang="en-US" sz="800" spc="15" dirty="0">
                          <a:latin typeface="Arial Narrow"/>
                          <a:ea typeface="Verdana"/>
                          <a:cs typeface="Verdana"/>
                        </a:rPr>
                        <a:t>FR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2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6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9370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4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1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1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233680" algn="r">
                        <a:spcAft>
                          <a:spcPts val="0"/>
                        </a:spcAft>
                      </a:pPr>
                      <a:r>
                        <a:rPr lang="en-US" sz="800" b="1" spc="15">
                          <a:latin typeface="Arial Narrow"/>
                          <a:ea typeface="Verdana"/>
                          <a:cs typeface="Verdana"/>
                        </a:rPr>
                        <a:t>14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925" algn="l">
                        <a:spcAft>
                          <a:spcPts val="0"/>
                        </a:spcAft>
                      </a:pPr>
                      <a:r>
                        <a:rPr lang="en-US" sz="800" spc="25" dirty="0">
                          <a:latin typeface="Arial Narrow"/>
                          <a:ea typeface="Verdana"/>
                          <a:cs typeface="Verdana"/>
                        </a:rPr>
                        <a:t>HU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Arial Narrow"/>
                          <a:ea typeface="Verdana"/>
                          <a:cs typeface="Verdana"/>
                        </a:rPr>
                        <a:t>6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5560" algn="r">
                        <a:spcAft>
                          <a:spcPts val="0"/>
                        </a:spcAft>
                      </a:pPr>
                      <a:r>
                        <a:rPr lang="en-US" sz="800" spc="15">
                          <a:latin typeface="Arial Narrow"/>
                          <a:ea typeface="Verdana"/>
                          <a:cs typeface="Verdana"/>
                        </a:rPr>
                        <a:t>10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9370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5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5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4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9370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2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233680" algn="r">
                        <a:spcAft>
                          <a:spcPts val="0"/>
                        </a:spcAft>
                      </a:pPr>
                      <a:r>
                        <a:rPr lang="en-US" sz="800" b="1" spc="15">
                          <a:latin typeface="Arial Narrow"/>
                          <a:ea typeface="Verdana"/>
                          <a:cs typeface="Verdana"/>
                        </a:rPr>
                        <a:t>32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925" algn="l">
                        <a:spcAft>
                          <a:spcPts val="0"/>
                        </a:spcAft>
                      </a:pPr>
                      <a:r>
                        <a:rPr lang="en-US" sz="800" spc="20" dirty="0">
                          <a:latin typeface="Arial Narrow"/>
                          <a:ea typeface="Verdana"/>
                          <a:cs typeface="Verdana"/>
                        </a:rPr>
                        <a:t>IE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7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9370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6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233680" algn="r">
                        <a:spcAft>
                          <a:spcPts val="0"/>
                        </a:spcAft>
                      </a:pPr>
                      <a:r>
                        <a:rPr lang="en-US" sz="800" b="1" spc="15">
                          <a:latin typeface="Arial Narrow"/>
                          <a:ea typeface="Verdana"/>
                          <a:cs typeface="Verdana"/>
                        </a:rPr>
                        <a:t>13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925" algn="l">
                        <a:spcAft>
                          <a:spcPts val="0"/>
                        </a:spcAft>
                      </a:pPr>
                      <a:r>
                        <a:rPr lang="en-US" sz="800" spc="20">
                          <a:latin typeface="Arial Narrow"/>
                          <a:ea typeface="Verdana"/>
                          <a:cs typeface="Verdana"/>
                        </a:rPr>
                        <a:t>IT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7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5560" algn="r">
                        <a:spcAft>
                          <a:spcPts val="0"/>
                        </a:spcAft>
                      </a:pPr>
                      <a:r>
                        <a:rPr lang="en-US" sz="800" spc="15">
                          <a:latin typeface="Arial Narrow"/>
                          <a:ea typeface="Verdana"/>
                          <a:cs typeface="Verdana"/>
                        </a:rPr>
                        <a:t>10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9370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3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3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233680" algn="r">
                        <a:spcAft>
                          <a:spcPts val="0"/>
                        </a:spcAft>
                      </a:pPr>
                      <a:r>
                        <a:rPr lang="en-US" sz="800" b="1" spc="15">
                          <a:latin typeface="Arial Narrow"/>
                          <a:ea typeface="Verdana"/>
                          <a:cs typeface="Verdana"/>
                        </a:rPr>
                        <a:t>23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925" algn="l">
                        <a:spcAft>
                          <a:spcPts val="0"/>
                        </a:spcAft>
                      </a:pPr>
                      <a:r>
                        <a:rPr lang="en-US" sz="800" spc="20">
                          <a:latin typeface="Arial Narrow"/>
                          <a:ea typeface="Verdana"/>
                          <a:cs typeface="Verdana"/>
                        </a:rPr>
                        <a:t>LT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1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9370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1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3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9370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2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100" algn="r"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Arial Narrow"/>
                          <a:ea typeface="Verdana"/>
                          <a:cs typeface="Verdana"/>
                        </a:rPr>
                        <a:t>7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925" algn="l">
                        <a:spcAft>
                          <a:spcPts val="0"/>
                        </a:spcAft>
                      </a:pPr>
                      <a:r>
                        <a:rPr lang="en-US" sz="800" spc="20">
                          <a:latin typeface="Arial Narrow"/>
                          <a:ea typeface="Verdana"/>
                          <a:cs typeface="Verdana"/>
                        </a:rPr>
                        <a:t>LU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1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100" algn="r"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Arial Narrow"/>
                          <a:ea typeface="Verdana"/>
                          <a:cs typeface="Verdana"/>
                        </a:rPr>
                        <a:t>1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925" algn="l">
                        <a:spcAft>
                          <a:spcPts val="0"/>
                        </a:spcAft>
                      </a:pPr>
                      <a:r>
                        <a:rPr lang="en-US" sz="800" spc="20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r>
                        <a:rPr lang="en-US" sz="800" dirty="0">
                          <a:latin typeface="Arial Narrow"/>
                          <a:ea typeface="Verdana"/>
                          <a:cs typeface="Verdana"/>
                        </a:rPr>
                        <a:t>V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100" algn="r"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Arial Narrow"/>
                          <a:ea typeface="Verdana"/>
                          <a:cs typeface="Verdana"/>
                        </a:rPr>
                        <a:t>0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66"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925" algn="l">
                        <a:lnSpc>
                          <a:spcPts val="725"/>
                        </a:lnSpc>
                        <a:spcAft>
                          <a:spcPts val="0"/>
                        </a:spcAft>
                      </a:pPr>
                      <a:r>
                        <a:rPr lang="en-US" sz="800" spc="15" dirty="0">
                          <a:latin typeface="Arial Narrow"/>
                          <a:ea typeface="Verdana"/>
                          <a:cs typeface="Verdana"/>
                        </a:rPr>
                        <a:t>M</a:t>
                      </a:r>
                      <a:r>
                        <a:rPr lang="en-US" sz="800" dirty="0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lnSpc>
                          <a:spcPts val="72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1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100" algn="r">
                        <a:lnSpc>
                          <a:spcPts val="725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Arial Narrow"/>
                          <a:ea typeface="Verdana"/>
                          <a:cs typeface="Verdana"/>
                        </a:rPr>
                        <a:t>1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925" algn="l">
                        <a:spcAft>
                          <a:spcPts val="0"/>
                        </a:spcAft>
                      </a:pPr>
                      <a:r>
                        <a:rPr lang="en-US" sz="800" spc="15">
                          <a:latin typeface="Arial Narrow"/>
                          <a:ea typeface="Verdana"/>
                          <a:cs typeface="Verdana"/>
                        </a:rPr>
                        <a:t>NL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Arial Narrow"/>
                          <a:ea typeface="Verdana"/>
                          <a:cs typeface="Verdana"/>
                        </a:rPr>
                        <a:t>1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9370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2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1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100" algn="r"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Arial Narrow"/>
                          <a:ea typeface="Verdana"/>
                          <a:cs typeface="Verdana"/>
                        </a:rPr>
                        <a:t>4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925" algn="l">
                        <a:spcAft>
                          <a:spcPts val="0"/>
                        </a:spcAft>
                      </a:pPr>
                      <a:r>
                        <a:rPr lang="en-US" sz="800" spc="25">
                          <a:latin typeface="Arial Narrow"/>
                          <a:ea typeface="Verdana"/>
                          <a:cs typeface="Verdana"/>
                        </a:rPr>
                        <a:t>PL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6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5560" algn="r">
                        <a:spcAft>
                          <a:spcPts val="0"/>
                        </a:spcAft>
                      </a:pPr>
                      <a:r>
                        <a:rPr lang="en-US" sz="800" spc="15">
                          <a:latin typeface="Arial Narrow"/>
                          <a:ea typeface="Verdana"/>
                          <a:cs typeface="Verdana"/>
                        </a:rPr>
                        <a:t>23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en-US" sz="800" spc="15">
                          <a:latin typeface="Arial Narrow"/>
                          <a:ea typeface="Verdana"/>
                          <a:cs typeface="Verdana"/>
                        </a:rPr>
                        <a:t>13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7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5560" algn="r">
                        <a:spcAft>
                          <a:spcPts val="0"/>
                        </a:spcAft>
                      </a:pPr>
                      <a:r>
                        <a:rPr lang="en-US" sz="800" spc="15">
                          <a:latin typeface="Arial Narrow"/>
                          <a:ea typeface="Verdana"/>
                          <a:cs typeface="Verdana"/>
                        </a:rPr>
                        <a:t>32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en-US" sz="800" spc="15">
                          <a:latin typeface="Arial Narrow"/>
                          <a:ea typeface="Verdana"/>
                          <a:cs typeface="Verdana"/>
                        </a:rPr>
                        <a:t>27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175260" algn="r">
                        <a:spcAft>
                          <a:spcPts val="0"/>
                        </a:spcAft>
                      </a:pPr>
                      <a:r>
                        <a:rPr lang="en-US" sz="800" b="1" spc="15">
                          <a:latin typeface="Arial Narrow"/>
                          <a:ea typeface="Verdana"/>
                          <a:cs typeface="Verdana"/>
                        </a:rPr>
                        <a:t>108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925" algn="l">
                        <a:spcAft>
                          <a:spcPts val="0"/>
                        </a:spcAft>
                      </a:pPr>
                      <a:r>
                        <a:rPr lang="en-US" sz="800" spc="25" dirty="0">
                          <a:latin typeface="Arial Narrow"/>
                          <a:ea typeface="Verdana"/>
                          <a:cs typeface="Verdana"/>
                        </a:rPr>
                        <a:t>PT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4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9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9370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2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2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4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9370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3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233680" algn="r">
                        <a:spcAft>
                          <a:spcPts val="0"/>
                        </a:spcAft>
                      </a:pPr>
                      <a:r>
                        <a:rPr lang="en-US" sz="800" b="1" spc="15">
                          <a:latin typeface="Arial Narrow"/>
                          <a:ea typeface="Verdana"/>
                          <a:cs typeface="Verdana"/>
                        </a:rPr>
                        <a:t>24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925" algn="l">
                        <a:spcAft>
                          <a:spcPts val="0"/>
                        </a:spcAft>
                      </a:pPr>
                      <a:r>
                        <a:rPr lang="en-US" sz="800" spc="20" dirty="0">
                          <a:latin typeface="Arial Narrow"/>
                          <a:ea typeface="Verdana"/>
                          <a:cs typeface="Verdana"/>
                        </a:rPr>
                        <a:t>RO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2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9370"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Arial Narrow"/>
                          <a:ea typeface="Verdana"/>
                          <a:cs typeface="Verdana"/>
                        </a:rPr>
                        <a:t>1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2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2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9370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2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100" algn="r"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Arial Narrow"/>
                          <a:ea typeface="Verdana"/>
                          <a:cs typeface="Verdana"/>
                        </a:rPr>
                        <a:t>9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925" algn="l">
                        <a:spcAft>
                          <a:spcPts val="0"/>
                        </a:spcAft>
                      </a:pPr>
                      <a:r>
                        <a:rPr lang="en-US" sz="800" spc="20">
                          <a:latin typeface="Arial Narrow"/>
                          <a:ea typeface="Verdana"/>
                          <a:cs typeface="Verdana"/>
                        </a:rPr>
                        <a:t>SE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1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6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9370"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Arial Narrow"/>
                          <a:ea typeface="Verdana"/>
                          <a:cs typeface="Verdana"/>
                        </a:rPr>
                        <a:t>3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1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6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9370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3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233680" algn="r">
                        <a:spcAft>
                          <a:spcPts val="0"/>
                        </a:spcAft>
                      </a:pPr>
                      <a:r>
                        <a:rPr lang="en-US" sz="800" b="1" spc="15">
                          <a:latin typeface="Arial Narrow"/>
                          <a:ea typeface="Verdana"/>
                          <a:cs typeface="Verdana"/>
                        </a:rPr>
                        <a:t>20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925" algn="l">
                        <a:spcAft>
                          <a:spcPts val="0"/>
                        </a:spcAft>
                      </a:pPr>
                      <a:r>
                        <a:rPr lang="en-US" sz="800" spc="20" dirty="0">
                          <a:latin typeface="Arial Narrow"/>
                          <a:ea typeface="Verdana"/>
                          <a:cs typeface="Verdana"/>
                        </a:rPr>
                        <a:t>SI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9370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1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1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9370"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Arial Narrow"/>
                          <a:ea typeface="Verdana"/>
                          <a:cs typeface="Verdana"/>
                        </a:rPr>
                        <a:t>1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100" algn="r"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Arial Narrow"/>
                          <a:ea typeface="Verdana"/>
                          <a:cs typeface="Verdana"/>
                        </a:rPr>
                        <a:t>3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925" algn="l">
                        <a:spcAft>
                          <a:spcPts val="0"/>
                        </a:spcAft>
                      </a:pPr>
                      <a:r>
                        <a:rPr lang="en-US" sz="800" spc="20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800" dirty="0">
                          <a:latin typeface="Arial Narrow"/>
                          <a:ea typeface="Verdana"/>
                          <a:cs typeface="Verdana"/>
                        </a:rPr>
                        <a:t>K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100"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Arial Narrow"/>
                          <a:ea typeface="Verdana"/>
                          <a:cs typeface="Verdana"/>
                        </a:rPr>
                        <a:t>1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9370"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Arial Narrow"/>
                          <a:ea typeface="Verdana"/>
                          <a:cs typeface="Verdana"/>
                        </a:rPr>
                        <a:t>2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100" algn="r"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Arial Narrow"/>
                          <a:ea typeface="Verdana"/>
                          <a:cs typeface="Verdana"/>
                        </a:rPr>
                        <a:t>3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925" algn="l">
                        <a:spcAft>
                          <a:spcPts val="0"/>
                        </a:spcAft>
                      </a:pPr>
                      <a:r>
                        <a:rPr lang="en-US" sz="800" spc="20">
                          <a:latin typeface="Arial Narrow"/>
                          <a:ea typeface="Verdana"/>
                          <a:cs typeface="Verdana"/>
                        </a:rPr>
                        <a:t>UK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4925" algn="r">
                        <a:spcAft>
                          <a:spcPts val="0"/>
                        </a:spcAft>
                      </a:pPr>
                      <a:r>
                        <a:rPr lang="en-US" sz="800" spc="20" dirty="0">
                          <a:latin typeface="Arial Narrow"/>
                          <a:ea typeface="Verdana"/>
                          <a:cs typeface="Verdana"/>
                        </a:rPr>
                        <a:t>11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5560" algn="r">
                        <a:spcAft>
                          <a:spcPts val="0"/>
                        </a:spcAft>
                      </a:pPr>
                      <a:r>
                        <a:rPr lang="en-US" sz="800" spc="15">
                          <a:latin typeface="Arial Narrow"/>
                          <a:ea typeface="Verdana"/>
                          <a:cs typeface="Verdana"/>
                        </a:rPr>
                        <a:t>19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9370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8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1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8735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1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9370" algn="r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 Narrow"/>
                          <a:ea typeface="Verdana"/>
                          <a:cs typeface="Verdana"/>
                        </a:rPr>
                        <a:t>5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233680" algn="r">
                        <a:spcAft>
                          <a:spcPts val="0"/>
                        </a:spcAft>
                      </a:pPr>
                      <a:r>
                        <a:rPr lang="en-US" sz="800" b="1" spc="15">
                          <a:latin typeface="Arial Narrow"/>
                          <a:ea typeface="Verdana"/>
                          <a:cs typeface="Verdana"/>
                        </a:rPr>
                        <a:t>45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990"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925" algn="l">
                        <a:spcAft>
                          <a:spcPts val="0"/>
                        </a:spcAft>
                      </a:pPr>
                      <a:r>
                        <a:rPr lang="en-US" sz="800" b="1" spc="25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800" b="1" spc="15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800" b="1" spc="20">
                          <a:latin typeface="Arial Narrow"/>
                          <a:ea typeface="Verdana"/>
                          <a:cs typeface="Verdana"/>
                        </a:rPr>
                        <a:t>ta</a:t>
                      </a:r>
                      <a:r>
                        <a:rPr lang="en-US" sz="800" b="1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5560" algn="r">
                        <a:spcAft>
                          <a:spcPts val="0"/>
                        </a:spcAft>
                      </a:pPr>
                      <a:r>
                        <a:rPr lang="en-US" sz="800" b="1" spc="15" dirty="0">
                          <a:latin typeface="Arial Narrow"/>
                          <a:ea typeface="Verdana"/>
                          <a:cs typeface="Verdana"/>
                        </a:rPr>
                        <a:t>69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5560" algn="r">
                        <a:spcAft>
                          <a:spcPts val="0"/>
                        </a:spcAft>
                      </a:pPr>
                      <a:r>
                        <a:rPr lang="en-US" sz="800" b="1" spc="15" dirty="0">
                          <a:latin typeface="Arial Narrow"/>
                          <a:ea typeface="Verdana"/>
                          <a:cs typeface="Verdana"/>
                        </a:rPr>
                        <a:t>151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en-US" sz="800" b="1" spc="15" dirty="0">
                          <a:latin typeface="Arial Narrow"/>
                          <a:ea typeface="Verdana"/>
                          <a:cs typeface="Verdana"/>
                        </a:rPr>
                        <a:t>84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5560" algn="r">
                        <a:spcAft>
                          <a:spcPts val="0"/>
                        </a:spcAft>
                      </a:pPr>
                      <a:r>
                        <a:rPr lang="en-US" sz="800" b="1" spc="15">
                          <a:latin typeface="Arial Narrow"/>
                          <a:ea typeface="Verdana"/>
                          <a:cs typeface="Verdana"/>
                        </a:rPr>
                        <a:t>24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5560" algn="r">
                        <a:spcAft>
                          <a:spcPts val="0"/>
                        </a:spcAft>
                      </a:pPr>
                      <a:r>
                        <a:rPr lang="en-US" sz="800" b="1" spc="15" dirty="0">
                          <a:latin typeface="Arial Narrow"/>
                          <a:ea typeface="Verdana"/>
                          <a:cs typeface="Verdana"/>
                        </a:rPr>
                        <a:t>74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en-US" sz="800" b="1" spc="15" dirty="0">
                          <a:latin typeface="Arial Narrow"/>
                          <a:ea typeface="Verdana"/>
                          <a:cs typeface="Verdana"/>
                        </a:rPr>
                        <a:t>56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175260" algn="r">
                        <a:spcAft>
                          <a:spcPts val="0"/>
                        </a:spcAft>
                      </a:pPr>
                      <a:r>
                        <a:rPr lang="en-US" sz="800" b="1" spc="15" dirty="0">
                          <a:latin typeface="Arial Narrow"/>
                          <a:ea typeface="Verdana"/>
                          <a:cs typeface="Verdana"/>
                        </a:rPr>
                        <a:t>458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42" marR="4814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14282" y="319779"/>
            <a:ext cx="892971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73125" algn="l"/>
              </a:tabLst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Verdana" pitchFamily="34" charset="0"/>
                <a:cs typeface="Times New Roman" pitchFamily="18" charset="0"/>
              </a:rPr>
              <a:t>Number of evaluations per policy field per 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2743200" y="6429397"/>
            <a:ext cx="6400800" cy="428604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it-IT" sz="12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Fulvio Pellegrini Esperto EEN Italia</a:t>
            </a:r>
          </a:p>
          <a:p>
            <a:pPr algn="r">
              <a:buNone/>
            </a:pPr>
            <a:r>
              <a:rPr lang="it-IT" sz="1200" b="1" dirty="0" err="1" smtClean="0">
                <a:latin typeface="Arial Narrow" pitchFamily="34" charset="0"/>
                <a:cs typeface="Times New Roman" pitchFamily="18" charset="0"/>
              </a:rPr>
              <a:t>Isfol</a:t>
            </a:r>
            <a:r>
              <a:rPr lang="it-IT" sz="1200" b="1" dirty="0" smtClean="0">
                <a:latin typeface="Arial Narrow" pitchFamily="34" charset="0"/>
                <a:cs typeface="Times New Roman" pitchFamily="18" charset="0"/>
              </a:rPr>
              <a:t>  - Gruppo Nazionale Placement  - Roma 27 febbraio 2013</a:t>
            </a:r>
            <a:endParaRPr lang="it-IT" sz="12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7958"/>
            <a:ext cx="2714612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428596" y="857232"/>
          <a:ext cx="8286808" cy="4794617"/>
        </p:xfrm>
        <a:graphic>
          <a:graphicData uri="http://schemas.openxmlformats.org/drawingml/2006/table">
            <a:tbl>
              <a:tblPr/>
              <a:tblGrid>
                <a:gridCol w="4425155"/>
                <a:gridCol w="3861653"/>
              </a:tblGrid>
              <a:tr h="640848">
                <a:tc>
                  <a:txBody>
                    <a:bodyPr/>
                    <a:lstStyle/>
                    <a:p>
                      <a:pPr marL="32385" marR="91440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20" dirty="0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1200" b="1" spc="15" dirty="0">
                          <a:latin typeface="Arial Narrow"/>
                          <a:ea typeface="Verdana"/>
                          <a:cs typeface="Verdana"/>
                        </a:rPr>
                        <a:t>h</a:t>
                      </a:r>
                      <a:r>
                        <a:rPr lang="en-US" sz="1200" b="1" spc="20" dirty="0">
                          <a:latin typeface="Arial Narrow"/>
                          <a:ea typeface="Verdana"/>
                          <a:cs typeface="Verdana"/>
                        </a:rPr>
                        <a:t>eme</a:t>
                      </a:r>
                      <a:r>
                        <a:rPr lang="en-US" sz="1200" b="1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1200" b="1" spc="10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b="1" spc="10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200" b="1" spc="15" dirty="0">
                          <a:latin typeface="Arial Narrow"/>
                          <a:ea typeface="Verdana"/>
                          <a:cs typeface="Verdana"/>
                        </a:rPr>
                        <a:t>c</a:t>
                      </a:r>
                      <a:r>
                        <a:rPr lang="en-US" sz="1200" b="1" spc="20" dirty="0">
                          <a:latin typeface="Arial Narrow"/>
                          <a:ea typeface="Verdana"/>
                          <a:cs typeface="Verdana"/>
                        </a:rPr>
                        <a:t>c</a:t>
                      </a:r>
                      <a:r>
                        <a:rPr lang="en-US" sz="1200" b="1" spc="15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200" b="1" spc="20" dirty="0">
                          <a:latin typeface="Arial Narrow"/>
                          <a:ea typeface="Verdana"/>
                          <a:cs typeface="Verdana"/>
                        </a:rPr>
                        <a:t>r</a:t>
                      </a:r>
                      <a:r>
                        <a:rPr lang="en-US" sz="1200" b="1" spc="15" dirty="0">
                          <a:latin typeface="Arial Narrow"/>
                          <a:ea typeface="Verdana"/>
                          <a:cs typeface="Verdana"/>
                        </a:rPr>
                        <a:t>d</a:t>
                      </a:r>
                      <a:r>
                        <a:rPr lang="en-US" sz="1200" b="1" spc="20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200" b="1" spc="10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200" b="1" dirty="0">
                          <a:latin typeface="Arial Narrow"/>
                          <a:ea typeface="Verdana"/>
                          <a:cs typeface="Verdana"/>
                        </a:rPr>
                        <a:t>g</a:t>
                      </a:r>
                      <a:r>
                        <a:rPr lang="en-US" sz="1200" b="1" spc="12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b="1" spc="20" dirty="0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1200" b="1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200" b="1" spc="10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b="1" spc="20" dirty="0">
                          <a:latin typeface="Arial Narrow"/>
                          <a:ea typeface="Verdana"/>
                          <a:cs typeface="Verdana"/>
                        </a:rPr>
                        <a:t>c</a:t>
                      </a:r>
                      <a:r>
                        <a:rPr lang="en-US" sz="1200" b="1" spc="10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200" b="1" spc="25" dirty="0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1200" b="1" spc="15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200" b="1" spc="20" dirty="0">
                          <a:latin typeface="Arial Narrow"/>
                          <a:ea typeface="Verdana"/>
                          <a:cs typeface="Verdana"/>
                        </a:rPr>
                        <a:t>g</a:t>
                      </a:r>
                      <a:r>
                        <a:rPr lang="en-US" sz="1200" b="1" spc="10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200" b="1" spc="20" dirty="0">
                          <a:latin typeface="Arial Narrow"/>
                          <a:ea typeface="Verdana"/>
                          <a:cs typeface="Verdana"/>
                        </a:rPr>
                        <a:t>r</a:t>
                      </a:r>
                      <a:r>
                        <a:rPr lang="en-US" sz="1200" b="1" spc="15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200" b="1" spc="25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200" b="1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1200" b="1" spc="11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b="1" spc="10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200" b="1" dirty="0">
                          <a:latin typeface="Arial Narrow"/>
                          <a:ea typeface="Verdana"/>
                          <a:cs typeface="Verdana"/>
                        </a:rPr>
                        <a:t>f</a:t>
                      </a:r>
                      <a:r>
                        <a:rPr lang="en-US" sz="1200" b="1" spc="12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b="1" spc="20" dirty="0" smtClean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200" b="1" spc="10" dirty="0" smtClean="0">
                          <a:latin typeface="Arial Narrow"/>
                          <a:ea typeface="Verdana"/>
                          <a:cs typeface="Verdana"/>
                        </a:rPr>
                        <a:t>x</a:t>
                      </a:r>
                      <a:r>
                        <a:rPr lang="en-US" sz="1200" b="1" spc="20" dirty="0" smtClean="0">
                          <a:latin typeface="Arial Narrow"/>
                          <a:ea typeface="Verdana"/>
                          <a:cs typeface="Verdana"/>
                        </a:rPr>
                        <a:t>pe</a:t>
                      </a:r>
                      <a:r>
                        <a:rPr lang="en-US" sz="1200" b="1" spc="10" dirty="0" smtClean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200" b="1" spc="20" dirty="0" smtClean="0">
                          <a:latin typeface="Arial Narrow"/>
                          <a:ea typeface="Verdana"/>
                          <a:cs typeface="Verdana"/>
                        </a:rPr>
                        <a:t>d</a:t>
                      </a:r>
                      <a:r>
                        <a:rPr lang="en-US" sz="1200" b="1" spc="15" dirty="0" smtClean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200" b="1" spc="25" dirty="0" smtClean="0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1200" b="1" spc="15" dirty="0" smtClean="0">
                          <a:latin typeface="Arial Narrow"/>
                          <a:ea typeface="Verdana"/>
                          <a:cs typeface="Verdana"/>
                        </a:rPr>
                        <a:t>ur</a:t>
                      </a:r>
                      <a:r>
                        <a:rPr lang="en-US" sz="1200" b="1" dirty="0" smtClean="0">
                          <a:latin typeface="Arial Narrow"/>
                          <a:ea typeface="Verdana"/>
                          <a:cs typeface="Verdana"/>
                        </a:rPr>
                        <a:t>e </a:t>
                      </a:r>
                      <a:r>
                        <a:rPr lang="en-US" sz="1200" b="1" spc="155" dirty="0" smtClean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b="1" spc="20" dirty="0">
                          <a:latin typeface="Arial Narrow"/>
                          <a:ea typeface="Verdana"/>
                          <a:cs typeface="Verdana"/>
                        </a:rPr>
                        <a:t>(</a:t>
                      </a:r>
                      <a:r>
                        <a:rPr lang="en-US" sz="1200" b="1" spc="15" dirty="0">
                          <a:latin typeface="Arial Narrow"/>
                          <a:ea typeface="Verdana"/>
                          <a:cs typeface="Verdana"/>
                        </a:rPr>
                        <a:t>Anne</a:t>
                      </a:r>
                      <a:r>
                        <a:rPr lang="en-US" sz="1200" b="1" dirty="0">
                          <a:latin typeface="Arial Narrow"/>
                          <a:ea typeface="Verdana"/>
                          <a:cs typeface="Verdana"/>
                        </a:rPr>
                        <a:t>x</a:t>
                      </a:r>
                      <a:r>
                        <a:rPr lang="en-US" sz="1200" b="1" spc="9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b="1" spc="15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200" b="1" dirty="0">
                          <a:latin typeface="Arial Narrow"/>
                          <a:ea typeface="Verdana"/>
                          <a:cs typeface="Verdana"/>
                        </a:rPr>
                        <a:t>V</a:t>
                      </a:r>
                      <a:r>
                        <a:rPr lang="en-US" sz="1200" b="1" spc="9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b="1" spc="10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200" b="1" dirty="0">
                          <a:latin typeface="Arial Narrow"/>
                          <a:ea typeface="Verdana"/>
                          <a:cs typeface="Verdana"/>
                        </a:rPr>
                        <a:t>f</a:t>
                      </a:r>
                      <a:r>
                        <a:rPr lang="en-US" sz="1200" b="1" spc="9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b="1" spc="15" dirty="0">
                          <a:latin typeface="Arial Narrow"/>
                          <a:ea typeface="Verdana"/>
                          <a:cs typeface="Verdana"/>
                        </a:rPr>
                        <a:t>regul</a:t>
                      </a:r>
                      <a:r>
                        <a:rPr lang="en-US" sz="1200" b="1" spc="25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200" b="1" spc="10" dirty="0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1200" b="1" spc="20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200" b="1" spc="15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200" b="1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200" b="1" spc="9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b="1" spc="15" dirty="0">
                          <a:latin typeface="Arial Narrow"/>
                          <a:ea typeface="Verdana"/>
                          <a:cs typeface="Verdana"/>
                        </a:rPr>
                        <a:t>108</a:t>
                      </a:r>
                      <a:r>
                        <a:rPr lang="en-US" sz="1200" b="1" spc="10" dirty="0">
                          <a:latin typeface="Arial Narrow"/>
                          <a:ea typeface="Verdana"/>
                          <a:cs typeface="Verdana"/>
                        </a:rPr>
                        <a:t>3</a:t>
                      </a:r>
                      <a:r>
                        <a:rPr lang="en-US" sz="1200" b="1" spc="15" dirty="0">
                          <a:latin typeface="Arial Narrow"/>
                          <a:ea typeface="Verdana"/>
                          <a:cs typeface="Verdana"/>
                        </a:rPr>
                        <a:t>/200</a:t>
                      </a:r>
                      <a:r>
                        <a:rPr lang="en-US" sz="1200" b="1" dirty="0">
                          <a:latin typeface="Arial Narrow"/>
                          <a:ea typeface="Verdana"/>
                          <a:cs typeface="Verdana"/>
                        </a:rPr>
                        <a:t>6</a:t>
                      </a:r>
                      <a:r>
                        <a:rPr lang="en-US" sz="1200" b="1" spc="8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b="1" dirty="0">
                          <a:latin typeface="Arial Narrow"/>
                          <a:ea typeface="Verdana"/>
                          <a:cs typeface="Verdana"/>
                        </a:rPr>
                        <a:t>)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5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290">
                        <a:spcAft>
                          <a:spcPts val="0"/>
                        </a:spcAft>
                      </a:pPr>
                      <a:r>
                        <a:rPr lang="en-US" sz="1200" b="1" spc="5">
                          <a:latin typeface="Arial Narrow"/>
                          <a:ea typeface="Arial"/>
                          <a:cs typeface="Arial"/>
                        </a:rPr>
                        <a:t>A</a:t>
                      </a:r>
                      <a:r>
                        <a:rPr lang="en-US" sz="1200" b="1" spc="15">
                          <a:latin typeface="Arial Narrow"/>
                          <a:ea typeface="Arial"/>
                          <a:cs typeface="Arial"/>
                        </a:rPr>
                        <a:t>va</a:t>
                      </a:r>
                      <a:r>
                        <a:rPr lang="en-US" sz="1200" b="1" spc="25">
                          <a:latin typeface="Arial Narrow"/>
                          <a:ea typeface="Arial"/>
                          <a:cs typeface="Arial"/>
                        </a:rPr>
                        <a:t>i</a:t>
                      </a:r>
                      <a:r>
                        <a:rPr lang="en-US" sz="1200" b="1" spc="15">
                          <a:latin typeface="Arial Narrow"/>
                          <a:ea typeface="Arial"/>
                          <a:cs typeface="Arial"/>
                        </a:rPr>
                        <a:t>lab</a:t>
                      </a:r>
                      <a:r>
                        <a:rPr lang="en-US" sz="1200" b="1" spc="25">
                          <a:latin typeface="Arial Narrow"/>
                          <a:ea typeface="Arial"/>
                          <a:cs typeface="Arial"/>
                        </a:rPr>
                        <a:t>l</a:t>
                      </a:r>
                      <a:r>
                        <a:rPr lang="en-US" sz="1200" b="1">
                          <a:latin typeface="Arial Narrow"/>
                          <a:ea typeface="Arial"/>
                          <a:cs typeface="Arial"/>
                        </a:rPr>
                        <a:t>e</a:t>
                      </a:r>
                      <a:r>
                        <a:rPr lang="en-US" sz="1200" b="1" spc="105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b="1" spc="15">
                          <a:latin typeface="Arial Narrow"/>
                          <a:ea typeface="Arial"/>
                          <a:cs typeface="Arial"/>
                        </a:rPr>
                        <a:t>inf</a:t>
                      </a:r>
                      <a:r>
                        <a:rPr lang="en-US" sz="1200" b="1" spc="10">
                          <a:latin typeface="Arial Narrow"/>
                          <a:ea typeface="Arial"/>
                          <a:cs typeface="Arial"/>
                        </a:rPr>
                        <a:t>o</a:t>
                      </a:r>
                      <a:r>
                        <a:rPr lang="en-US" sz="1200" b="1" spc="15">
                          <a:latin typeface="Arial Narrow"/>
                          <a:ea typeface="Arial"/>
                          <a:cs typeface="Arial"/>
                        </a:rPr>
                        <a:t>rmat</a:t>
                      </a:r>
                      <a:r>
                        <a:rPr lang="en-US" sz="1200" b="1" spc="25">
                          <a:latin typeface="Arial Narrow"/>
                          <a:ea typeface="Arial"/>
                          <a:cs typeface="Arial"/>
                        </a:rPr>
                        <a:t>i</a:t>
                      </a:r>
                      <a:r>
                        <a:rPr lang="en-US" sz="1200" b="1" spc="10">
                          <a:latin typeface="Arial Narrow"/>
                          <a:ea typeface="Arial"/>
                          <a:cs typeface="Arial"/>
                        </a:rPr>
                        <a:t>o</a:t>
                      </a:r>
                      <a:r>
                        <a:rPr lang="en-US" sz="1200" b="1">
                          <a:latin typeface="Arial Narrow"/>
                          <a:ea typeface="Arial"/>
                          <a:cs typeface="Arial"/>
                        </a:rPr>
                        <a:t>n</a:t>
                      </a:r>
                      <a:r>
                        <a:rPr lang="en-US" sz="1200" b="1" spc="115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b="1" spc="15">
                          <a:latin typeface="Arial Narrow"/>
                          <a:ea typeface="Arial"/>
                          <a:cs typeface="Arial"/>
                        </a:rPr>
                        <a:t>i</a:t>
                      </a:r>
                      <a:r>
                        <a:rPr lang="en-US" sz="1200" b="1">
                          <a:latin typeface="Arial Narrow"/>
                          <a:ea typeface="Arial"/>
                          <a:cs typeface="Arial"/>
                        </a:rPr>
                        <a:t>n</a:t>
                      </a:r>
                      <a:r>
                        <a:rPr lang="en-US" sz="1200" b="1" spc="115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b="1" spc="15">
                          <a:latin typeface="Arial Narrow"/>
                          <a:ea typeface="Arial"/>
                          <a:cs typeface="Arial"/>
                        </a:rPr>
                        <a:t>t</a:t>
                      </a:r>
                      <a:r>
                        <a:rPr lang="en-US" sz="1200" b="1" spc="20">
                          <a:latin typeface="Arial Narrow"/>
                          <a:ea typeface="Arial"/>
                          <a:cs typeface="Arial"/>
                        </a:rPr>
                        <a:t>h</a:t>
                      </a:r>
                      <a:r>
                        <a:rPr lang="en-US" sz="1200" b="1">
                          <a:latin typeface="Arial Narrow"/>
                          <a:ea typeface="Arial"/>
                          <a:cs typeface="Arial"/>
                        </a:rPr>
                        <a:t>e</a:t>
                      </a:r>
                      <a:r>
                        <a:rPr lang="en-US" sz="1200" b="1" spc="105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b="1" spc="15">
                          <a:latin typeface="Arial Narrow"/>
                          <a:ea typeface="Arial"/>
                          <a:cs typeface="Arial"/>
                        </a:rPr>
                        <a:t>EE</a:t>
                      </a:r>
                      <a:r>
                        <a:rPr lang="en-US" sz="1200" b="1">
                          <a:latin typeface="Arial Narrow"/>
                          <a:ea typeface="Arial"/>
                          <a:cs typeface="Arial"/>
                        </a:rPr>
                        <a:t>N</a:t>
                      </a:r>
                      <a:r>
                        <a:rPr lang="en-US" sz="1200" b="1" spc="105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b="1" spc="25">
                          <a:latin typeface="Arial Narrow"/>
                          <a:ea typeface="Arial"/>
                          <a:cs typeface="Arial"/>
                        </a:rPr>
                        <a:t>I</a:t>
                      </a:r>
                      <a:r>
                        <a:rPr lang="en-US" sz="1200" b="1" spc="15">
                          <a:latin typeface="Arial Narrow"/>
                          <a:ea typeface="Arial"/>
                          <a:cs typeface="Arial"/>
                        </a:rPr>
                        <a:t>n</a:t>
                      </a:r>
                      <a:r>
                        <a:rPr lang="en-US" sz="1200" b="1" spc="5">
                          <a:latin typeface="Arial Narrow"/>
                          <a:ea typeface="Arial"/>
                          <a:cs typeface="Arial"/>
                        </a:rPr>
                        <a:t>v</a:t>
                      </a:r>
                      <a:r>
                        <a:rPr lang="en-US" sz="1200" b="1" spc="20">
                          <a:latin typeface="Arial Narrow"/>
                          <a:ea typeface="Arial"/>
                          <a:cs typeface="Arial"/>
                        </a:rPr>
                        <a:t>en</a:t>
                      </a:r>
                      <a:r>
                        <a:rPr lang="en-US" sz="1200" b="1" spc="15">
                          <a:latin typeface="Arial Narrow"/>
                          <a:ea typeface="Arial"/>
                          <a:cs typeface="Arial"/>
                        </a:rPr>
                        <a:t>t</a:t>
                      </a:r>
                      <a:r>
                        <a:rPr lang="en-US" sz="1200" b="1" spc="20">
                          <a:latin typeface="Arial Narrow"/>
                          <a:ea typeface="Arial"/>
                          <a:cs typeface="Arial"/>
                        </a:rPr>
                        <a:t>o</a:t>
                      </a:r>
                      <a:r>
                        <a:rPr lang="en-US" sz="1200" b="1" spc="15">
                          <a:latin typeface="Arial Narrow"/>
                          <a:ea typeface="Arial"/>
                          <a:cs typeface="Arial"/>
                        </a:rPr>
                        <a:t>ries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620823">
                <a:tc>
                  <a:txBody>
                    <a:bodyPr/>
                    <a:lstStyle/>
                    <a:p>
                      <a:pPr marL="32385" marR="71755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25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200" spc="10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cr</a:t>
                      </a:r>
                      <a:r>
                        <a:rPr lang="en-US" sz="1200" spc="10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200" spc="25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1200" spc="10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g</a:t>
                      </a:r>
                      <a:r>
                        <a:rPr lang="en-US" sz="1200" spc="11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th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200" spc="10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25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da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p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ta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bi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lit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y</a:t>
                      </a:r>
                      <a:r>
                        <a:rPr lang="en-US" sz="1200" spc="10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f</a:t>
                      </a:r>
                      <a:r>
                        <a:rPr lang="en-US" sz="1200" spc="11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w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r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k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er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1200" spc="11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25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200" spc="10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d</a:t>
                      </a:r>
                      <a:r>
                        <a:rPr lang="en-US" sz="1200" spc="11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fir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ms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, 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nt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r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p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r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200" spc="25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1200" spc="10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1200" spc="16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d</a:t>
                      </a:r>
                      <a:r>
                        <a:rPr lang="en-US" sz="1200" spc="17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r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ep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r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ene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u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rs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5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290">
                        <a:spcAft>
                          <a:spcPts val="0"/>
                        </a:spcAft>
                      </a:pPr>
                      <a:r>
                        <a:rPr lang="en-US" sz="1200" spc="15">
                          <a:latin typeface="Arial Narrow"/>
                          <a:ea typeface="Arial"/>
                          <a:cs typeface="Arial"/>
                        </a:rPr>
                        <a:t>26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1</a:t>
                      </a:r>
                      <a:r>
                        <a:rPr lang="en-US" sz="1200" spc="8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25">
                          <a:latin typeface="Arial Narrow"/>
                          <a:ea typeface="Arial"/>
                          <a:cs typeface="Arial"/>
                        </a:rPr>
                        <a:t>f</a:t>
                      </a:r>
                      <a:r>
                        <a:rPr lang="en-US" sz="1200" spc="15">
                          <a:latin typeface="Arial Narrow"/>
                          <a:ea typeface="Arial"/>
                          <a:cs typeface="Arial"/>
                        </a:rPr>
                        <a:t>inding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s</a:t>
                      </a:r>
                      <a:r>
                        <a:rPr lang="en-US" sz="1200" spc="9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15">
                          <a:latin typeface="Arial Narrow"/>
                          <a:ea typeface="Arial"/>
                          <a:cs typeface="Arial"/>
                        </a:rPr>
                        <a:t>relate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d</a:t>
                      </a:r>
                      <a:r>
                        <a:rPr lang="en-US" sz="1200" spc="9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15">
                          <a:latin typeface="Arial Narrow"/>
                          <a:ea typeface="Arial"/>
                          <a:cs typeface="Arial"/>
                        </a:rPr>
                        <a:t>t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o</a:t>
                      </a:r>
                      <a:r>
                        <a:rPr lang="en-US" sz="1200" spc="9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10">
                          <a:latin typeface="Arial Narrow"/>
                          <a:ea typeface="Arial"/>
                          <a:cs typeface="Arial"/>
                        </a:rPr>
                        <a:t>A</a:t>
                      </a:r>
                      <a:r>
                        <a:rPr lang="en-US" sz="1200" spc="15">
                          <a:latin typeface="Arial Narrow"/>
                          <a:ea typeface="Arial"/>
                          <a:cs typeface="Arial"/>
                        </a:rPr>
                        <a:t>dap</a:t>
                      </a:r>
                      <a:r>
                        <a:rPr lang="en-US" sz="1200" spc="10">
                          <a:latin typeface="Arial Narrow"/>
                          <a:ea typeface="Arial"/>
                          <a:cs typeface="Arial"/>
                        </a:rPr>
                        <a:t>t</a:t>
                      </a:r>
                      <a:r>
                        <a:rPr lang="en-US" sz="1200" spc="15">
                          <a:latin typeface="Arial Narrow"/>
                          <a:ea typeface="Arial"/>
                          <a:cs typeface="Arial"/>
                        </a:rPr>
                        <a:t>abili</a:t>
                      </a:r>
                      <a:r>
                        <a:rPr lang="en-US" sz="1200" spc="25">
                          <a:latin typeface="Arial Narrow"/>
                          <a:ea typeface="Arial"/>
                          <a:cs typeface="Arial"/>
                        </a:rPr>
                        <a:t>t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y</a:t>
                      </a:r>
                      <a:r>
                        <a:rPr lang="en-US" sz="1200" spc="85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15">
                          <a:latin typeface="Arial Narrow"/>
                          <a:ea typeface="Arial"/>
                          <a:cs typeface="Arial"/>
                        </a:rPr>
                        <a:t>i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n</a:t>
                      </a:r>
                      <a:r>
                        <a:rPr lang="en-US" sz="1200" spc="9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15">
                          <a:latin typeface="Arial Narrow"/>
                          <a:ea typeface="Arial"/>
                          <a:cs typeface="Arial"/>
                        </a:rPr>
                        <a:t>1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7</a:t>
                      </a:r>
                      <a:r>
                        <a:rPr lang="en-US" sz="1200" spc="9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15">
                          <a:latin typeface="Arial Narrow"/>
                          <a:ea typeface="Arial"/>
                          <a:cs typeface="Arial"/>
                        </a:rPr>
                        <a:t>MS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717">
                <a:tc>
                  <a:txBody>
                    <a:bodyPr/>
                    <a:lstStyle/>
                    <a:p>
                      <a:pPr marL="32385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25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200" spc="10" dirty="0">
                          <a:latin typeface="Arial Narrow"/>
                          <a:ea typeface="Verdana"/>
                          <a:cs typeface="Verdana"/>
                        </a:rPr>
                        <a:t>m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p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r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ov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g</a:t>
                      </a:r>
                      <a:r>
                        <a:rPr lang="en-US" sz="1200" spc="11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c</a:t>
                      </a:r>
                      <a:r>
                        <a:rPr lang="en-US" sz="1200" spc="25" dirty="0">
                          <a:latin typeface="Arial Narrow"/>
                          <a:ea typeface="Verdana"/>
                          <a:cs typeface="Verdana"/>
                        </a:rPr>
                        <a:t>c</a:t>
                      </a:r>
                      <a:r>
                        <a:rPr lang="en-US" sz="1200" spc="10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1200" spc="12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200" spc="12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10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200" spc="25" dirty="0">
                          <a:latin typeface="Arial Narrow"/>
                          <a:ea typeface="Verdana"/>
                          <a:cs typeface="Verdana"/>
                        </a:rPr>
                        <a:t>m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p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oym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1200" spc="10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25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200" spc="10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d</a:t>
                      </a:r>
                      <a:r>
                        <a:rPr lang="en-US" sz="1200" spc="11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1200" spc="10" dirty="0">
                          <a:latin typeface="Arial Narrow"/>
                          <a:ea typeface="Verdana"/>
                          <a:cs typeface="Verdana"/>
                        </a:rPr>
                        <a:t>u</a:t>
                      </a:r>
                      <a:r>
                        <a:rPr lang="en-US" sz="1200" spc="25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1200" spc="5" dirty="0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1200" spc="25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inabil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ty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" marR="52705">
                        <a:lnSpc>
                          <a:spcPct val="101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69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9</a:t>
                      </a:r>
                      <a:r>
                        <a:rPr lang="en-US" sz="1200" spc="85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25">
                          <a:latin typeface="Arial Narrow"/>
                          <a:ea typeface="Arial"/>
                          <a:cs typeface="Arial"/>
                        </a:rPr>
                        <a:t>f</a:t>
                      </a:r>
                      <a:r>
                        <a:rPr lang="en-US" sz="1200" spc="15">
                          <a:latin typeface="Arial Narrow"/>
                          <a:ea typeface="Arial"/>
                          <a:cs typeface="Arial"/>
                        </a:rPr>
                        <a:t>i</a:t>
                      </a: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n</a:t>
                      </a:r>
                      <a:r>
                        <a:rPr lang="en-US" sz="1200" spc="10">
                          <a:latin typeface="Arial Narrow"/>
                          <a:ea typeface="Arial"/>
                          <a:cs typeface="Arial"/>
                        </a:rPr>
                        <a:t>d</a:t>
                      </a: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ing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s</a:t>
                      </a:r>
                      <a:r>
                        <a:rPr lang="en-US" sz="1200" spc="9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15">
                          <a:latin typeface="Arial Narrow"/>
                          <a:ea typeface="Arial"/>
                          <a:cs typeface="Arial"/>
                        </a:rPr>
                        <a:t>r</a:t>
                      </a:r>
                      <a:r>
                        <a:rPr lang="en-US" sz="1200" spc="10">
                          <a:latin typeface="Arial Narrow"/>
                          <a:ea typeface="Arial"/>
                          <a:cs typeface="Arial"/>
                        </a:rPr>
                        <a:t>e</a:t>
                      </a: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late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d</a:t>
                      </a:r>
                      <a:r>
                        <a:rPr lang="en-US" sz="1200" spc="95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t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o</a:t>
                      </a:r>
                      <a:r>
                        <a:rPr lang="en-US" sz="1200" spc="9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10">
                          <a:latin typeface="Arial Narrow"/>
                          <a:ea typeface="Arial"/>
                          <a:cs typeface="Arial"/>
                        </a:rPr>
                        <a:t>A</a:t>
                      </a: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cces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s</a:t>
                      </a:r>
                      <a:r>
                        <a:rPr lang="en-US" sz="1200" spc="95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t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o</a:t>
                      </a:r>
                      <a:r>
                        <a:rPr lang="en-US" sz="1200" spc="85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Emp</a:t>
                      </a:r>
                      <a:r>
                        <a:rPr lang="en-US" sz="1200" spc="10">
                          <a:latin typeface="Arial Narrow"/>
                          <a:ea typeface="Arial"/>
                          <a:cs typeface="Arial"/>
                        </a:rPr>
                        <a:t>l</a:t>
                      </a: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o</a:t>
                      </a:r>
                      <a:r>
                        <a:rPr lang="en-US" sz="1200" spc="10">
                          <a:latin typeface="Arial Narrow"/>
                          <a:ea typeface="Arial"/>
                          <a:cs typeface="Arial"/>
                        </a:rPr>
                        <a:t>y</a:t>
                      </a:r>
                      <a:r>
                        <a:rPr lang="en-US" sz="1200" spc="15">
                          <a:latin typeface="Arial Narrow"/>
                          <a:ea typeface="Arial"/>
                          <a:cs typeface="Arial"/>
                        </a:rPr>
                        <a:t>m</a:t>
                      </a:r>
                      <a:r>
                        <a:rPr lang="en-US" sz="1200" spc="25">
                          <a:latin typeface="Arial Narrow"/>
                          <a:ea typeface="Arial"/>
                          <a:cs typeface="Arial"/>
                        </a:rPr>
                        <a:t>e</a:t>
                      </a: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n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t</a:t>
                      </a:r>
                      <a:r>
                        <a:rPr lang="en-US" sz="1200" spc="10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10">
                          <a:latin typeface="Arial Narrow"/>
                          <a:ea typeface="Arial"/>
                          <a:cs typeface="Arial"/>
                        </a:rPr>
                        <a:t>i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n </a:t>
                      </a: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2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1</a:t>
                      </a:r>
                      <a:r>
                        <a:rPr lang="en-US" sz="1200" spc="75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15">
                          <a:latin typeface="Arial Narrow"/>
                          <a:ea typeface="Arial"/>
                          <a:cs typeface="Arial"/>
                        </a:rPr>
                        <a:t>M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S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823">
                <a:tc>
                  <a:txBody>
                    <a:bodyPr/>
                    <a:lstStyle/>
                    <a:p>
                      <a:pPr marL="32385" marR="185420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25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200" spc="10" dirty="0">
                          <a:latin typeface="Arial Narrow"/>
                          <a:ea typeface="Verdana"/>
                          <a:cs typeface="Verdana"/>
                        </a:rPr>
                        <a:t>m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p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r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ov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g</a:t>
                      </a:r>
                      <a:r>
                        <a:rPr lang="en-US" sz="1200" spc="10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h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200" spc="10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200" spc="25" dirty="0">
                          <a:latin typeface="Arial Narrow"/>
                          <a:ea typeface="Verdana"/>
                          <a:cs typeface="Verdana"/>
                        </a:rPr>
                        <a:t>c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r>
                        <a:rPr lang="en-US" sz="1200" spc="10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nc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lu</a:t>
                      </a:r>
                      <a:r>
                        <a:rPr lang="en-US" sz="1200" spc="25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1200" spc="10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200" spc="10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f</a:t>
                      </a:r>
                      <a:r>
                        <a:rPr lang="en-US" sz="1200" spc="11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r>
                        <a:rPr lang="en-US" sz="1200" spc="10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1200" spc="10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15" dirty="0" err="1">
                          <a:latin typeface="Arial Narrow"/>
                          <a:ea typeface="Verdana"/>
                          <a:cs typeface="Verdana"/>
                        </a:rPr>
                        <a:t>fa</a:t>
                      </a:r>
                      <a:r>
                        <a:rPr lang="en-US" sz="1200" spc="20" dirty="0" err="1">
                          <a:latin typeface="Arial Narrow"/>
                          <a:ea typeface="Verdana"/>
                          <a:cs typeface="Verdana"/>
                        </a:rPr>
                        <a:t>vo</a:t>
                      </a:r>
                      <a:r>
                        <a:rPr lang="en-US" sz="1200" spc="15" dirty="0" err="1">
                          <a:latin typeface="Arial Narrow"/>
                          <a:ea typeface="Verdana"/>
                          <a:cs typeface="Verdana"/>
                        </a:rPr>
                        <a:t>u</a:t>
                      </a:r>
                      <a:r>
                        <a:rPr lang="en-US" sz="1200" spc="20" dirty="0" err="1">
                          <a:latin typeface="Arial Narrow"/>
                          <a:ea typeface="Verdana"/>
                          <a:cs typeface="Verdana"/>
                        </a:rPr>
                        <a:t>r</a:t>
                      </a:r>
                      <a:r>
                        <a:rPr lang="en-US" sz="1200" spc="15" dirty="0" err="1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200" dirty="0" err="1">
                          <a:latin typeface="Arial Narrow"/>
                          <a:ea typeface="Verdana"/>
                          <a:cs typeface="Verdana"/>
                        </a:rPr>
                        <a:t>d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25" dirty="0">
                          <a:latin typeface="Arial Narrow"/>
                          <a:ea typeface="Verdana"/>
                          <a:cs typeface="Verdana"/>
                        </a:rPr>
                        <a:t>p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ers</a:t>
                      </a:r>
                      <a:r>
                        <a:rPr lang="en-US" sz="1200" spc="25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200" spc="10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5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290">
                        <a:spcAft>
                          <a:spcPts val="0"/>
                        </a:spcAft>
                      </a:pP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37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4</a:t>
                      </a:r>
                      <a:r>
                        <a:rPr lang="en-US" sz="1200" spc="8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25">
                          <a:latin typeface="Arial Narrow"/>
                          <a:ea typeface="Arial"/>
                          <a:cs typeface="Arial"/>
                        </a:rPr>
                        <a:t>f</a:t>
                      </a:r>
                      <a:r>
                        <a:rPr lang="en-US" sz="1200" spc="15">
                          <a:latin typeface="Arial Narrow"/>
                          <a:ea typeface="Arial"/>
                          <a:cs typeface="Arial"/>
                        </a:rPr>
                        <a:t>i</a:t>
                      </a: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n</a:t>
                      </a:r>
                      <a:r>
                        <a:rPr lang="en-US" sz="1200" spc="15">
                          <a:latin typeface="Arial Narrow"/>
                          <a:ea typeface="Arial"/>
                          <a:cs typeface="Arial"/>
                        </a:rPr>
                        <a:t>d</a:t>
                      </a: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ing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s</a:t>
                      </a:r>
                      <a:r>
                        <a:rPr lang="en-US" sz="1200" spc="85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15">
                          <a:latin typeface="Arial Narrow"/>
                          <a:ea typeface="Arial"/>
                          <a:cs typeface="Arial"/>
                        </a:rPr>
                        <a:t>re</a:t>
                      </a: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late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d</a:t>
                      </a:r>
                      <a:r>
                        <a:rPr lang="en-US" sz="1200" spc="9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t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o</a:t>
                      </a:r>
                      <a:r>
                        <a:rPr lang="en-US" sz="1200" spc="85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10">
                          <a:latin typeface="Arial Narrow"/>
                          <a:ea typeface="Arial"/>
                          <a:cs typeface="Arial"/>
                        </a:rPr>
                        <a:t>S</a:t>
                      </a: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ocia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l</a:t>
                      </a:r>
                      <a:r>
                        <a:rPr lang="en-US" sz="1200" spc="8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25">
                          <a:latin typeface="Arial Narrow"/>
                          <a:ea typeface="Arial"/>
                          <a:cs typeface="Arial"/>
                        </a:rPr>
                        <a:t>I</a:t>
                      </a: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nclusio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n</a:t>
                      </a:r>
                      <a:r>
                        <a:rPr lang="en-US" sz="1200" spc="8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i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n</a:t>
                      </a:r>
                      <a:r>
                        <a:rPr lang="en-US" sz="1200" spc="9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2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0</a:t>
                      </a:r>
                      <a:r>
                        <a:rPr lang="en-US" sz="1200" spc="85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15">
                          <a:latin typeface="Arial Narrow"/>
                          <a:ea typeface="Arial"/>
                          <a:cs typeface="Arial"/>
                        </a:rPr>
                        <a:t>M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S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4454">
                <a:tc>
                  <a:txBody>
                    <a:bodyPr/>
                    <a:lstStyle/>
                    <a:p>
                      <a:pPr>
                        <a:lnSpc>
                          <a:spcPts val="75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2385">
                        <a:lnSpc>
                          <a:spcPts val="845"/>
                        </a:lnSpc>
                        <a:spcAft>
                          <a:spcPts val="0"/>
                        </a:spcAft>
                      </a:pPr>
                      <a:r>
                        <a:rPr lang="en-US" sz="1200" spc="25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200" spc="10" dirty="0">
                          <a:latin typeface="Arial Narrow"/>
                          <a:ea typeface="Verdana"/>
                          <a:cs typeface="Verdana"/>
                        </a:rPr>
                        <a:t>m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p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r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ov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g</a:t>
                      </a:r>
                      <a:r>
                        <a:rPr lang="en-US" sz="1200" spc="13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h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u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m</a:t>
                      </a:r>
                      <a:r>
                        <a:rPr lang="en-US" sz="1200" spc="25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200" spc="12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cap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it</a:t>
                      </a:r>
                      <a:r>
                        <a:rPr lang="en-US" sz="1200" spc="25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ts val="790"/>
                        </a:lnSpc>
                        <a:spcAft>
                          <a:spcPts val="0"/>
                        </a:spcAft>
                      </a:pP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26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1</a:t>
                      </a:r>
                      <a:r>
                        <a:rPr lang="en-US" sz="1200" spc="95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25">
                          <a:latin typeface="Arial Narrow"/>
                          <a:ea typeface="Arial"/>
                          <a:cs typeface="Arial"/>
                        </a:rPr>
                        <a:t>f</a:t>
                      </a:r>
                      <a:r>
                        <a:rPr lang="en-US" sz="1200" spc="15">
                          <a:latin typeface="Arial Narrow"/>
                          <a:ea typeface="Arial"/>
                          <a:cs typeface="Arial"/>
                        </a:rPr>
                        <a:t>i</a:t>
                      </a: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n</a:t>
                      </a:r>
                      <a:r>
                        <a:rPr lang="en-US" sz="1200" spc="15">
                          <a:latin typeface="Arial Narrow"/>
                          <a:ea typeface="Arial"/>
                          <a:cs typeface="Arial"/>
                        </a:rPr>
                        <a:t>d</a:t>
                      </a: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ing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s</a:t>
                      </a:r>
                      <a:r>
                        <a:rPr lang="en-US" sz="1200" spc="10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15">
                          <a:latin typeface="Arial Narrow"/>
                          <a:ea typeface="Arial"/>
                          <a:cs typeface="Arial"/>
                        </a:rPr>
                        <a:t>re</a:t>
                      </a: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late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d</a:t>
                      </a:r>
                      <a:r>
                        <a:rPr lang="en-US" sz="1200" spc="10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t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o</a:t>
                      </a:r>
                      <a:r>
                        <a:rPr lang="en-US" sz="1200" spc="105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i</a:t>
                      </a:r>
                      <a:r>
                        <a:rPr lang="en-US" sz="1200" spc="15">
                          <a:latin typeface="Arial Narrow"/>
                          <a:ea typeface="Arial"/>
                          <a:cs typeface="Arial"/>
                        </a:rPr>
                        <a:t>m</a:t>
                      </a: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p</a:t>
                      </a:r>
                      <a:r>
                        <a:rPr lang="en-US" sz="1200" spc="15">
                          <a:latin typeface="Arial Narrow"/>
                          <a:ea typeface="Arial"/>
                          <a:cs typeface="Arial"/>
                        </a:rPr>
                        <a:t>r</a:t>
                      </a: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o</a:t>
                      </a:r>
                      <a:r>
                        <a:rPr lang="en-US" sz="1200" spc="10">
                          <a:latin typeface="Arial Narrow"/>
                          <a:ea typeface="Arial"/>
                          <a:cs typeface="Arial"/>
                        </a:rPr>
                        <a:t>v</a:t>
                      </a: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in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g</a:t>
                      </a:r>
                      <a:r>
                        <a:rPr lang="en-US" sz="1200" spc="10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hu</a:t>
                      </a:r>
                      <a:r>
                        <a:rPr lang="en-US" sz="1200" spc="15">
                          <a:latin typeface="Arial Narrow"/>
                          <a:ea typeface="Arial"/>
                          <a:cs typeface="Arial"/>
                        </a:rPr>
                        <a:t>m</a:t>
                      </a: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a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n</a:t>
                      </a:r>
                      <a:r>
                        <a:rPr lang="en-US" sz="1200" spc="105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c</a:t>
                      </a:r>
                      <a:r>
                        <a:rPr lang="en-US" sz="1200" spc="15">
                          <a:latin typeface="Arial Narrow"/>
                          <a:ea typeface="Arial"/>
                          <a:cs typeface="Arial"/>
                        </a:rPr>
                        <a:t>api</a:t>
                      </a: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tal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i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n</a:t>
                      </a:r>
                      <a:r>
                        <a:rPr lang="en-US" sz="1200" spc="65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20">
                          <a:latin typeface="Arial Narrow"/>
                          <a:ea typeface="Arial"/>
                          <a:cs typeface="Arial"/>
                        </a:rPr>
                        <a:t>1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6</a:t>
                      </a:r>
                      <a:r>
                        <a:rPr lang="en-US" sz="1200" spc="75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10">
                          <a:latin typeface="Arial Narrow"/>
                          <a:ea typeface="Arial"/>
                          <a:cs typeface="Arial"/>
                        </a:rPr>
                        <a:t>M</a:t>
                      </a:r>
                      <a:r>
                        <a:rPr lang="en-US" sz="1200">
                          <a:latin typeface="Arial Narrow"/>
                          <a:ea typeface="Arial"/>
                          <a:cs typeface="Arial"/>
                        </a:rPr>
                        <a:t>S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445">
                <a:tc>
                  <a:txBody>
                    <a:bodyPr/>
                    <a:lstStyle/>
                    <a:p>
                      <a:pPr marL="32385" marR="130175">
                        <a:lnSpc>
                          <a:spcPct val="101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20" dirty="0" err="1">
                          <a:latin typeface="Arial Narrow"/>
                          <a:ea typeface="Verdana"/>
                          <a:cs typeface="Verdana"/>
                        </a:rPr>
                        <a:t>Mob</a:t>
                      </a:r>
                      <a:r>
                        <a:rPr lang="en-US" sz="1200" spc="15" dirty="0" err="1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200" spc="20" dirty="0" err="1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r>
                        <a:rPr lang="en-US" sz="1200" spc="10" dirty="0" err="1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200" spc="20" dirty="0" err="1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1200" spc="25" dirty="0" err="1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200" spc="20" dirty="0" err="1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1200" spc="10" dirty="0" err="1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200" spc="20" dirty="0" err="1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200" dirty="0" err="1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200" spc="10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fo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r</a:t>
                      </a:r>
                      <a:r>
                        <a:rPr lang="en-US" sz="1200" spc="10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r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efor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m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1200" spc="10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10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200" spc="9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th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200" spc="9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f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ie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d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1200" spc="9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f</a:t>
                      </a:r>
                      <a:r>
                        <a:rPr lang="en-US" sz="1200" spc="10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mp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y</a:t>
                      </a:r>
                      <a:r>
                        <a:rPr lang="en-US" sz="1200" spc="25" dirty="0">
                          <a:latin typeface="Arial Narrow"/>
                          <a:ea typeface="Verdana"/>
                          <a:cs typeface="Verdana"/>
                        </a:rPr>
                        <a:t>m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1200" spc="11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200" spc="10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d</a:t>
                      </a:r>
                      <a:r>
                        <a:rPr lang="en-US" sz="1200" spc="12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c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r>
                        <a:rPr lang="en-US" sz="1200" spc="10" dirty="0">
                          <a:latin typeface="Arial Narrow"/>
                          <a:ea typeface="Verdana"/>
                          <a:cs typeface="Verdana"/>
                        </a:rPr>
                        <a:t>u</a:t>
                      </a:r>
                      <a:r>
                        <a:rPr lang="en-US" sz="1200" spc="25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1200" spc="10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200" spc="25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" marR="90805">
                        <a:lnSpc>
                          <a:spcPct val="101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200" spc="20" dirty="0">
                          <a:latin typeface="Arial Narrow"/>
                          <a:ea typeface="Arial"/>
                          <a:cs typeface="Arial"/>
                        </a:rPr>
                        <a:t>3</a:t>
                      </a:r>
                      <a:r>
                        <a:rPr lang="en-US" sz="1200" dirty="0">
                          <a:latin typeface="Arial Narrow"/>
                          <a:ea typeface="Arial"/>
                          <a:cs typeface="Arial"/>
                        </a:rPr>
                        <a:t>9</a:t>
                      </a:r>
                      <a:r>
                        <a:rPr lang="en-US" sz="1200" spc="95" dirty="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25" dirty="0">
                          <a:latin typeface="Arial Narrow"/>
                          <a:ea typeface="Arial"/>
                          <a:cs typeface="Arial"/>
                        </a:rPr>
                        <a:t>f</a:t>
                      </a:r>
                      <a:r>
                        <a:rPr lang="en-US" sz="1200" spc="15" dirty="0">
                          <a:latin typeface="Arial Narrow"/>
                          <a:ea typeface="Arial"/>
                          <a:cs typeface="Arial"/>
                        </a:rPr>
                        <a:t>i</a:t>
                      </a:r>
                      <a:r>
                        <a:rPr lang="en-US" sz="1200" spc="20" dirty="0">
                          <a:latin typeface="Arial Narrow"/>
                          <a:ea typeface="Arial"/>
                          <a:cs typeface="Arial"/>
                        </a:rPr>
                        <a:t>nd</a:t>
                      </a:r>
                      <a:r>
                        <a:rPr lang="en-US" sz="1200" spc="10" dirty="0">
                          <a:latin typeface="Arial Narrow"/>
                          <a:ea typeface="Arial"/>
                          <a:cs typeface="Arial"/>
                        </a:rPr>
                        <a:t>i</a:t>
                      </a:r>
                      <a:r>
                        <a:rPr lang="en-US" sz="1200" spc="20" dirty="0">
                          <a:latin typeface="Arial Narrow"/>
                          <a:ea typeface="Arial"/>
                          <a:cs typeface="Arial"/>
                        </a:rPr>
                        <a:t>ng</a:t>
                      </a:r>
                      <a:r>
                        <a:rPr lang="en-US" sz="1200" dirty="0">
                          <a:latin typeface="Arial Narrow"/>
                          <a:ea typeface="Arial"/>
                          <a:cs typeface="Arial"/>
                        </a:rPr>
                        <a:t>s</a:t>
                      </a:r>
                      <a:r>
                        <a:rPr lang="en-US" sz="1200" spc="105" dirty="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15" dirty="0">
                          <a:latin typeface="Arial Narrow"/>
                          <a:ea typeface="Arial"/>
                          <a:cs typeface="Arial"/>
                        </a:rPr>
                        <a:t>r</a:t>
                      </a:r>
                      <a:r>
                        <a:rPr lang="en-US" sz="1200" spc="20" dirty="0">
                          <a:latin typeface="Arial Narrow"/>
                          <a:ea typeface="Arial"/>
                          <a:cs typeface="Arial"/>
                        </a:rPr>
                        <a:t>e</a:t>
                      </a:r>
                      <a:r>
                        <a:rPr lang="en-US" sz="1200" spc="10" dirty="0">
                          <a:latin typeface="Arial Narrow"/>
                          <a:ea typeface="Arial"/>
                          <a:cs typeface="Arial"/>
                        </a:rPr>
                        <a:t>l</a:t>
                      </a:r>
                      <a:r>
                        <a:rPr lang="en-US" sz="1200" spc="20" dirty="0">
                          <a:latin typeface="Arial Narrow"/>
                          <a:ea typeface="Arial"/>
                          <a:cs typeface="Arial"/>
                        </a:rPr>
                        <a:t>ate</a:t>
                      </a:r>
                      <a:r>
                        <a:rPr lang="en-US" sz="1200" dirty="0">
                          <a:latin typeface="Arial Narrow"/>
                          <a:ea typeface="Arial"/>
                          <a:cs typeface="Arial"/>
                        </a:rPr>
                        <a:t>d</a:t>
                      </a:r>
                      <a:r>
                        <a:rPr lang="en-US" sz="1200" spc="100" dirty="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20" dirty="0">
                          <a:latin typeface="Arial Narrow"/>
                          <a:ea typeface="Arial"/>
                          <a:cs typeface="Arial"/>
                        </a:rPr>
                        <a:t>t</a:t>
                      </a:r>
                      <a:r>
                        <a:rPr lang="en-US" sz="1200" dirty="0">
                          <a:latin typeface="Arial Narrow"/>
                          <a:ea typeface="Arial"/>
                          <a:cs typeface="Arial"/>
                        </a:rPr>
                        <a:t>o</a:t>
                      </a:r>
                      <a:r>
                        <a:rPr lang="en-US" sz="1200" spc="100" dirty="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20" dirty="0">
                          <a:latin typeface="Arial Narrow"/>
                          <a:ea typeface="Arial"/>
                          <a:cs typeface="Arial"/>
                        </a:rPr>
                        <a:t>p</a:t>
                      </a:r>
                      <a:r>
                        <a:rPr lang="en-US" sz="1200" spc="15" dirty="0">
                          <a:latin typeface="Arial Narrow"/>
                          <a:ea typeface="Arial"/>
                          <a:cs typeface="Arial"/>
                        </a:rPr>
                        <a:t>r</a:t>
                      </a:r>
                      <a:r>
                        <a:rPr lang="en-US" sz="1200" spc="20" dirty="0">
                          <a:latin typeface="Arial Narrow"/>
                          <a:ea typeface="Arial"/>
                          <a:cs typeface="Arial"/>
                        </a:rPr>
                        <a:t>o</a:t>
                      </a:r>
                      <a:r>
                        <a:rPr lang="en-US" sz="1200" spc="15" dirty="0">
                          <a:latin typeface="Arial Narrow"/>
                          <a:ea typeface="Arial"/>
                          <a:cs typeface="Arial"/>
                        </a:rPr>
                        <a:t>m</a:t>
                      </a:r>
                      <a:r>
                        <a:rPr lang="en-US" sz="1200" spc="10" dirty="0">
                          <a:latin typeface="Arial Narrow"/>
                          <a:ea typeface="Arial"/>
                          <a:cs typeface="Arial"/>
                        </a:rPr>
                        <a:t>o</a:t>
                      </a:r>
                      <a:r>
                        <a:rPr lang="en-US" sz="1200" spc="20" dirty="0">
                          <a:latin typeface="Arial Narrow"/>
                          <a:ea typeface="Arial"/>
                          <a:cs typeface="Arial"/>
                        </a:rPr>
                        <a:t>tin</a:t>
                      </a:r>
                      <a:r>
                        <a:rPr lang="en-US" sz="1200" dirty="0">
                          <a:latin typeface="Arial Narrow"/>
                          <a:ea typeface="Arial"/>
                          <a:cs typeface="Arial"/>
                        </a:rPr>
                        <a:t>g</a:t>
                      </a:r>
                      <a:r>
                        <a:rPr lang="en-US" sz="1200" spc="110" dirty="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10" dirty="0">
                          <a:latin typeface="Arial Narrow"/>
                          <a:ea typeface="Arial"/>
                          <a:cs typeface="Arial"/>
                        </a:rPr>
                        <a:t>p</a:t>
                      </a:r>
                      <a:r>
                        <a:rPr lang="en-US" sz="1200" spc="20" dirty="0">
                          <a:latin typeface="Arial Narrow"/>
                          <a:ea typeface="Arial"/>
                          <a:cs typeface="Arial"/>
                        </a:rPr>
                        <a:t>a</a:t>
                      </a:r>
                      <a:r>
                        <a:rPr lang="en-US" sz="1200" spc="15" dirty="0">
                          <a:latin typeface="Arial Narrow"/>
                          <a:ea typeface="Arial"/>
                          <a:cs typeface="Arial"/>
                        </a:rPr>
                        <a:t>r</a:t>
                      </a:r>
                      <a:r>
                        <a:rPr lang="en-US" sz="1200" spc="20" dirty="0">
                          <a:latin typeface="Arial Narrow"/>
                          <a:ea typeface="Arial"/>
                          <a:cs typeface="Arial"/>
                        </a:rPr>
                        <a:t>tne</a:t>
                      </a:r>
                      <a:r>
                        <a:rPr lang="en-US" sz="1200" spc="15" dirty="0">
                          <a:latin typeface="Arial Narrow"/>
                          <a:ea typeface="Arial"/>
                          <a:cs typeface="Arial"/>
                        </a:rPr>
                        <a:t>r</a:t>
                      </a:r>
                      <a:r>
                        <a:rPr lang="en-US" sz="1200" spc="10" dirty="0">
                          <a:latin typeface="Arial Narrow"/>
                          <a:ea typeface="Arial"/>
                          <a:cs typeface="Arial"/>
                        </a:rPr>
                        <a:t>s</a:t>
                      </a:r>
                      <a:r>
                        <a:rPr lang="en-US" sz="1200" spc="20" dirty="0">
                          <a:latin typeface="Arial Narrow"/>
                          <a:ea typeface="Arial"/>
                          <a:cs typeface="Arial"/>
                        </a:rPr>
                        <a:t>hip</a:t>
                      </a:r>
                      <a:r>
                        <a:rPr lang="en-US" sz="1200" dirty="0">
                          <a:latin typeface="Arial Narrow"/>
                          <a:ea typeface="Arial"/>
                          <a:cs typeface="Arial"/>
                        </a:rPr>
                        <a:t>s</a:t>
                      </a:r>
                      <a:r>
                        <a:rPr lang="en-US" sz="1200" spc="105" dirty="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20" dirty="0">
                          <a:latin typeface="Arial Narrow"/>
                          <a:ea typeface="Arial"/>
                          <a:cs typeface="Arial"/>
                        </a:rPr>
                        <a:t>in</a:t>
                      </a:r>
                      <a:r>
                        <a:rPr lang="en-US" sz="1200" spc="25" dirty="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20" dirty="0">
                          <a:latin typeface="Arial Narrow"/>
                          <a:ea typeface="Arial"/>
                          <a:cs typeface="Arial"/>
                        </a:rPr>
                        <a:t>1</a:t>
                      </a:r>
                      <a:r>
                        <a:rPr lang="en-US" sz="1200" dirty="0">
                          <a:latin typeface="Arial Narrow"/>
                          <a:ea typeface="Arial"/>
                          <a:cs typeface="Arial"/>
                        </a:rPr>
                        <a:t>1</a:t>
                      </a:r>
                      <a:r>
                        <a:rPr lang="en-US" sz="1200" spc="75" dirty="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15" dirty="0">
                          <a:latin typeface="Arial Narrow"/>
                          <a:ea typeface="Arial"/>
                          <a:cs typeface="Arial"/>
                        </a:rPr>
                        <a:t>M</a:t>
                      </a:r>
                      <a:r>
                        <a:rPr lang="en-US" sz="1200" dirty="0">
                          <a:latin typeface="Arial Narrow"/>
                          <a:ea typeface="Arial"/>
                          <a:cs typeface="Arial"/>
                        </a:rPr>
                        <a:t>S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507">
                <a:tc>
                  <a:txBody>
                    <a:bodyPr/>
                    <a:lstStyle/>
                    <a:p>
                      <a:pPr marL="32385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Str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en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gth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in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g</a:t>
                      </a:r>
                      <a:r>
                        <a:rPr lang="en-US" sz="1200" spc="14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200" spc="10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s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ti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u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ti</a:t>
                      </a:r>
                      <a:r>
                        <a:rPr lang="en-US" sz="1200" spc="25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na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r>
                        <a:rPr lang="en-US" sz="1200" spc="13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25" dirty="0">
                          <a:latin typeface="Arial Narrow"/>
                          <a:ea typeface="Verdana"/>
                          <a:cs typeface="Verdana"/>
                        </a:rPr>
                        <a:t>c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apa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c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y</a:t>
                      </a:r>
                      <a:r>
                        <a:rPr lang="en-US" sz="1200" spc="13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1200" spc="140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200" spc="25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t</a:t>
                      </a:r>
                      <a:r>
                        <a:rPr lang="en-US" sz="1200" spc="10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200" spc="25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200" spc="10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200" spc="25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l,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 r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200" spc="25" dirty="0">
                          <a:latin typeface="Arial Narrow"/>
                          <a:ea typeface="Verdana"/>
                          <a:cs typeface="Verdana"/>
                        </a:rPr>
                        <a:t>g</a:t>
                      </a:r>
                      <a:r>
                        <a:rPr lang="en-US" sz="1200" spc="10" dirty="0">
                          <a:latin typeface="Arial Narrow"/>
                          <a:ea typeface="Verdana"/>
                          <a:cs typeface="Verdana"/>
                        </a:rPr>
                        <a:t>i</a:t>
                      </a:r>
                      <a:r>
                        <a:rPr lang="en-US" sz="1200" spc="25" dirty="0">
                          <a:latin typeface="Arial Narrow"/>
                          <a:ea typeface="Verdana"/>
                          <a:cs typeface="Verdana"/>
                        </a:rPr>
                        <a:t>o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r>
                        <a:rPr lang="en-US" sz="1200" spc="8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n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d</a:t>
                      </a:r>
                      <a:r>
                        <a:rPr lang="en-US" sz="1200" spc="10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lo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c</a:t>
                      </a:r>
                      <a:r>
                        <a:rPr lang="en-US" sz="1200" spc="25" dirty="0">
                          <a:latin typeface="Arial Narrow"/>
                          <a:ea typeface="Verdana"/>
                          <a:cs typeface="Verdana"/>
                        </a:rPr>
                        <a:t>a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r>
                        <a:rPr lang="en-US" sz="1200" spc="95" dirty="0">
                          <a:latin typeface="Arial Narrow"/>
                          <a:ea typeface="Verdana"/>
                          <a:cs typeface="Verdana"/>
                        </a:rPr>
                        <a:t> 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200" spc="20" dirty="0">
                          <a:latin typeface="Arial Narrow"/>
                          <a:ea typeface="Verdana"/>
                          <a:cs typeface="Verdana"/>
                        </a:rPr>
                        <a:t>v</a:t>
                      </a:r>
                      <a:r>
                        <a:rPr lang="en-US" sz="1200" spc="15" dirty="0">
                          <a:latin typeface="Arial Narrow"/>
                          <a:ea typeface="Verdana"/>
                          <a:cs typeface="Verdana"/>
                        </a:rPr>
                        <a:t>e</a:t>
                      </a:r>
                      <a:r>
                        <a:rPr lang="en-US" sz="1200" dirty="0">
                          <a:latin typeface="Arial Narrow"/>
                          <a:ea typeface="Verdana"/>
                          <a:cs typeface="Verdana"/>
                        </a:rPr>
                        <a:t>l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" marR="231140">
                        <a:lnSpc>
                          <a:spcPct val="101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200" spc="20" dirty="0">
                          <a:latin typeface="Arial Narrow"/>
                          <a:ea typeface="Arial"/>
                          <a:cs typeface="Arial"/>
                        </a:rPr>
                        <a:t>13</a:t>
                      </a:r>
                      <a:r>
                        <a:rPr lang="en-US" sz="1200" dirty="0">
                          <a:latin typeface="Arial Narrow"/>
                          <a:ea typeface="Arial"/>
                          <a:cs typeface="Arial"/>
                        </a:rPr>
                        <a:t>4</a:t>
                      </a:r>
                      <a:r>
                        <a:rPr lang="en-US" sz="1200" spc="100" dirty="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25" dirty="0">
                          <a:latin typeface="Arial Narrow"/>
                          <a:ea typeface="Arial"/>
                          <a:cs typeface="Arial"/>
                        </a:rPr>
                        <a:t>f</a:t>
                      </a:r>
                      <a:r>
                        <a:rPr lang="en-US" sz="1200" spc="15" dirty="0">
                          <a:latin typeface="Arial Narrow"/>
                          <a:ea typeface="Arial"/>
                          <a:cs typeface="Arial"/>
                        </a:rPr>
                        <a:t>i</a:t>
                      </a:r>
                      <a:r>
                        <a:rPr lang="en-US" sz="1200" spc="20" dirty="0">
                          <a:latin typeface="Arial Narrow"/>
                          <a:ea typeface="Arial"/>
                          <a:cs typeface="Arial"/>
                        </a:rPr>
                        <a:t>n</a:t>
                      </a:r>
                      <a:r>
                        <a:rPr lang="en-US" sz="1200" spc="10" dirty="0">
                          <a:latin typeface="Arial Narrow"/>
                          <a:ea typeface="Arial"/>
                          <a:cs typeface="Arial"/>
                        </a:rPr>
                        <a:t>d</a:t>
                      </a:r>
                      <a:r>
                        <a:rPr lang="en-US" sz="1200" spc="20" dirty="0">
                          <a:latin typeface="Arial Narrow"/>
                          <a:ea typeface="Arial"/>
                          <a:cs typeface="Arial"/>
                        </a:rPr>
                        <a:t>ing</a:t>
                      </a:r>
                      <a:r>
                        <a:rPr lang="en-US" sz="1200" dirty="0">
                          <a:latin typeface="Arial Narrow"/>
                          <a:ea typeface="Arial"/>
                          <a:cs typeface="Arial"/>
                        </a:rPr>
                        <a:t>s</a:t>
                      </a:r>
                      <a:r>
                        <a:rPr lang="en-US" sz="1200" spc="110" dirty="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15" dirty="0">
                          <a:latin typeface="Arial Narrow"/>
                          <a:ea typeface="Arial"/>
                          <a:cs typeface="Arial"/>
                        </a:rPr>
                        <a:t>r</a:t>
                      </a:r>
                      <a:r>
                        <a:rPr lang="en-US" sz="1200" spc="10" dirty="0">
                          <a:latin typeface="Arial Narrow"/>
                          <a:ea typeface="Arial"/>
                          <a:cs typeface="Arial"/>
                        </a:rPr>
                        <a:t>e</a:t>
                      </a:r>
                      <a:r>
                        <a:rPr lang="en-US" sz="1200" spc="20" dirty="0">
                          <a:latin typeface="Arial Narrow"/>
                          <a:ea typeface="Arial"/>
                          <a:cs typeface="Arial"/>
                        </a:rPr>
                        <a:t>late</a:t>
                      </a:r>
                      <a:r>
                        <a:rPr lang="en-US" sz="1200" dirty="0">
                          <a:latin typeface="Arial Narrow"/>
                          <a:ea typeface="Arial"/>
                          <a:cs typeface="Arial"/>
                        </a:rPr>
                        <a:t>d</a:t>
                      </a:r>
                      <a:r>
                        <a:rPr lang="en-US" sz="1200" spc="110" dirty="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20" dirty="0">
                          <a:latin typeface="Arial Narrow"/>
                          <a:ea typeface="Arial"/>
                          <a:cs typeface="Arial"/>
                        </a:rPr>
                        <a:t>t</a:t>
                      </a:r>
                      <a:r>
                        <a:rPr lang="en-US" sz="1200" dirty="0">
                          <a:latin typeface="Arial Narrow"/>
                          <a:ea typeface="Arial"/>
                          <a:cs typeface="Arial"/>
                        </a:rPr>
                        <a:t>o</a:t>
                      </a:r>
                      <a:r>
                        <a:rPr lang="en-US" sz="1200" spc="110" dirty="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10" dirty="0">
                          <a:latin typeface="Arial Narrow"/>
                          <a:ea typeface="Arial"/>
                          <a:cs typeface="Arial"/>
                        </a:rPr>
                        <a:t>s</a:t>
                      </a:r>
                      <a:r>
                        <a:rPr lang="en-US" sz="1200" spc="20" dirty="0">
                          <a:latin typeface="Arial Narrow"/>
                          <a:ea typeface="Arial"/>
                          <a:cs typeface="Arial"/>
                        </a:rPr>
                        <a:t>tr</a:t>
                      </a:r>
                      <a:r>
                        <a:rPr lang="en-US" sz="1200" spc="10" dirty="0">
                          <a:latin typeface="Arial Narrow"/>
                          <a:ea typeface="Arial"/>
                          <a:cs typeface="Arial"/>
                        </a:rPr>
                        <a:t>e</a:t>
                      </a:r>
                      <a:r>
                        <a:rPr lang="en-US" sz="1200" spc="20" dirty="0">
                          <a:latin typeface="Arial Narrow"/>
                          <a:ea typeface="Arial"/>
                          <a:cs typeface="Arial"/>
                        </a:rPr>
                        <a:t>n</a:t>
                      </a:r>
                      <a:r>
                        <a:rPr lang="en-US" sz="1200" spc="10" dirty="0">
                          <a:latin typeface="Arial Narrow"/>
                          <a:ea typeface="Arial"/>
                          <a:cs typeface="Arial"/>
                        </a:rPr>
                        <a:t>g</a:t>
                      </a:r>
                      <a:r>
                        <a:rPr lang="en-US" sz="1200" spc="20" dirty="0">
                          <a:latin typeface="Arial Narrow"/>
                          <a:ea typeface="Arial"/>
                          <a:cs typeface="Arial"/>
                        </a:rPr>
                        <a:t>then</a:t>
                      </a:r>
                      <a:r>
                        <a:rPr lang="en-US" sz="1200" spc="10" dirty="0">
                          <a:latin typeface="Arial Narrow"/>
                          <a:ea typeface="Arial"/>
                          <a:cs typeface="Arial"/>
                        </a:rPr>
                        <a:t>i</a:t>
                      </a:r>
                      <a:r>
                        <a:rPr lang="en-US" sz="1200" spc="20" dirty="0">
                          <a:latin typeface="Arial Narrow"/>
                          <a:ea typeface="Arial"/>
                          <a:cs typeface="Arial"/>
                        </a:rPr>
                        <a:t>n</a:t>
                      </a:r>
                      <a:r>
                        <a:rPr lang="en-US" sz="1200" dirty="0">
                          <a:latin typeface="Arial Narrow"/>
                          <a:ea typeface="Arial"/>
                          <a:cs typeface="Arial"/>
                        </a:rPr>
                        <a:t>g</a:t>
                      </a:r>
                      <a:r>
                        <a:rPr lang="en-US" sz="1200" spc="120" dirty="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20" dirty="0" smtClean="0">
                          <a:latin typeface="Arial Narrow"/>
                          <a:ea typeface="Arial"/>
                          <a:cs typeface="Arial"/>
                        </a:rPr>
                        <a:t>i</a:t>
                      </a:r>
                      <a:r>
                        <a:rPr lang="en-US" sz="1200" spc="10" dirty="0" smtClean="0">
                          <a:latin typeface="Arial Narrow"/>
                          <a:ea typeface="Arial"/>
                          <a:cs typeface="Arial"/>
                        </a:rPr>
                        <a:t>n</a:t>
                      </a:r>
                      <a:r>
                        <a:rPr lang="en-US" sz="1200" spc="20" dirty="0" smtClean="0">
                          <a:latin typeface="Arial Narrow"/>
                          <a:ea typeface="Arial"/>
                          <a:cs typeface="Arial"/>
                        </a:rPr>
                        <a:t>sti</a:t>
                      </a:r>
                      <a:r>
                        <a:rPr lang="en-US" sz="1200" spc="25" dirty="0" smtClean="0">
                          <a:latin typeface="Arial Narrow"/>
                          <a:ea typeface="Arial"/>
                          <a:cs typeface="Arial"/>
                        </a:rPr>
                        <a:t>t</a:t>
                      </a:r>
                      <a:r>
                        <a:rPr lang="en-US" sz="1200" spc="10" dirty="0" smtClean="0">
                          <a:latin typeface="Arial Narrow"/>
                          <a:ea typeface="Arial"/>
                          <a:cs typeface="Arial"/>
                        </a:rPr>
                        <a:t>u</a:t>
                      </a:r>
                      <a:r>
                        <a:rPr lang="en-US" sz="1200" spc="25" dirty="0" smtClean="0">
                          <a:latin typeface="Arial Narrow"/>
                          <a:ea typeface="Arial"/>
                          <a:cs typeface="Arial"/>
                        </a:rPr>
                        <a:t>t</a:t>
                      </a:r>
                      <a:r>
                        <a:rPr lang="en-US" sz="1200" spc="15" dirty="0" smtClean="0">
                          <a:latin typeface="Arial Narrow"/>
                          <a:ea typeface="Arial"/>
                          <a:cs typeface="Arial"/>
                        </a:rPr>
                        <a:t>i</a:t>
                      </a:r>
                      <a:r>
                        <a:rPr lang="en-US" sz="1200" spc="10" dirty="0" smtClean="0">
                          <a:latin typeface="Arial Narrow"/>
                          <a:ea typeface="Arial"/>
                          <a:cs typeface="Arial"/>
                        </a:rPr>
                        <a:t>o</a:t>
                      </a:r>
                      <a:r>
                        <a:rPr lang="en-US" sz="1200" spc="20" dirty="0" smtClean="0">
                          <a:latin typeface="Arial Narrow"/>
                          <a:ea typeface="Arial"/>
                          <a:cs typeface="Arial"/>
                        </a:rPr>
                        <a:t>na</a:t>
                      </a:r>
                      <a:r>
                        <a:rPr lang="en-US" sz="1200" dirty="0" smtClean="0">
                          <a:latin typeface="Arial Narrow"/>
                          <a:ea typeface="Arial"/>
                          <a:cs typeface="Arial"/>
                        </a:rPr>
                        <a:t>l</a:t>
                      </a:r>
                      <a:r>
                        <a:rPr lang="en-US" sz="1200" spc="85" dirty="0" smtClean="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20" dirty="0">
                          <a:latin typeface="Arial Narrow"/>
                          <a:ea typeface="Arial"/>
                          <a:cs typeface="Arial"/>
                        </a:rPr>
                        <a:t>c</a:t>
                      </a:r>
                      <a:r>
                        <a:rPr lang="en-US" sz="1200" spc="10" dirty="0">
                          <a:latin typeface="Arial Narrow"/>
                          <a:ea typeface="Arial"/>
                          <a:cs typeface="Arial"/>
                        </a:rPr>
                        <a:t>a</a:t>
                      </a:r>
                      <a:r>
                        <a:rPr lang="en-US" sz="1200" spc="20" dirty="0">
                          <a:latin typeface="Arial Narrow"/>
                          <a:ea typeface="Arial"/>
                          <a:cs typeface="Arial"/>
                        </a:rPr>
                        <a:t>p</a:t>
                      </a:r>
                      <a:r>
                        <a:rPr lang="en-US" sz="1200" spc="10" dirty="0">
                          <a:latin typeface="Arial Narrow"/>
                          <a:ea typeface="Arial"/>
                          <a:cs typeface="Arial"/>
                        </a:rPr>
                        <a:t>a</a:t>
                      </a:r>
                      <a:r>
                        <a:rPr lang="en-US" sz="1200" spc="20" dirty="0">
                          <a:latin typeface="Arial Narrow"/>
                          <a:ea typeface="Arial"/>
                          <a:cs typeface="Arial"/>
                        </a:rPr>
                        <a:t>c</a:t>
                      </a:r>
                      <a:r>
                        <a:rPr lang="en-US" sz="1200" spc="15" dirty="0">
                          <a:latin typeface="Arial Narrow"/>
                          <a:ea typeface="Arial"/>
                          <a:cs typeface="Arial"/>
                        </a:rPr>
                        <a:t>i</a:t>
                      </a:r>
                      <a:r>
                        <a:rPr lang="en-US" sz="1200" spc="20" dirty="0">
                          <a:latin typeface="Arial Narrow"/>
                          <a:ea typeface="Arial"/>
                          <a:cs typeface="Arial"/>
                        </a:rPr>
                        <a:t>t</a:t>
                      </a:r>
                      <a:r>
                        <a:rPr lang="en-US" sz="1200" dirty="0">
                          <a:latin typeface="Arial Narrow"/>
                          <a:ea typeface="Arial"/>
                          <a:cs typeface="Arial"/>
                        </a:rPr>
                        <a:t>y</a:t>
                      </a:r>
                      <a:r>
                        <a:rPr lang="en-US" sz="1200" spc="80" dirty="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20" dirty="0">
                          <a:latin typeface="Arial Narrow"/>
                          <a:ea typeface="Arial"/>
                          <a:cs typeface="Arial"/>
                        </a:rPr>
                        <a:t>i</a:t>
                      </a:r>
                      <a:r>
                        <a:rPr lang="en-US" sz="1200" dirty="0">
                          <a:latin typeface="Arial Narrow"/>
                          <a:ea typeface="Arial"/>
                          <a:cs typeface="Arial"/>
                        </a:rPr>
                        <a:t>n</a:t>
                      </a:r>
                      <a:r>
                        <a:rPr lang="en-US" sz="1200" spc="85" dirty="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20" dirty="0">
                          <a:latin typeface="Arial Narrow"/>
                          <a:ea typeface="Arial"/>
                          <a:cs typeface="Arial"/>
                        </a:rPr>
                        <a:t>1</a:t>
                      </a:r>
                      <a:r>
                        <a:rPr lang="en-US" sz="1200" dirty="0">
                          <a:latin typeface="Arial Narrow"/>
                          <a:ea typeface="Arial"/>
                          <a:cs typeface="Arial"/>
                        </a:rPr>
                        <a:t>4</a:t>
                      </a:r>
                      <a:r>
                        <a:rPr lang="en-US" sz="1200" spc="85" dirty="0">
                          <a:latin typeface="Arial Narrow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 spc="15" dirty="0">
                          <a:latin typeface="Arial Narrow"/>
                          <a:ea typeface="Arial"/>
                          <a:cs typeface="Arial"/>
                        </a:rPr>
                        <a:t>M</a:t>
                      </a:r>
                      <a:r>
                        <a:rPr lang="en-US" sz="1200" dirty="0">
                          <a:latin typeface="Arial Narrow"/>
                          <a:ea typeface="Arial"/>
                          <a:cs typeface="Arial"/>
                        </a:rPr>
                        <a:t>S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2743200" y="6429397"/>
            <a:ext cx="6400800" cy="428604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it-IT" sz="12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Fulvio Pellegrini Esperto EEN Italia</a:t>
            </a:r>
          </a:p>
          <a:p>
            <a:pPr algn="r">
              <a:buNone/>
            </a:pPr>
            <a:r>
              <a:rPr lang="it-IT" sz="1200" b="1" dirty="0" err="1" smtClean="0">
                <a:latin typeface="Arial Narrow" pitchFamily="34" charset="0"/>
                <a:cs typeface="Times New Roman" pitchFamily="18" charset="0"/>
              </a:rPr>
              <a:t>Isfol</a:t>
            </a:r>
            <a:r>
              <a:rPr lang="it-IT" sz="1200" b="1" dirty="0" smtClean="0">
                <a:latin typeface="Arial Narrow" pitchFamily="34" charset="0"/>
                <a:cs typeface="Times New Roman" pitchFamily="18" charset="0"/>
              </a:rPr>
              <a:t>  - Gruppo Nazionale Placement  - Roma 27 febbraio 2013</a:t>
            </a:r>
            <a:endParaRPr lang="it-IT" sz="12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7958"/>
            <a:ext cx="2714612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Immagin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428604"/>
            <a:ext cx="4791075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3571876"/>
            <a:ext cx="478634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71670" y="3248737"/>
            <a:ext cx="4714908" cy="25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35025" algn="l"/>
              </a:tabLst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Verdana" pitchFamily="34" charset="0"/>
                <a:cs typeface="Times New Roman" pitchFamily="18" charset="0"/>
              </a:rPr>
              <a:t>Proportion of findings per policy field/theme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000232" y="105489"/>
            <a:ext cx="4643470" cy="2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35025" algn="l"/>
              </a:tabLst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Verdana" pitchFamily="34" charset="0"/>
                <a:cs typeface="Times New Roman" pitchFamily="18" charset="0"/>
              </a:rPr>
              <a:t>Data collection tools used in the evaluations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2743200" y="6429397"/>
            <a:ext cx="6400800" cy="428604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it-IT" sz="12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Fulvio Pellegrini Esperto EEN Italia</a:t>
            </a:r>
          </a:p>
          <a:p>
            <a:pPr algn="r">
              <a:buNone/>
            </a:pPr>
            <a:r>
              <a:rPr lang="it-IT" sz="1200" b="1" dirty="0" err="1" smtClean="0">
                <a:latin typeface="Arial Narrow" pitchFamily="34" charset="0"/>
                <a:cs typeface="Times New Roman" pitchFamily="18" charset="0"/>
              </a:rPr>
              <a:t>Isfol</a:t>
            </a:r>
            <a:r>
              <a:rPr lang="it-IT" sz="1200" b="1" dirty="0" smtClean="0">
                <a:latin typeface="Arial Narrow" pitchFamily="34" charset="0"/>
                <a:cs typeface="Times New Roman" pitchFamily="18" charset="0"/>
              </a:rPr>
              <a:t>  - Gruppo Nazionale Placement  - Roma 27 febbraio 2013</a:t>
            </a:r>
            <a:endParaRPr lang="it-IT" sz="12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7958"/>
            <a:ext cx="2714612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8</a:t>
            </a:fld>
            <a:endParaRPr lang="it-IT"/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571472" y="500041"/>
          <a:ext cx="8215370" cy="5715039"/>
        </p:xfrm>
        <a:graphic>
          <a:graphicData uri="http://schemas.openxmlformats.org/drawingml/2006/table">
            <a:tbl>
              <a:tblPr/>
              <a:tblGrid>
                <a:gridCol w="8215370"/>
              </a:tblGrid>
              <a:tr h="519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 Narrow"/>
                          <a:ea typeface="Calibri"/>
                          <a:cs typeface="Arial"/>
                        </a:rPr>
                        <a:t>ESF National Operational </a:t>
                      </a:r>
                      <a:r>
                        <a:rPr lang="en-US" sz="1200" dirty="0" err="1">
                          <a:latin typeface="Arial Narrow"/>
                          <a:ea typeface="Calibri"/>
                          <a:cs typeface="Arial"/>
                        </a:rPr>
                        <a:t>Programme</a:t>
                      </a:r>
                      <a:r>
                        <a:rPr lang="en-US" sz="1200" dirty="0">
                          <a:latin typeface="Arial Narrow"/>
                          <a:ea typeface="Calibri"/>
                          <a:cs typeface="Arial"/>
                        </a:rPr>
                        <a:t> System Actions – “Regional Competitiveness</a:t>
                      </a:r>
                      <a:r>
                        <a:rPr lang="en-US" sz="1200" b="1" dirty="0">
                          <a:latin typeface="Arial Narrow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200" dirty="0">
                          <a:latin typeface="Arial Narrow"/>
                          <a:ea typeface="Calibri"/>
                          <a:cs typeface="Arial"/>
                        </a:rPr>
                        <a:t>and Employment” </a:t>
                      </a:r>
                      <a:r>
                        <a:rPr lang="en-US" sz="1200" dirty="0" err="1">
                          <a:latin typeface="Arial Narrow"/>
                          <a:ea typeface="Calibri"/>
                          <a:cs typeface="Arial"/>
                        </a:rPr>
                        <a:t>Obiective</a:t>
                      </a:r>
                      <a:r>
                        <a:rPr lang="en-US" sz="1200" b="1" dirty="0">
                          <a:latin typeface="Arial Narrow"/>
                          <a:ea typeface="Calibri"/>
                          <a:cs typeface="Arial"/>
                        </a:rPr>
                        <a:t>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err="1">
                          <a:latin typeface="Arial Narrow"/>
                          <a:ea typeface="Calibri"/>
                          <a:cs typeface="Arial"/>
                        </a:rPr>
                        <a:t>Evaluation</a:t>
                      </a:r>
                      <a:r>
                        <a:rPr lang="it-IT" sz="1200" b="1" dirty="0">
                          <a:latin typeface="Arial Narrow"/>
                          <a:ea typeface="Calibri"/>
                          <a:cs typeface="Arial"/>
                        </a:rPr>
                        <a:t> Report 2008-2010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19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 Narrow"/>
                          <a:ea typeface="Calibri"/>
                          <a:cs typeface="Arial"/>
                        </a:rPr>
                        <a:t>ESF National Operational </a:t>
                      </a:r>
                      <a:r>
                        <a:rPr lang="en-US" sz="1200" dirty="0" err="1">
                          <a:latin typeface="Arial Narrow"/>
                          <a:ea typeface="Calibri"/>
                          <a:cs typeface="Arial"/>
                        </a:rPr>
                        <a:t>Programme</a:t>
                      </a:r>
                      <a:r>
                        <a:rPr lang="en-US" sz="1200" dirty="0">
                          <a:latin typeface="Arial Narrow"/>
                          <a:ea typeface="Calibri"/>
                          <a:cs typeface="Arial"/>
                        </a:rPr>
                        <a:t> “Governance and System Actions - “Convergence” </a:t>
                      </a:r>
                      <a:r>
                        <a:rPr lang="en-US" sz="1200" dirty="0" err="1">
                          <a:latin typeface="Arial Narrow"/>
                          <a:ea typeface="Calibri"/>
                          <a:cs typeface="Arial"/>
                        </a:rPr>
                        <a:t>Obiective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err="1">
                          <a:latin typeface="Arial Narrow"/>
                          <a:ea typeface="Calibri"/>
                          <a:cs typeface="Arial"/>
                        </a:rPr>
                        <a:t>Evaluation</a:t>
                      </a:r>
                      <a:r>
                        <a:rPr lang="it-IT" sz="1200" b="1" dirty="0">
                          <a:latin typeface="Arial Narrow"/>
                          <a:ea typeface="Calibri"/>
                          <a:cs typeface="Arial"/>
                        </a:rPr>
                        <a:t> Report 2008-2010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19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 Narrow"/>
                          <a:ea typeface="Calibri"/>
                          <a:cs typeface="Arial"/>
                        </a:rPr>
                        <a:t>ESF Regional Operational Program - Aosta Valley Autonomous Region Managing Authority 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latin typeface="Arial Narrow"/>
                          <a:ea typeface="Calibri"/>
                          <a:cs typeface="Arial"/>
                        </a:rPr>
                        <a:t>Mid-term Evaluation Report (2011) 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19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 Narrow"/>
                          <a:ea typeface="Calibri"/>
                          <a:cs typeface="Arial"/>
                        </a:rPr>
                        <a:t>ESF Regional Operational Program </a:t>
                      </a:r>
                      <a:r>
                        <a:rPr lang="en-US" sz="1200" dirty="0" err="1">
                          <a:latin typeface="Arial Narrow"/>
                          <a:ea typeface="Calibri"/>
                          <a:cs typeface="Arial"/>
                        </a:rPr>
                        <a:t>Pedemont</a:t>
                      </a:r>
                      <a:r>
                        <a:rPr lang="en-US" sz="1200" dirty="0">
                          <a:latin typeface="Arial Narrow"/>
                          <a:ea typeface="Calibri"/>
                          <a:cs typeface="Arial"/>
                        </a:rPr>
                        <a:t> Region Managing Authority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err="1">
                          <a:latin typeface="Arial Narrow"/>
                          <a:ea typeface="Calibri"/>
                          <a:cs typeface="Arial"/>
                        </a:rPr>
                        <a:t>Evaluation</a:t>
                      </a:r>
                      <a:r>
                        <a:rPr lang="it-IT" sz="1200" b="1" dirty="0">
                          <a:latin typeface="Arial Narrow"/>
                          <a:ea typeface="Calibri"/>
                          <a:cs typeface="Arial"/>
                        </a:rPr>
                        <a:t> Report 2007-2010 (</a:t>
                      </a:r>
                      <a:r>
                        <a:rPr lang="it-IT" sz="1200" b="1" dirty="0" err="1">
                          <a:latin typeface="Arial Narrow"/>
                          <a:ea typeface="Calibri"/>
                          <a:cs typeface="Arial"/>
                        </a:rPr>
                        <a:t>December</a:t>
                      </a:r>
                      <a:r>
                        <a:rPr lang="it-IT" sz="1200" b="1" dirty="0">
                          <a:latin typeface="Arial Narrow"/>
                          <a:ea typeface="Calibri"/>
                          <a:cs typeface="Arial"/>
                        </a:rPr>
                        <a:t> 2011)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19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 Narrow"/>
                          <a:ea typeface="Calibri"/>
                          <a:cs typeface="Arial"/>
                        </a:rPr>
                        <a:t>ESF Regional Operational Program – </a:t>
                      </a:r>
                      <a:r>
                        <a:rPr lang="en-US" sz="1200" dirty="0" err="1">
                          <a:latin typeface="Arial Narrow"/>
                          <a:ea typeface="Calibri"/>
                          <a:cs typeface="Arial"/>
                        </a:rPr>
                        <a:t>Obiective</a:t>
                      </a:r>
                      <a:r>
                        <a:rPr lang="en-US" sz="1200" dirty="0">
                          <a:latin typeface="Arial Narrow"/>
                          <a:ea typeface="Calibri"/>
                          <a:cs typeface="Arial"/>
                        </a:rPr>
                        <a:t> 2 Lombardy Region Managing Authority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err="1">
                          <a:latin typeface="Arial Narrow"/>
                          <a:ea typeface="Calibri"/>
                          <a:cs typeface="Arial"/>
                        </a:rPr>
                        <a:t>Evaluation</a:t>
                      </a:r>
                      <a:r>
                        <a:rPr lang="it-IT" sz="1200" b="1" dirty="0">
                          <a:latin typeface="Arial Narrow"/>
                          <a:ea typeface="Calibri"/>
                          <a:cs typeface="Arial"/>
                        </a:rPr>
                        <a:t> Report 2010 (May 2011)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19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 Narrow"/>
                          <a:ea typeface="Calibri"/>
                          <a:cs typeface="Arial"/>
                        </a:rPr>
                        <a:t>ESF Regional Operational Program – </a:t>
                      </a:r>
                      <a:r>
                        <a:rPr lang="en-US" sz="1200" dirty="0" err="1">
                          <a:latin typeface="Arial Narrow"/>
                          <a:ea typeface="Calibri"/>
                          <a:cs typeface="Arial"/>
                        </a:rPr>
                        <a:t>Obiective</a:t>
                      </a:r>
                      <a:r>
                        <a:rPr lang="en-US" sz="1200" dirty="0">
                          <a:latin typeface="Arial Narrow"/>
                          <a:ea typeface="Calibri"/>
                          <a:cs typeface="Arial"/>
                        </a:rPr>
                        <a:t> 2  Lombardy  Region Managing Authority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 Narrow"/>
                          <a:ea typeface="Calibri"/>
                          <a:cs typeface="Arial"/>
                        </a:rPr>
                        <a:t>Evaluation of </a:t>
                      </a:r>
                      <a:r>
                        <a:rPr lang="en-US" sz="1200" b="1" dirty="0" err="1">
                          <a:latin typeface="Arial Narrow"/>
                          <a:ea typeface="Calibri"/>
                          <a:cs typeface="Arial"/>
                        </a:rPr>
                        <a:t>Labour</a:t>
                      </a:r>
                      <a:r>
                        <a:rPr lang="en-US" sz="1200" b="1" dirty="0">
                          <a:latin typeface="Arial Narrow"/>
                          <a:ea typeface="Calibri"/>
                          <a:cs typeface="Arial"/>
                        </a:rPr>
                        <a:t> and Training  Voucher (February 2011)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19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 Narrow"/>
                          <a:ea typeface="Calibri"/>
                          <a:cs typeface="Arial"/>
                        </a:rPr>
                        <a:t>ESF Regional Operational Program - Veneto Region Managing Authority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 Narrow"/>
                          <a:ea typeface="Calibri"/>
                          <a:cs typeface="Arial"/>
                        </a:rPr>
                        <a:t>Second Annual Evaluation Report 2011 (May 2011)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19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 Narrow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200" dirty="0">
                          <a:latin typeface="Arial Narrow"/>
                          <a:ea typeface="Calibri"/>
                          <a:cs typeface="Arial"/>
                        </a:rPr>
                        <a:t>ESF Regional Operational Program -  Autonomous Province of Trento Managing Authority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 Narrow"/>
                          <a:ea typeface="Calibri"/>
                          <a:cs typeface="Arial"/>
                        </a:rPr>
                        <a:t>Evaluation of the Internal Coherence of ROP ESF Objective 2 (July 2011)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19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 Narrow"/>
                          <a:ea typeface="Calibri"/>
                          <a:cs typeface="Arial"/>
                        </a:rPr>
                        <a:t>ESF Regional Operational Program - Autonomous Province of Trento Managing Authority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 Narrow"/>
                          <a:ea typeface="Calibri"/>
                          <a:cs typeface="Arial"/>
                        </a:rPr>
                        <a:t>Evaluation and Monitoring of the Ad-</a:t>
                      </a:r>
                      <a:r>
                        <a:rPr lang="en-US" sz="1200" b="1" dirty="0" err="1">
                          <a:latin typeface="Arial Narrow"/>
                          <a:ea typeface="Calibri"/>
                          <a:cs typeface="Arial"/>
                        </a:rPr>
                        <a:t>Personam</a:t>
                      </a:r>
                      <a:r>
                        <a:rPr lang="en-US" sz="1200" b="1" dirty="0">
                          <a:latin typeface="Arial Narrow"/>
                          <a:ea typeface="Calibri"/>
                          <a:cs typeface="Arial"/>
                        </a:rPr>
                        <a:t> Service  (March  2011)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19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 Narrow"/>
                          <a:ea typeface="Calibri"/>
                          <a:cs typeface="Arial"/>
                        </a:rPr>
                        <a:t>ESF Regional Operational Program - Autonomous Province of Trento Managing Authority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 Narrow"/>
                          <a:ea typeface="Calibri"/>
                          <a:cs typeface="Arial"/>
                        </a:rPr>
                        <a:t>Historical Analysis and Evaluation of the Effects and Impacts of the Training Actions (December 2010) 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19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 Narrow"/>
                          <a:ea typeface="Calibri"/>
                          <a:cs typeface="Arial"/>
                        </a:rPr>
                        <a:t>ESF Regional Operational Program - Autonomous Province of Bolzano Managing Authority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err="1">
                          <a:latin typeface="Arial Narrow"/>
                          <a:ea typeface="Calibri"/>
                          <a:cs typeface="Arial"/>
                        </a:rPr>
                        <a:t>Second</a:t>
                      </a:r>
                      <a:r>
                        <a:rPr lang="it-IT" sz="1200" b="1" dirty="0">
                          <a:latin typeface="Arial Narrow"/>
                          <a:ea typeface="Calibri"/>
                          <a:cs typeface="Arial"/>
                        </a:rPr>
                        <a:t> </a:t>
                      </a:r>
                      <a:r>
                        <a:rPr lang="it-IT" sz="1200" b="1" dirty="0" err="1">
                          <a:latin typeface="Arial Narrow"/>
                          <a:ea typeface="Calibri"/>
                          <a:cs typeface="Arial"/>
                        </a:rPr>
                        <a:t>Evaluation</a:t>
                      </a:r>
                      <a:r>
                        <a:rPr lang="it-IT" sz="1200" b="1" dirty="0">
                          <a:latin typeface="Arial Narrow"/>
                          <a:ea typeface="Calibri"/>
                          <a:cs typeface="Arial"/>
                        </a:rPr>
                        <a:t> Report, 7/2010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2743200" y="6429397"/>
            <a:ext cx="6400800" cy="428604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it-IT" sz="12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Fulvio Pellegrini Esperto EEN Italia</a:t>
            </a:r>
          </a:p>
          <a:p>
            <a:pPr algn="r">
              <a:buNone/>
            </a:pPr>
            <a:r>
              <a:rPr lang="it-IT" sz="1200" b="1" dirty="0" err="1" smtClean="0">
                <a:latin typeface="Arial Narrow" pitchFamily="34" charset="0"/>
                <a:cs typeface="Times New Roman" pitchFamily="18" charset="0"/>
              </a:rPr>
              <a:t>Isfol</a:t>
            </a:r>
            <a:r>
              <a:rPr lang="it-IT" sz="1200" b="1" dirty="0" smtClean="0">
                <a:latin typeface="Arial Narrow" pitchFamily="34" charset="0"/>
                <a:cs typeface="Times New Roman" pitchFamily="18" charset="0"/>
              </a:rPr>
              <a:t>  - Gruppo Nazionale Placement  - Roma 27 febbraio 2013</a:t>
            </a:r>
            <a:endParaRPr lang="it-IT" sz="12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7958"/>
            <a:ext cx="2714612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7B0-1F57-4158-9BA8-B0D0D826E3F2}" type="slidenum">
              <a:rPr lang="it-IT" smtClean="0"/>
              <a:pPr/>
              <a:t>9</a:t>
            </a:fld>
            <a:endParaRPr lang="it-IT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357158" y="357168"/>
          <a:ext cx="8501122" cy="5786475"/>
        </p:xfrm>
        <a:graphic>
          <a:graphicData uri="http://schemas.openxmlformats.org/drawingml/2006/table">
            <a:tbl>
              <a:tblPr/>
              <a:tblGrid>
                <a:gridCol w="8501122"/>
              </a:tblGrid>
              <a:tr h="551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 Narrow"/>
                          <a:ea typeface="Calibri"/>
                          <a:cs typeface="Arial"/>
                        </a:rPr>
                        <a:t>ESF Regional Operational Program - Tuscany Region Managing Authority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err="1">
                          <a:latin typeface="Arial Narrow"/>
                          <a:ea typeface="Calibri"/>
                          <a:cs typeface="Arial"/>
                        </a:rPr>
                        <a:t>Evaluation</a:t>
                      </a:r>
                      <a:r>
                        <a:rPr lang="it-IT" sz="1200" b="1" dirty="0">
                          <a:latin typeface="Arial Narrow"/>
                          <a:ea typeface="Calibri"/>
                          <a:cs typeface="Arial"/>
                        </a:rPr>
                        <a:t> Report 2010 – (</a:t>
                      </a:r>
                      <a:r>
                        <a:rPr lang="it-IT" sz="1200" b="1" dirty="0" err="1">
                          <a:latin typeface="Arial Narrow"/>
                          <a:ea typeface="Calibri"/>
                          <a:cs typeface="Arial"/>
                        </a:rPr>
                        <a:t>April</a:t>
                      </a:r>
                      <a:r>
                        <a:rPr lang="it-IT" sz="1200" b="1" dirty="0">
                          <a:latin typeface="Arial Narrow"/>
                          <a:ea typeface="Calibri"/>
                          <a:cs typeface="Arial"/>
                        </a:rPr>
                        <a:t> 2011)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51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 Narrow"/>
                          <a:ea typeface="Calibri"/>
                          <a:cs typeface="Arial"/>
                        </a:rPr>
                        <a:t>ESF Regional Operational Program  - Marche Region Managing Authority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 Narrow"/>
                          <a:ea typeface="Calibri"/>
                          <a:cs typeface="Arial"/>
                        </a:rPr>
                        <a:t>On going Evaluation Report ESF 2007-2013 (April 2011) 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826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 Narrow"/>
                          <a:ea typeface="Calibri"/>
                          <a:cs typeface="Arial"/>
                        </a:rPr>
                        <a:t>ESF Regional Operational Program - Marche Region Managing Authority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 Narrow"/>
                          <a:ea typeface="Calibri"/>
                          <a:cs typeface="Arial"/>
                        </a:rPr>
                        <a:t>The Evaluation of Effectiveness of Interventions Aimed at Reinforcing the Employability, Funded under Priority Axe III – Social Inclusion (June 2011)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826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 Narrow"/>
                          <a:ea typeface="Calibri"/>
                          <a:cs typeface="Arial"/>
                        </a:rPr>
                        <a:t>ESF Regional Operational Program  Marche Region Managing Authority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 Narrow"/>
                          <a:ea typeface="Calibri"/>
                          <a:cs typeface="Arial"/>
                        </a:rPr>
                        <a:t>Evaluation Report on the Implementation of the Regional Support Towards the Start up of New Business. </a:t>
                      </a:r>
                      <a:r>
                        <a:rPr lang="it-IT" sz="1200" b="1" dirty="0">
                          <a:latin typeface="Arial Narrow"/>
                          <a:ea typeface="Calibri"/>
                          <a:cs typeface="Arial"/>
                        </a:rPr>
                        <a:t>A </a:t>
                      </a:r>
                      <a:r>
                        <a:rPr lang="it-IT" sz="1200" b="1" dirty="0" err="1">
                          <a:latin typeface="Arial Narrow"/>
                          <a:ea typeface="Calibri"/>
                          <a:cs typeface="Arial"/>
                        </a:rPr>
                        <a:t>Comparison</a:t>
                      </a:r>
                      <a:r>
                        <a:rPr lang="it-IT" sz="1200" b="1" dirty="0">
                          <a:latin typeface="Arial Narrow"/>
                          <a:ea typeface="Calibri"/>
                          <a:cs typeface="Arial"/>
                        </a:rPr>
                        <a:t> </a:t>
                      </a:r>
                      <a:r>
                        <a:rPr lang="it-IT" sz="1200" b="1" dirty="0" err="1">
                          <a:latin typeface="Arial Narrow"/>
                          <a:ea typeface="Calibri"/>
                          <a:cs typeface="Arial"/>
                        </a:rPr>
                        <a:t>with</a:t>
                      </a:r>
                      <a:r>
                        <a:rPr lang="it-IT" sz="1200" b="1" dirty="0">
                          <a:latin typeface="Arial Narrow"/>
                          <a:ea typeface="Calibri"/>
                          <a:cs typeface="Arial"/>
                        </a:rPr>
                        <a:t> the </a:t>
                      </a:r>
                      <a:r>
                        <a:rPr lang="it-IT" sz="1200" b="1" dirty="0" err="1">
                          <a:latin typeface="Arial Narrow"/>
                          <a:ea typeface="Calibri"/>
                          <a:cs typeface="Arial"/>
                        </a:rPr>
                        <a:t>Regional</a:t>
                      </a:r>
                      <a:r>
                        <a:rPr lang="it-IT" sz="1200" b="1" dirty="0">
                          <a:latin typeface="Arial Narrow"/>
                          <a:ea typeface="Calibri"/>
                          <a:cs typeface="Arial"/>
                        </a:rPr>
                        <a:t> </a:t>
                      </a:r>
                      <a:r>
                        <a:rPr lang="it-IT" sz="1200" b="1" dirty="0" err="1">
                          <a:latin typeface="Arial Narrow"/>
                          <a:ea typeface="Calibri"/>
                          <a:cs typeface="Arial"/>
                        </a:rPr>
                        <a:t>Honour</a:t>
                      </a:r>
                      <a:r>
                        <a:rPr lang="it-IT" sz="1200" b="1" dirty="0">
                          <a:latin typeface="Arial Narrow"/>
                          <a:ea typeface="Calibri"/>
                          <a:cs typeface="Arial"/>
                        </a:rPr>
                        <a:t> </a:t>
                      </a:r>
                      <a:r>
                        <a:rPr lang="it-IT" sz="1200" b="1" dirty="0" err="1">
                          <a:latin typeface="Arial Narrow"/>
                          <a:ea typeface="Calibri"/>
                          <a:cs typeface="Arial"/>
                        </a:rPr>
                        <a:t>Loan</a:t>
                      </a:r>
                      <a:r>
                        <a:rPr lang="it-IT" sz="1200" b="1" dirty="0">
                          <a:latin typeface="Arial Narrow"/>
                          <a:ea typeface="Calibri"/>
                          <a:cs typeface="Arial"/>
                        </a:rPr>
                        <a:t> – </a:t>
                      </a:r>
                      <a:r>
                        <a:rPr lang="it-IT" sz="1200" b="1" dirty="0" err="1">
                          <a:latin typeface="Arial Narrow"/>
                          <a:ea typeface="Calibri"/>
                          <a:cs typeface="Arial"/>
                        </a:rPr>
                        <a:t>November</a:t>
                      </a:r>
                      <a:r>
                        <a:rPr lang="it-IT" sz="1200" b="1" dirty="0">
                          <a:latin typeface="Arial Narrow"/>
                          <a:ea typeface="Calibri"/>
                          <a:cs typeface="Arial"/>
                        </a:rPr>
                        <a:t> 2011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51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 Narrow"/>
                          <a:ea typeface="Calibri"/>
                          <a:cs typeface="Arial"/>
                        </a:rPr>
                        <a:t>ESF Regional Operational Program Umbria Region Managing Authority: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 Narrow"/>
                          <a:ea typeface="Calibri"/>
                          <a:cs typeface="Arial"/>
                        </a:rPr>
                        <a:t>The Evaluation of the Guidance Actions within the programming period 2010_2011 (November 2011)   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826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 Narrow"/>
                          <a:ea typeface="Calibri"/>
                          <a:cs typeface="Arial"/>
                        </a:rPr>
                        <a:t>ESF Regional Operational Program - Latium Region Managing Authority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 Narrow"/>
                          <a:ea typeface="Calibri"/>
                          <a:cs typeface="Arial"/>
                        </a:rPr>
                        <a:t>Coherence and ROP Progress in Relation to the European and National  Strategic Priorities, along with the Implementation - Report 2011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51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 Narrow"/>
                          <a:ea typeface="Calibri"/>
                          <a:cs typeface="Arial"/>
                        </a:rPr>
                        <a:t>ESF Regional Operational </a:t>
                      </a:r>
                      <a:r>
                        <a:rPr lang="en-US" sz="1200" dirty="0" err="1">
                          <a:latin typeface="Arial Narrow"/>
                          <a:ea typeface="Calibri"/>
                          <a:cs typeface="Arial"/>
                        </a:rPr>
                        <a:t>Programme</a:t>
                      </a:r>
                      <a:r>
                        <a:rPr lang="en-US" sz="1200" dirty="0">
                          <a:latin typeface="Arial Narrow"/>
                          <a:ea typeface="Calibri"/>
                          <a:cs typeface="Arial"/>
                        </a:rPr>
                        <a:t> -  Latium Region Managing Authority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 Narrow"/>
                          <a:ea typeface="Calibri"/>
                          <a:cs typeface="Arial"/>
                        </a:rPr>
                        <a:t>Analysis of the ESF Contribution towards the Vocational Training and the Employability of Younger (20-34 years old) - 2011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51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 Narrow"/>
                          <a:ea typeface="Calibri"/>
                          <a:cs typeface="Arial"/>
                        </a:rPr>
                        <a:t>ESF Regional Operational Program - Latium Region Managing Authority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 Narrow"/>
                          <a:ea typeface="Calibri"/>
                          <a:cs typeface="Arial"/>
                        </a:rPr>
                        <a:t>A Focus on the Regional Interventions towards the Support of Women Employability and the Promotion of Equal Opportunities – 2011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51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 Narrow"/>
                          <a:ea typeface="Calibri"/>
                          <a:cs typeface="Arial"/>
                        </a:rPr>
                        <a:t>ESF Regional Operational Sardinia Autonomous Region Program Managing Authority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 Narrow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200" b="1" dirty="0">
                          <a:latin typeface="Arial Narrow"/>
                          <a:ea typeface="Calibri"/>
                          <a:cs typeface="Arial"/>
                        </a:rPr>
                        <a:t>Public Employment Services in the Sardinia Region – a research within the Evaluation Report of the Unitary Policy – 2011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Words>2797</Words>
  <Application>Microsoft Office PowerPoint</Application>
  <PresentationFormat>Presentazione su schermo (4:3)</PresentationFormat>
  <Paragraphs>799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fulvio</dc:creator>
  <cp:lastModifiedBy>v.sciatta</cp:lastModifiedBy>
  <cp:revision>40</cp:revision>
  <dcterms:created xsi:type="dcterms:W3CDTF">2013-02-24T13:47:09Z</dcterms:created>
  <dcterms:modified xsi:type="dcterms:W3CDTF">2013-02-25T07:46:23Z</dcterms:modified>
</cp:coreProperties>
</file>