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handoutMasterIdLst>
    <p:handoutMasterId r:id="rId29"/>
  </p:handoutMasterIdLst>
  <p:sldIdLst>
    <p:sldId id="305" r:id="rId2"/>
    <p:sldId id="306" r:id="rId3"/>
    <p:sldId id="307" r:id="rId4"/>
    <p:sldId id="308" r:id="rId5"/>
    <p:sldId id="309" r:id="rId6"/>
    <p:sldId id="310" r:id="rId7"/>
    <p:sldId id="311" r:id="rId8"/>
    <p:sldId id="312" r:id="rId9"/>
    <p:sldId id="313" r:id="rId10"/>
    <p:sldId id="314" r:id="rId11"/>
    <p:sldId id="315" r:id="rId12"/>
    <p:sldId id="316" r:id="rId13"/>
    <p:sldId id="317" r:id="rId14"/>
    <p:sldId id="293" r:id="rId15"/>
    <p:sldId id="282" r:id="rId16"/>
    <p:sldId id="284" r:id="rId17"/>
    <p:sldId id="285" r:id="rId18"/>
    <p:sldId id="318" r:id="rId19"/>
    <p:sldId id="287" r:id="rId20"/>
    <p:sldId id="288" r:id="rId21"/>
    <p:sldId id="289" r:id="rId22"/>
    <p:sldId id="290" r:id="rId23"/>
    <p:sldId id="291" r:id="rId24"/>
    <p:sldId id="292" r:id="rId25"/>
    <p:sldId id="294" r:id="rId26"/>
    <p:sldId id="303" r:id="rId27"/>
  </p:sldIdLst>
  <p:sldSz cx="9144000" cy="6858000" type="screen4x3"/>
  <p:notesSz cx="6810375" cy="9942513"/>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0000"/>
    <a:srgbClr val="808080"/>
    <a:srgbClr val="969696"/>
    <a:srgbClr val="C0C0C0"/>
    <a:srgbClr val="FF3300"/>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278" autoAdjust="0"/>
  </p:normalViewPr>
  <p:slideViewPr>
    <p:cSldViewPr>
      <p:cViewPr>
        <p:scale>
          <a:sx n="75" d="100"/>
          <a:sy n="75" d="100"/>
        </p:scale>
        <p:origin x="-101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Cartel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g.giuliano\Desktop\pdz\grafici%20gabriella.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g.giuliano\Desktop\pdz\grafici%20gabriella.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style val="24"/>
  <c:clrMapOvr bg1="lt1" tx1="dk1" bg2="lt2" tx2="dk2" accent1="accent1" accent2="accent2" accent3="accent3" accent4="accent4" accent5="accent5" accent6="accent6" hlink="hlink" folHlink="folHlink"/>
  <c:chart>
    <c:title>
      <c:tx>
        <c:rich>
          <a:bodyPr/>
          <a:lstStyle/>
          <a:p>
            <a:pPr>
              <a:defRPr>
                <a:solidFill>
                  <a:srgbClr val="FF6600"/>
                </a:solidFill>
              </a:defRPr>
            </a:pPr>
            <a:r>
              <a:rPr lang="it-IT">
                <a:solidFill>
                  <a:srgbClr val="FF6600"/>
                </a:solidFill>
              </a:rPr>
              <a:t>Fase di attuazione del piano </a:t>
            </a:r>
          </a:p>
        </c:rich>
      </c:tx>
      <c:layout>
        <c:manualLayout>
          <c:xMode val="edge"/>
          <c:yMode val="edge"/>
          <c:x val="0.25947634422235638"/>
          <c:y val="1.2080088513757258E-2"/>
        </c:manualLayout>
      </c:layout>
    </c:title>
    <c:plotArea>
      <c:layout>
        <c:manualLayout>
          <c:layoutTarget val="inner"/>
          <c:xMode val="edge"/>
          <c:yMode val="edge"/>
          <c:x val="0.2278148363984627"/>
          <c:y val="0.16810860506843442"/>
          <c:w val="0.4938826622575811"/>
          <c:h val="0.81058143155834361"/>
        </c:manualLayout>
      </c:layout>
      <c:pieChart>
        <c:varyColors val="1"/>
        <c:ser>
          <c:idx val="0"/>
          <c:order val="0"/>
          <c:explosion val="31"/>
          <c:dLbls>
            <c:dLbl>
              <c:idx val="0"/>
              <c:layout>
                <c:manualLayout>
                  <c:x val="-2.6347076206404397E-3"/>
                  <c:y val="5.1236886921240191E-2"/>
                </c:manualLayout>
              </c:layout>
              <c:showCatName val="1"/>
              <c:showPercent val="1"/>
            </c:dLbl>
            <c:dLbl>
              <c:idx val="1"/>
              <c:layout>
                <c:manualLayout>
                  <c:x val="7.3802226669568332E-3"/>
                  <c:y val="1.6580539757378606E-2"/>
                </c:manualLayout>
              </c:layout>
              <c:showCatName val="1"/>
              <c:showPercent val="1"/>
            </c:dLbl>
            <c:txPr>
              <a:bodyPr/>
              <a:lstStyle/>
              <a:p>
                <a:pPr>
                  <a:defRPr>
                    <a:latin typeface="Times New Roman" pitchFamily="18" charset="0"/>
                    <a:cs typeface="Times New Roman" pitchFamily="18" charset="0"/>
                  </a:defRPr>
                </a:pPr>
                <a:endParaRPr lang="it-IT"/>
              </a:p>
            </c:txPr>
            <c:showCatName val="1"/>
            <c:showPercent val="1"/>
            <c:showLeaderLines val="1"/>
          </c:dLbls>
          <c:cat>
            <c:strRef>
              <c:f>Foglio1!$B$4:$B$7</c:f>
              <c:strCache>
                <c:ptCount val="4"/>
                <c:pt idx="0">
                  <c:v>Totalmente attuato </c:v>
                </c:pt>
                <c:pt idx="1">
                  <c:v>Appena avviato </c:v>
                </c:pt>
                <c:pt idx="2">
                  <c:v>In fase intermedia </c:v>
                </c:pt>
                <c:pt idx="3">
                  <c:v>In fase di conclusione </c:v>
                </c:pt>
              </c:strCache>
            </c:strRef>
          </c:cat>
          <c:val>
            <c:numRef>
              <c:f>Foglio1!$C$4:$C$7</c:f>
              <c:numCache>
                <c:formatCode>General</c:formatCode>
                <c:ptCount val="4"/>
                <c:pt idx="0">
                  <c:v>10.7</c:v>
                </c:pt>
                <c:pt idx="1">
                  <c:v>19.2</c:v>
                </c:pt>
                <c:pt idx="2">
                  <c:v>50.1</c:v>
                </c:pt>
                <c:pt idx="3">
                  <c:v>20</c:v>
                </c:pt>
              </c:numCache>
            </c:numRef>
          </c:val>
        </c:ser>
        <c:dLbls>
          <c:showCatName val="1"/>
          <c:showPercent val="1"/>
        </c:dLbls>
        <c:firstSliceAng val="0"/>
      </c:pieChart>
    </c:plotArea>
    <c:plotVisOnly val="1"/>
  </c:chart>
  <c:txPr>
    <a:bodyPr/>
    <a:lstStyle/>
    <a:p>
      <a:pPr>
        <a:defRPr sz="1800"/>
      </a:pPr>
      <a:endParaRPr lang="it-IT"/>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style val="20"/>
  <c:clrMapOvr bg1="lt1" tx1="dk1" bg2="lt2" tx2="dk2" accent1="accent1" accent2="accent2" accent3="accent3" accent4="accent4" accent5="accent5" accent6="accent6" hlink="hlink" folHlink="folHlink"/>
  <c:chart>
    <c:plotArea>
      <c:layout/>
      <c:barChart>
        <c:barDir val="col"/>
        <c:grouping val="clustered"/>
        <c:ser>
          <c:idx val="0"/>
          <c:order val="0"/>
          <c:dLbls>
            <c:showVal val="1"/>
          </c:dLbls>
          <c:cat>
            <c:strRef>
              <c:f>'[grafici gabriella.xlsx]Foglio2'!$B$3:$B$9</c:f>
              <c:strCache>
                <c:ptCount val="7"/>
                <c:pt idx="0">
                  <c:v>Servizi domiciliari </c:v>
                </c:pt>
                <c:pt idx="1">
                  <c:v>Servizi e interventi di promozione sociale </c:v>
                </c:pt>
                <c:pt idx="2">
                  <c:v>Servizi e interventi di emergenza sociale </c:v>
                </c:pt>
                <c:pt idx="3">
                  <c:v>Servizi semiresidenziali </c:v>
                </c:pt>
                <c:pt idx="4">
                  <c:v>Sussidi economici </c:v>
                </c:pt>
                <c:pt idx="5">
                  <c:v>Servizi residenziali </c:v>
                </c:pt>
                <c:pt idx="6">
                  <c:v>Altre tipologie di servizi </c:v>
                </c:pt>
              </c:strCache>
            </c:strRef>
          </c:cat>
          <c:val>
            <c:numRef>
              <c:f>'[grafici gabriella.xlsx]Foglio2'!$C$3:$C$9</c:f>
              <c:numCache>
                <c:formatCode>0.00%</c:formatCode>
                <c:ptCount val="7"/>
                <c:pt idx="0">
                  <c:v>0.87300000000000066</c:v>
                </c:pt>
                <c:pt idx="1">
                  <c:v>0.80600000000000005</c:v>
                </c:pt>
                <c:pt idx="2">
                  <c:v>0.69299999999999995</c:v>
                </c:pt>
                <c:pt idx="3">
                  <c:v>0.66900000000000093</c:v>
                </c:pt>
                <c:pt idx="4">
                  <c:v>0.57600000000000062</c:v>
                </c:pt>
                <c:pt idx="5">
                  <c:v>0.53</c:v>
                </c:pt>
                <c:pt idx="6">
                  <c:v>0.25600000000000001</c:v>
                </c:pt>
              </c:numCache>
            </c:numRef>
          </c:val>
        </c:ser>
        <c:axId val="33164288"/>
        <c:axId val="33198848"/>
      </c:barChart>
      <c:catAx>
        <c:axId val="33164288"/>
        <c:scaling>
          <c:orientation val="minMax"/>
        </c:scaling>
        <c:axPos val="b"/>
        <c:tickLblPos val="nextTo"/>
        <c:txPr>
          <a:bodyPr/>
          <a:lstStyle/>
          <a:p>
            <a:pPr>
              <a:defRPr sz="1200"/>
            </a:pPr>
            <a:endParaRPr lang="it-IT"/>
          </a:p>
        </c:txPr>
        <c:crossAx val="33198848"/>
        <c:crosses val="autoZero"/>
        <c:auto val="1"/>
        <c:lblAlgn val="ctr"/>
        <c:lblOffset val="100"/>
      </c:catAx>
      <c:valAx>
        <c:axId val="33198848"/>
        <c:scaling>
          <c:orientation val="minMax"/>
        </c:scaling>
        <c:axPos val="l"/>
        <c:majorGridlines/>
        <c:numFmt formatCode="0.00%" sourceLinked="1"/>
        <c:tickLblPos val="nextTo"/>
        <c:crossAx val="33164288"/>
        <c:crosses val="autoZero"/>
        <c:crossBetween val="between"/>
      </c:valAx>
    </c:plotArea>
    <c:plotVisOnly val="1"/>
  </c:chart>
  <c:txPr>
    <a:bodyPr/>
    <a:lstStyle/>
    <a:p>
      <a:pPr>
        <a:defRPr sz="1200">
          <a:latin typeface="Times New Roman" pitchFamily="18" charset="0"/>
          <a:cs typeface="Times New Roman" pitchFamily="18" charset="0"/>
        </a:defRPr>
      </a:pPr>
      <a:endParaRPr lang="it-IT"/>
    </a:p>
  </c:tx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style val="4"/>
  <c:clrMapOvr bg1="lt1" tx1="dk1" bg2="lt2" tx2="dk2" accent1="accent1" accent2="accent2" accent3="accent3" accent4="accent4" accent5="accent5" accent6="accent6" hlink="hlink" folHlink="folHlink"/>
  <c:chart>
    <c:plotArea>
      <c:layout/>
      <c:barChart>
        <c:barDir val="col"/>
        <c:grouping val="clustered"/>
        <c:ser>
          <c:idx val="0"/>
          <c:order val="0"/>
          <c:dLbls>
            <c:txPr>
              <a:bodyPr/>
              <a:lstStyle/>
              <a:p>
                <a:pPr>
                  <a:defRPr sz="1400"/>
                </a:pPr>
                <a:endParaRPr lang="it-IT"/>
              </a:p>
            </c:txPr>
            <c:showVal val="1"/>
          </c:dLbls>
          <c:cat>
            <c:strRef>
              <c:f>Foglio3!$B$6:$B$20</c:f>
              <c:strCache>
                <c:ptCount val="15"/>
                <c:pt idx="0">
                  <c:v>Famiglia </c:v>
                </c:pt>
                <c:pt idx="1">
                  <c:v>Infanzia </c:v>
                </c:pt>
                <c:pt idx="2">
                  <c:v>Adolescenti e giovani </c:v>
                </c:pt>
                <c:pt idx="3">
                  <c:v>Anziani </c:v>
                </c:pt>
                <c:pt idx="4">
                  <c:v>Immigrati e rifugiati </c:v>
                </c:pt>
                <c:pt idx="5">
                  <c:v>Persone vittime di violenza e tratta </c:v>
                </c:pt>
                <c:pt idx="6">
                  <c:v>Disabili </c:v>
                </c:pt>
                <c:pt idx="7">
                  <c:v>Salute mentale </c:v>
                </c:pt>
                <c:pt idx="8">
                  <c:v>Dipendenze patologiche </c:v>
                </c:pt>
                <c:pt idx="9">
                  <c:v>Altre patologie (es.AIDS) </c:v>
                </c:pt>
                <c:pt idx="10">
                  <c:v>Politiche abitative </c:v>
                </c:pt>
                <c:pt idx="11">
                  <c:v>Povertà economiche </c:v>
                </c:pt>
                <c:pt idx="12">
                  <c:v>Sicurezza sociale, giustizia e carceri </c:v>
                </c:pt>
                <c:pt idx="13">
                  <c:v>Inserimento lavorativo </c:v>
                </c:pt>
                <c:pt idx="14">
                  <c:v>Altro </c:v>
                </c:pt>
              </c:strCache>
            </c:strRef>
          </c:cat>
          <c:val>
            <c:numRef>
              <c:f>Foglio3!$C$6:$C$20</c:f>
              <c:numCache>
                <c:formatCode>0.00%</c:formatCode>
                <c:ptCount val="15"/>
                <c:pt idx="0">
                  <c:v>0.66000000000000125</c:v>
                </c:pt>
                <c:pt idx="1">
                  <c:v>0.54800000000000004</c:v>
                </c:pt>
                <c:pt idx="2">
                  <c:v>0.441</c:v>
                </c:pt>
                <c:pt idx="3">
                  <c:v>0.66600000000000126</c:v>
                </c:pt>
                <c:pt idx="4">
                  <c:v>0.29700000000000032</c:v>
                </c:pt>
                <c:pt idx="5">
                  <c:v>0.15000000000000024</c:v>
                </c:pt>
                <c:pt idx="6">
                  <c:v>0.55300000000000005</c:v>
                </c:pt>
                <c:pt idx="7">
                  <c:v>0.34500000000000008</c:v>
                </c:pt>
                <c:pt idx="8">
                  <c:v>0.21400000000000025</c:v>
                </c:pt>
                <c:pt idx="9">
                  <c:v>3.6999999999999998E-2</c:v>
                </c:pt>
                <c:pt idx="10">
                  <c:v>0.16300000000000001</c:v>
                </c:pt>
                <c:pt idx="11">
                  <c:v>0.251</c:v>
                </c:pt>
                <c:pt idx="12">
                  <c:v>0.128</c:v>
                </c:pt>
                <c:pt idx="13">
                  <c:v>0.40400000000000008</c:v>
                </c:pt>
                <c:pt idx="14">
                  <c:v>4.3000000000000003E-2</c:v>
                </c:pt>
              </c:numCache>
            </c:numRef>
          </c:val>
        </c:ser>
        <c:axId val="33223424"/>
        <c:axId val="33224960"/>
      </c:barChart>
      <c:catAx>
        <c:axId val="33223424"/>
        <c:scaling>
          <c:orientation val="minMax"/>
        </c:scaling>
        <c:axPos val="b"/>
        <c:tickLblPos val="nextTo"/>
        <c:crossAx val="33224960"/>
        <c:crosses val="autoZero"/>
        <c:auto val="1"/>
        <c:lblAlgn val="ctr"/>
        <c:lblOffset val="100"/>
      </c:catAx>
      <c:valAx>
        <c:axId val="33224960"/>
        <c:scaling>
          <c:orientation val="minMax"/>
        </c:scaling>
        <c:axPos val="l"/>
        <c:majorGridlines/>
        <c:numFmt formatCode="0.00%" sourceLinked="1"/>
        <c:tickLblPos val="nextTo"/>
        <c:crossAx val="33223424"/>
        <c:crosses val="autoZero"/>
        <c:crossBetween val="between"/>
      </c:valAx>
    </c:plotArea>
    <c:plotVisOnly val="1"/>
  </c:chart>
  <c:txPr>
    <a:bodyPr/>
    <a:lstStyle/>
    <a:p>
      <a:pPr>
        <a:defRPr>
          <a:latin typeface="Times New Roman" pitchFamily="18" charset="0"/>
          <a:cs typeface="Times New Roman" pitchFamily="18" charset="0"/>
        </a:defRPr>
      </a:pPr>
      <a:endParaRPr lang="it-IT"/>
    </a:p>
  </c:txPr>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50909" cy="496586"/>
          </a:xfrm>
          <a:prstGeom prst="rect">
            <a:avLst/>
          </a:prstGeom>
        </p:spPr>
        <p:txBody>
          <a:bodyPr vert="horz" lIns="88349" tIns="44175" rIns="88349" bIns="44175" rtlCol="0"/>
          <a:lstStyle>
            <a:lvl1pPr algn="l">
              <a:defRPr sz="1200"/>
            </a:lvl1pPr>
          </a:lstStyle>
          <a:p>
            <a:pPr>
              <a:defRPr/>
            </a:pPr>
            <a:endParaRPr lang="it-IT"/>
          </a:p>
        </p:txBody>
      </p:sp>
      <p:sp>
        <p:nvSpPr>
          <p:cNvPr id="3" name="Segnaposto data 2"/>
          <p:cNvSpPr>
            <a:spLocks noGrp="1"/>
          </p:cNvSpPr>
          <p:nvPr>
            <p:ph type="dt" sz="quarter" idx="1"/>
          </p:nvPr>
        </p:nvSpPr>
        <p:spPr>
          <a:xfrm>
            <a:off x="3857945" y="0"/>
            <a:ext cx="2950908" cy="496586"/>
          </a:xfrm>
          <a:prstGeom prst="rect">
            <a:avLst/>
          </a:prstGeom>
        </p:spPr>
        <p:txBody>
          <a:bodyPr vert="horz" lIns="88349" tIns="44175" rIns="88349" bIns="44175" rtlCol="0"/>
          <a:lstStyle>
            <a:lvl1pPr algn="r">
              <a:defRPr sz="1200"/>
            </a:lvl1pPr>
          </a:lstStyle>
          <a:p>
            <a:pPr>
              <a:defRPr/>
            </a:pPr>
            <a:fld id="{2D72828C-9153-4C85-A4D4-F1DD308E2EA5}" type="datetimeFigureOut">
              <a:rPr lang="it-IT"/>
              <a:pPr>
                <a:defRPr/>
              </a:pPr>
              <a:t>06/12/2013</a:t>
            </a:fld>
            <a:endParaRPr lang="it-IT"/>
          </a:p>
        </p:txBody>
      </p:sp>
      <p:sp>
        <p:nvSpPr>
          <p:cNvPr id="4" name="Segnaposto piè di pagina 3"/>
          <p:cNvSpPr>
            <a:spLocks noGrp="1"/>
          </p:cNvSpPr>
          <p:nvPr>
            <p:ph type="ftr" sz="quarter" idx="2"/>
          </p:nvPr>
        </p:nvSpPr>
        <p:spPr>
          <a:xfrm>
            <a:off x="1" y="9444385"/>
            <a:ext cx="2950909" cy="496586"/>
          </a:xfrm>
          <a:prstGeom prst="rect">
            <a:avLst/>
          </a:prstGeom>
        </p:spPr>
        <p:txBody>
          <a:bodyPr vert="horz" lIns="88349" tIns="44175" rIns="88349" bIns="44175" rtlCol="0" anchor="b"/>
          <a:lstStyle>
            <a:lvl1pPr algn="l">
              <a:defRPr sz="1200"/>
            </a:lvl1pPr>
          </a:lstStyle>
          <a:p>
            <a:pPr>
              <a:defRPr/>
            </a:pPr>
            <a:endParaRPr lang="it-IT"/>
          </a:p>
        </p:txBody>
      </p:sp>
      <p:sp>
        <p:nvSpPr>
          <p:cNvPr id="5" name="Segnaposto numero diapositiva 4"/>
          <p:cNvSpPr>
            <a:spLocks noGrp="1"/>
          </p:cNvSpPr>
          <p:nvPr>
            <p:ph type="sldNum" sz="quarter" idx="3"/>
          </p:nvPr>
        </p:nvSpPr>
        <p:spPr>
          <a:xfrm>
            <a:off x="3857945" y="9444385"/>
            <a:ext cx="2950908" cy="496586"/>
          </a:xfrm>
          <a:prstGeom prst="rect">
            <a:avLst/>
          </a:prstGeom>
        </p:spPr>
        <p:txBody>
          <a:bodyPr vert="horz" lIns="88349" tIns="44175" rIns="88349" bIns="44175" rtlCol="0" anchor="b"/>
          <a:lstStyle>
            <a:lvl1pPr algn="r">
              <a:defRPr sz="1200"/>
            </a:lvl1pPr>
          </a:lstStyle>
          <a:p>
            <a:pPr>
              <a:defRPr/>
            </a:pPr>
            <a:fld id="{2940423E-614F-4F88-953D-C38D507B3045}"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0"/>
            <a:ext cx="2950909" cy="496586"/>
          </a:xfrm>
          <a:prstGeom prst="rect">
            <a:avLst/>
          </a:prstGeom>
          <a:noFill/>
          <a:ln w="9525">
            <a:noFill/>
            <a:miter lim="800000"/>
            <a:headEnd/>
            <a:tailEnd/>
          </a:ln>
          <a:effectLst/>
        </p:spPr>
        <p:txBody>
          <a:bodyPr vert="horz" wrap="square" lIns="95726" tIns="47864" rIns="95726" bIns="47864" numCol="1" anchor="t" anchorCtr="0" compatLnSpc="1">
            <a:prstTxWarp prst="textNoShape">
              <a:avLst/>
            </a:prstTxWarp>
          </a:bodyPr>
          <a:lstStyle>
            <a:lvl1pPr defTabSz="957118">
              <a:defRPr sz="1300"/>
            </a:lvl1pPr>
          </a:lstStyle>
          <a:p>
            <a:pPr>
              <a:defRPr/>
            </a:pPr>
            <a:endParaRPr lang="it-IT"/>
          </a:p>
        </p:txBody>
      </p:sp>
      <p:sp>
        <p:nvSpPr>
          <p:cNvPr id="10243" name="Rectangle 3"/>
          <p:cNvSpPr>
            <a:spLocks noGrp="1" noChangeArrowheads="1"/>
          </p:cNvSpPr>
          <p:nvPr>
            <p:ph type="dt" idx="1"/>
          </p:nvPr>
        </p:nvSpPr>
        <p:spPr bwMode="auto">
          <a:xfrm>
            <a:off x="3857945" y="0"/>
            <a:ext cx="2950908" cy="496586"/>
          </a:xfrm>
          <a:prstGeom prst="rect">
            <a:avLst/>
          </a:prstGeom>
          <a:noFill/>
          <a:ln w="9525">
            <a:noFill/>
            <a:miter lim="800000"/>
            <a:headEnd/>
            <a:tailEnd/>
          </a:ln>
          <a:effectLst/>
        </p:spPr>
        <p:txBody>
          <a:bodyPr vert="horz" wrap="square" lIns="95726" tIns="47864" rIns="95726" bIns="47864" numCol="1" anchor="t" anchorCtr="0" compatLnSpc="1">
            <a:prstTxWarp prst="textNoShape">
              <a:avLst/>
            </a:prstTxWarp>
          </a:bodyPr>
          <a:lstStyle>
            <a:lvl1pPr algn="r" defTabSz="957118">
              <a:defRPr sz="1300"/>
            </a:lvl1pPr>
          </a:lstStyle>
          <a:p>
            <a:pPr>
              <a:defRPr/>
            </a:pPr>
            <a:endParaRPr lang="it-IT"/>
          </a:p>
        </p:txBody>
      </p:sp>
      <p:sp>
        <p:nvSpPr>
          <p:cNvPr id="28676"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681798" y="4722192"/>
            <a:ext cx="5448300" cy="4473900"/>
          </a:xfrm>
          <a:prstGeom prst="rect">
            <a:avLst/>
          </a:prstGeom>
          <a:noFill/>
          <a:ln w="9525">
            <a:noFill/>
            <a:miter lim="800000"/>
            <a:headEnd/>
            <a:tailEnd/>
          </a:ln>
          <a:effectLst/>
        </p:spPr>
        <p:txBody>
          <a:bodyPr vert="horz" wrap="square" lIns="95726" tIns="47864" rIns="95726" bIns="47864"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10246" name="Rectangle 6"/>
          <p:cNvSpPr>
            <a:spLocks noGrp="1" noChangeArrowheads="1"/>
          </p:cNvSpPr>
          <p:nvPr>
            <p:ph type="ftr" sz="quarter" idx="4"/>
          </p:nvPr>
        </p:nvSpPr>
        <p:spPr bwMode="auto">
          <a:xfrm>
            <a:off x="1" y="9444385"/>
            <a:ext cx="2950909" cy="496586"/>
          </a:xfrm>
          <a:prstGeom prst="rect">
            <a:avLst/>
          </a:prstGeom>
          <a:noFill/>
          <a:ln w="9525">
            <a:noFill/>
            <a:miter lim="800000"/>
            <a:headEnd/>
            <a:tailEnd/>
          </a:ln>
          <a:effectLst/>
        </p:spPr>
        <p:txBody>
          <a:bodyPr vert="horz" wrap="square" lIns="95726" tIns="47864" rIns="95726" bIns="47864" numCol="1" anchor="b" anchorCtr="0" compatLnSpc="1">
            <a:prstTxWarp prst="textNoShape">
              <a:avLst/>
            </a:prstTxWarp>
          </a:bodyPr>
          <a:lstStyle>
            <a:lvl1pPr defTabSz="957118">
              <a:defRPr sz="1300"/>
            </a:lvl1pPr>
          </a:lstStyle>
          <a:p>
            <a:pPr>
              <a:defRPr/>
            </a:pPr>
            <a:endParaRPr lang="it-IT"/>
          </a:p>
        </p:txBody>
      </p:sp>
      <p:sp>
        <p:nvSpPr>
          <p:cNvPr id="10247" name="Rectangle 7"/>
          <p:cNvSpPr>
            <a:spLocks noGrp="1" noChangeArrowheads="1"/>
          </p:cNvSpPr>
          <p:nvPr>
            <p:ph type="sldNum" sz="quarter" idx="5"/>
          </p:nvPr>
        </p:nvSpPr>
        <p:spPr bwMode="auto">
          <a:xfrm>
            <a:off x="3857945" y="9444385"/>
            <a:ext cx="2950908" cy="496586"/>
          </a:xfrm>
          <a:prstGeom prst="rect">
            <a:avLst/>
          </a:prstGeom>
          <a:noFill/>
          <a:ln w="9525">
            <a:noFill/>
            <a:miter lim="800000"/>
            <a:headEnd/>
            <a:tailEnd/>
          </a:ln>
          <a:effectLst/>
        </p:spPr>
        <p:txBody>
          <a:bodyPr vert="horz" wrap="square" lIns="95726" tIns="47864" rIns="95726" bIns="47864" numCol="1" anchor="b" anchorCtr="0" compatLnSpc="1">
            <a:prstTxWarp prst="textNoShape">
              <a:avLst/>
            </a:prstTxWarp>
          </a:bodyPr>
          <a:lstStyle>
            <a:lvl1pPr algn="r" defTabSz="957118">
              <a:defRPr sz="1300"/>
            </a:lvl1pPr>
          </a:lstStyle>
          <a:p>
            <a:pPr>
              <a:defRPr/>
            </a:pPr>
            <a:fld id="{DFF47E09-1F1A-4093-8964-A99BCF2F03A9}"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egnaposto immagine diapositiva 1"/>
          <p:cNvSpPr>
            <a:spLocks noGrp="1" noRot="1" noChangeAspect="1" noTextEdit="1"/>
          </p:cNvSpPr>
          <p:nvPr>
            <p:ph type="sldImg"/>
          </p:nvPr>
        </p:nvSpPr>
        <p:spPr>
          <a:ln/>
        </p:spPr>
      </p:sp>
      <p:sp>
        <p:nvSpPr>
          <p:cNvPr id="29699" name="Segnaposto note 2"/>
          <p:cNvSpPr>
            <a:spLocks noGrp="1"/>
          </p:cNvSpPr>
          <p:nvPr>
            <p:ph type="body" idx="1"/>
          </p:nvPr>
        </p:nvSpPr>
        <p:spPr>
          <a:noFill/>
          <a:ln/>
        </p:spPr>
        <p:txBody>
          <a:bodyPr/>
          <a:lstStyle/>
          <a:p>
            <a:r>
              <a:rPr lang="it-IT" smtClean="0"/>
              <a:t>Nella maggior parte degli ambiti territoriali rispondenti il Piano di Zona vigente è stato approvato nel corso del 2012 (47,5%), ma in percentuali significative di Ambiti Territoriali l’approvazione del PdZ vigente risale al 2010 (il 22,5%). Si può considerare che questi Piani di Zona siano per la gran parte inclusi in quel 20% in fase di conclusione, data la natura triennale dei piani. Tuttavia, gli Ambiti Territoriali con PdZ approvati dal 2010 in poi costituiscono l’85,5% degli Ambiti: ciò vuol dire che abbiamo una importante percentuale di Ambiti Territoriali, pari a circa il 15%, che opera con PdZ scaduti e non rinnovati. Questa tendenza è confermata anche dal dato relativo alla percentuale di PdZ che vengono definiti come “totalmente attuati” (10,7%). Ulteriore conferma è data dal fatto che il 22,3% dichiara il PdZ scaduto nel 2012.</a:t>
            </a:r>
          </a:p>
        </p:txBody>
      </p:sp>
      <p:sp>
        <p:nvSpPr>
          <p:cNvPr id="29700" name="Segnaposto numero diapositiva 3"/>
          <p:cNvSpPr>
            <a:spLocks noGrp="1"/>
          </p:cNvSpPr>
          <p:nvPr>
            <p:ph type="sldNum" sz="quarter" idx="5"/>
          </p:nvPr>
        </p:nvSpPr>
        <p:spPr>
          <a:noFill/>
        </p:spPr>
        <p:txBody>
          <a:bodyPr/>
          <a:lstStyle/>
          <a:p>
            <a:fld id="{A51FDA5D-285D-476D-A48D-D4B496881BCE}" type="slidenum">
              <a:rPr lang="it-IT" smtClean="0"/>
              <a:pPr/>
              <a:t>15</a:t>
            </a:fld>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egnaposto immagine diapositiva 1"/>
          <p:cNvSpPr>
            <a:spLocks noGrp="1" noRot="1" noChangeAspect="1" noTextEdit="1"/>
          </p:cNvSpPr>
          <p:nvPr>
            <p:ph type="sldImg"/>
          </p:nvPr>
        </p:nvSpPr>
        <p:spPr>
          <a:ln/>
        </p:spPr>
      </p:sp>
      <p:sp>
        <p:nvSpPr>
          <p:cNvPr id="30723" name="Segnaposto note 2"/>
          <p:cNvSpPr>
            <a:spLocks noGrp="1"/>
          </p:cNvSpPr>
          <p:nvPr>
            <p:ph type="body" idx="1"/>
          </p:nvPr>
        </p:nvSpPr>
        <p:spPr>
          <a:noFill/>
          <a:ln/>
        </p:spPr>
        <p:txBody>
          <a:bodyPr/>
          <a:lstStyle/>
          <a:p>
            <a:r>
              <a:rPr lang="it-IT" smtClean="0"/>
              <a:t>La principale categoria di servizi considerata nella programmazione è quella dei servizi domiciliari (87,3%). Questo dato va letto considerando che le aree di intervento prevalenti sono la famiglia, la disabilità, gli anziani e i minori, cioè quelle aree di fragilità che maggiormente colpiscono i sistemi familiari accrescendo i loro livelli di vulnerabilità e rendendo necessari interventi di sostegno nei luoghi di vita dei beneficiari. Si tratta di una dorsale fondamentale dei sistemi di welfare locale.</a:t>
            </a:r>
          </a:p>
          <a:p>
            <a:r>
              <a:rPr lang="it-IT" smtClean="0"/>
              <a:t>È da segnalare il rilevante spazio che ha nella programmazione il settore dei servizi e interventi di emergenza sociale (69,3%) e i sussidi economici (57,6%): due settori indicativi dell’incidenza che hanno le azioni primarie di contrasto alla povertà nelle programmazioni degli Enti Locali. Ciò è confermato dal fatto che ben il 71% degli Ambiti territoriali interviene nell’area delle povertà economiche.</a:t>
            </a:r>
          </a:p>
        </p:txBody>
      </p:sp>
      <p:sp>
        <p:nvSpPr>
          <p:cNvPr id="30724" name="Segnaposto numero diapositiva 3"/>
          <p:cNvSpPr>
            <a:spLocks noGrp="1"/>
          </p:cNvSpPr>
          <p:nvPr>
            <p:ph type="sldNum" sz="quarter" idx="5"/>
          </p:nvPr>
        </p:nvSpPr>
        <p:spPr>
          <a:noFill/>
        </p:spPr>
        <p:txBody>
          <a:bodyPr/>
          <a:lstStyle/>
          <a:p>
            <a:fld id="{39CFB907-7042-4C47-B1C7-11881F5BA59F}" type="slidenum">
              <a:rPr lang="it-IT" smtClean="0"/>
              <a:pPr/>
              <a:t>16</a:t>
            </a:fld>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egnaposto immagine diapositiva 1"/>
          <p:cNvSpPr>
            <a:spLocks noGrp="1" noRot="1" noChangeAspect="1" noTextEdit="1"/>
          </p:cNvSpPr>
          <p:nvPr>
            <p:ph type="sldImg"/>
          </p:nvPr>
        </p:nvSpPr>
        <p:spPr>
          <a:ln/>
        </p:spPr>
      </p:sp>
      <p:sp>
        <p:nvSpPr>
          <p:cNvPr id="31747" name="Segnaposto note 2"/>
          <p:cNvSpPr>
            <a:spLocks noGrp="1"/>
          </p:cNvSpPr>
          <p:nvPr>
            <p:ph type="body" idx="1"/>
          </p:nvPr>
        </p:nvSpPr>
        <p:spPr>
          <a:noFill/>
          <a:ln/>
        </p:spPr>
        <p:txBody>
          <a:bodyPr/>
          <a:lstStyle/>
          <a:p>
            <a:endParaRPr lang="it-IT" smtClean="0"/>
          </a:p>
        </p:txBody>
      </p:sp>
      <p:sp>
        <p:nvSpPr>
          <p:cNvPr id="31748" name="Segnaposto numero diapositiva 3"/>
          <p:cNvSpPr>
            <a:spLocks noGrp="1"/>
          </p:cNvSpPr>
          <p:nvPr>
            <p:ph type="sldNum" sz="quarter" idx="5"/>
          </p:nvPr>
        </p:nvSpPr>
        <p:spPr>
          <a:noFill/>
        </p:spPr>
        <p:txBody>
          <a:bodyPr/>
          <a:lstStyle/>
          <a:p>
            <a:fld id="{C58A11E8-38CE-431C-B5FD-1EADC7A736FF}" type="slidenum">
              <a:rPr lang="it-IT" smtClean="0"/>
              <a:pPr/>
              <a:t>17</a:t>
            </a:fld>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immagine diapositiva 1"/>
          <p:cNvSpPr>
            <a:spLocks noGrp="1" noRot="1" noChangeAspect="1" noTextEdit="1"/>
          </p:cNvSpPr>
          <p:nvPr>
            <p:ph type="sldImg"/>
          </p:nvPr>
        </p:nvSpPr>
        <p:spPr>
          <a:ln/>
        </p:spPr>
      </p:sp>
      <p:sp>
        <p:nvSpPr>
          <p:cNvPr id="32771" name="Segnaposto note 2"/>
          <p:cNvSpPr>
            <a:spLocks noGrp="1"/>
          </p:cNvSpPr>
          <p:nvPr>
            <p:ph type="body" idx="1"/>
          </p:nvPr>
        </p:nvSpPr>
        <p:spPr>
          <a:noFill/>
          <a:ln/>
        </p:spPr>
        <p:txBody>
          <a:bodyPr/>
          <a:lstStyle/>
          <a:p>
            <a:endParaRPr lang="it-IT" smtClean="0"/>
          </a:p>
        </p:txBody>
      </p:sp>
      <p:sp>
        <p:nvSpPr>
          <p:cNvPr id="32772" name="Segnaposto numero diapositiva 3"/>
          <p:cNvSpPr>
            <a:spLocks noGrp="1"/>
          </p:cNvSpPr>
          <p:nvPr>
            <p:ph type="sldNum" sz="quarter" idx="5"/>
          </p:nvPr>
        </p:nvSpPr>
        <p:spPr>
          <a:noFill/>
        </p:spPr>
        <p:txBody>
          <a:bodyPr/>
          <a:lstStyle/>
          <a:p>
            <a:fld id="{852EA610-E54B-468E-8787-42BBB9BFA316}" type="slidenum">
              <a:rPr lang="it-IT" smtClean="0"/>
              <a:pPr/>
              <a:t>20</a:t>
            </a:fld>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immagine diapositiva 1"/>
          <p:cNvSpPr>
            <a:spLocks noGrp="1" noRot="1" noChangeAspect="1" noTextEdit="1"/>
          </p:cNvSpPr>
          <p:nvPr>
            <p:ph type="sldImg"/>
          </p:nvPr>
        </p:nvSpPr>
        <p:spPr>
          <a:ln/>
        </p:spPr>
      </p:sp>
      <p:sp>
        <p:nvSpPr>
          <p:cNvPr id="13315" name="Segnaposto note 2"/>
          <p:cNvSpPr>
            <a:spLocks noGrp="1"/>
          </p:cNvSpPr>
          <p:nvPr>
            <p:ph type="body" idx="1"/>
          </p:nvPr>
        </p:nvSpPr>
        <p:spPr>
          <a:ln/>
        </p:spPr>
        <p:txBody>
          <a:bodyPr/>
          <a:lstStyle/>
          <a:p>
            <a:pPr algn="just">
              <a:defRPr/>
            </a:pPr>
            <a:r>
              <a:rPr lang="it-IT" dirty="0" smtClean="0">
                <a:solidFill>
                  <a:schemeClr val="accent2">
                    <a:lumMod val="50000"/>
                  </a:schemeClr>
                </a:solidFill>
              </a:rPr>
              <a:t>Il più utilizzato è l’accordo di programma (67,1% degli Ambiti Territoriali), e ciò è spiegabile con il fatto che esso è esplicitamente previsto come strumento di formalizzazione del piano di zona dalla legge 328/00 (art. 19, comma 2). Tuttavia, proprio in considerazione di tale indicazione normativa, va sottolineato come quasi  il 345% degli Ambiti Territoriali non abbia sottoscritto alcun accordo di programma.</a:t>
            </a:r>
          </a:p>
          <a:p>
            <a:pPr algn="just">
              <a:defRPr/>
            </a:pPr>
            <a:r>
              <a:rPr lang="it-IT" dirty="0" smtClean="0">
                <a:solidFill>
                  <a:schemeClr val="accent2">
                    <a:lumMod val="50000"/>
                  </a:schemeClr>
                </a:solidFill>
              </a:rPr>
              <a:t>L’alta frequenza nell’uso del protocollo d’intesa (42%) come strumento di gestione dell’</a:t>
            </a:r>
            <a:r>
              <a:rPr lang="it-IT" dirty="0" err="1" smtClean="0">
                <a:solidFill>
                  <a:schemeClr val="accent2">
                    <a:lumMod val="50000"/>
                  </a:schemeClr>
                </a:solidFill>
              </a:rPr>
              <a:t>interistituzionalità</a:t>
            </a:r>
            <a:r>
              <a:rPr lang="it-IT" dirty="0" smtClean="0">
                <a:solidFill>
                  <a:schemeClr val="accent2">
                    <a:lumMod val="50000"/>
                  </a:schemeClr>
                </a:solidFill>
              </a:rPr>
              <a:t> può essere spiegata con due argomenti: è uno strumento a bassa difficoltà di predisposizione ed è uno strumento che permette di non vincolare in forma eccessiva i contraenti sia sul piano delle risorse impegnate che su quello della gestione.</a:t>
            </a:r>
          </a:p>
          <a:p>
            <a:pPr algn="just">
              <a:defRPr/>
            </a:pPr>
            <a:r>
              <a:rPr lang="it-IT" dirty="0" smtClean="0">
                <a:solidFill>
                  <a:schemeClr val="accent2">
                    <a:lumMod val="50000"/>
                  </a:schemeClr>
                </a:solidFill>
              </a:rPr>
              <a:t>Quello meno utilizzato è proprio quello della conferenza dei servizi, che tra i tre è certamente quello più complesso da predisporre e gestire per le sue implicazioni sia tecniche che politiche</a:t>
            </a:r>
            <a:r>
              <a:rPr lang="it-IT" dirty="0" smtClean="0"/>
              <a:t>. Le tabelle che seguono mostrano come l’accordo di programma coinvolga prevalentemente i Comuni dell’Ambito Territoriale (67,1%) e le ASL (58,8%): ciò è comprensibile alla luce del prevalente ruolo che i servizi dei Comuni e dei distretti sanitari hanno nella presa in carico delle prevalenti tipologie di utenza (anziani, famiglia e minori, disabili). Tuttavia risalta lo scarso coinvolgimento di una istituzione chiave come la scuola, firmataria dell’accordo di programma solo nel 15,9% degli Ambiti Territoriali. Il protocollo d’intesa se da un lato mantiene le caratteristiche generali degli altri due strumenti (prevalente coinvolgimento di Comuni e ASL), dall’altro conferma la sua maggiore agilità (seppure al prezzo di una perdita di forza vincolante) nella misura in cui vede un maggiore coinvolgimento di altre organizzazioni: la Scuola firma protocolli d’intesa nel 18,1% degli Ambiti, le Organizzazioni Sindacali nel 13,5% degli Ambiti, le Associazioni di Volontariato nel 26,5 % degli Ambiti, le Cooperative Sociale nel 23,2% degli Ambiti.</a:t>
            </a:r>
          </a:p>
          <a:p>
            <a:pPr>
              <a:defRPr/>
            </a:pPr>
            <a:r>
              <a:rPr lang="it-IT" dirty="0" smtClean="0"/>
              <a:t> </a:t>
            </a:r>
          </a:p>
          <a:p>
            <a:pPr>
              <a:defRPr/>
            </a:pPr>
            <a:endParaRPr lang="it-IT" dirty="0" smtClean="0"/>
          </a:p>
          <a:p>
            <a:pPr>
              <a:defRPr/>
            </a:pPr>
            <a:r>
              <a:rPr lang="it-IT" dirty="0" smtClean="0"/>
              <a:t> </a:t>
            </a:r>
          </a:p>
          <a:p>
            <a:pPr>
              <a:defRPr/>
            </a:pPr>
            <a:endParaRPr lang="it-IT" dirty="0" smtClean="0"/>
          </a:p>
        </p:txBody>
      </p:sp>
      <p:sp>
        <p:nvSpPr>
          <p:cNvPr id="33796" name="Segnaposto numero diapositiva 3"/>
          <p:cNvSpPr>
            <a:spLocks noGrp="1"/>
          </p:cNvSpPr>
          <p:nvPr>
            <p:ph type="sldNum" sz="quarter" idx="5"/>
          </p:nvPr>
        </p:nvSpPr>
        <p:spPr>
          <a:noFill/>
        </p:spPr>
        <p:txBody>
          <a:bodyPr/>
          <a:lstStyle/>
          <a:p>
            <a:fld id="{6179B872-8BE9-4500-A071-C8ECA95B277C}" type="slidenum">
              <a:rPr lang="it-IT" smtClean="0"/>
              <a:pPr/>
              <a:t>21</a:t>
            </a:fld>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a:ln/>
        </p:spPr>
      </p:sp>
      <p:sp>
        <p:nvSpPr>
          <p:cNvPr id="3" name="Segnaposto note 2"/>
          <p:cNvSpPr>
            <a:spLocks noGrp="1"/>
          </p:cNvSpPr>
          <p:nvPr>
            <p:ph type="body" idx="1"/>
          </p:nvPr>
        </p:nvSpPr>
        <p:spPr/>
        <p:txBody>
          <a:bodyPr>
            <a:normAutofit fontScale="77500" lnSpcReduction="20000"/>
          </a:bodyPr>
          <a:lstStyle/>
          <a:p>
            <a:pPr>
              <a:defRPr/>
            </a:pPr>
            <a:r>
              <a:rPr lang="it-IT" dirty="0" smtClean="0"/>
              <a:t>In controluce, vanno tuttavia segnalate alcune debolezze nei sistemi di gestione dei livelli di accordi interistituzionali prodotti. Se ne segnalano tre. Innanzi tutto va segnalato come circa il 26,2% degli Ambiti Territoriali non si sia dotato di alcun livello formale di coordinamento o gestione integrata del piano di zona: l’8,1% usa esclusivamente le relazioni informali e fiduciarie e il 18,1% non seleziona alcuna opzione. Questa carenza è appare grave se si considera la complessità espressa da ogni modalità di formalizzazione della relazione interistituzionale. Possiamo affermare che l’assenza di sedi di coordinamento tende a svuotare gli accordi di efficacia operativa sul piano del reale agire interistituzionale.</a:t>
            </a:r>
          </a:p>
          <a:p>
            <a:pPr>
              <a:defRPr/>
            </a:pPr>
            <a:r>
              <a:rPr lang="it-IT" dirty="0" smtClean="0"/>
              <a:t>La seconda debolezza è evidenziata dalla significativa percentuale di Ambiti Territoriali che dichiarano di gestire i loro accordi interistituzionali attraverso relazioni informali e fiduciarie (il 24,9% degli Ambiti Territoriali). La gestione di accordi interistituzionali basata sull’informalità e sulla relazione fiduciaria costituisce evidentemente una fragilità importante perché tende a caratterizzare gli accordi da un lato in termine di scarsa trasparenza e verificabilità, dall’altro in termini di eccesiva volubilità e scarsa sostenibilità nel tempo. La terza debolezza che si segnala in questa sede è evidenziata dallo scarsissimo peso dato alla istituzione di luoghi per la gestione dei contenziosi e per la valutazione degli esiti delle azioni programmate (sono previsti solo nel 3,6% degli Ambiti Territoriali). </a:t>
            </a:r>
            <a:endParaRPr lang="it-IT" dirty="0"/>
          </a:p>
        </p:txBody>
      </p:sp>
      <p:sp>
        <p:nvSpPr>
          <p:cNvPr id="34820" name="Segnaposto numero diapositiva 3"/>
          <p:cNvSpPr>
            <a:spLocks noGrp="1"/>
          </p:cNvSpPr>
          <p:nvPr>
            <p:ph type="sldNum" sz="quarter" idx="5"/>
          </p:nvPr>
        </p:nvSpPr>
        <p:spPr>
          <a:noFill/>
        </p:spPr>
        <p:txBody>
          <a:bodyPr/>
          <a:lstStyle/>
          <a:p>
            <a:fld id="{C7E99994-90E8-455E-A565-3DE810C422E6}" type="slidenum">
              <a:rPr lang="it-IT" smtClean="0"/>
              <a:pPr/>
              <a:t>22</a:t>
            </a:fld>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egnaposto immagine diapositiva 1"/>
          <p:cNvSpPr>
            <a:spLocks noGrp="1" noRot="1" noChangeAspect="1" noTextEdit="1"/>
          </p:cNvSpPr>
          <p:nvPr>
            <p:ph type="sldImg"/>
          </p:nvPr>
        </p:nvSpPr>
        <p:spPr>
          <a:ln/>
        </p:spPr>
      </p:sp>
      <p:sp>
        <p:nvSpPr>
          <p:cNvPr id="35843" name="Segnaposto note 2"/>
          <p:cNvSpPr>
            <a:spLocks noGrp="1"/>
          </p:cNvSpPr>
          <p:nvPr>
            <p:ph type="body" idx="1"/>
          </p:nvPr>
        </p:nvSpPr>
        <p:spPr>
          <a:noFill/>
          <a:ln/>
        </p:spPr>
        <p:txBody>
          <a:bodyPr/>
          <a:lstStyle/>
          <a:p>
            <a:r>
              <a:rPr lang="it-IT" smtClean="0"/>
              <a:t>Per quanto riguarda gli effetti prodotti dall’attività di pianificazione nel sistema di organizzazioni interessate dal sistema di welfare locale, il monitoraggio ISFOL segnala due effetti prevalenti in termini positivi:</a:t>
            </a:r>
          </a:p>
          <a:p>
            <a:r>
              <a:rPr lang="it-IT" smtClean="0"/>
              <a:t>ha contribuito a costruire una visione comune rispetto al problema di riferimento (nel 33,9% degli Ambiti Territoriali);</a:t>
            </a:r>
          </a:p>
          <a:p>
            <a:r>
              <a:rPr lang="it-IT" smtClean="0"/>
              <a:t>ha determinato la costruzione di  un linguaggio comune (nel 20,9% degli Ambiti Territoriali).</a:t>
            </a:r>
          </a:p>
          <a:p>
            <a:r>
              <a:rPr lang="it-IT" smtClean="0"/>
              <a:t>Riteniamo si tratti di un esito importante che può essere interpretato come punto di partenza per crescere sugli snodi con maggiore impatto operativo: la capacità di cambiamento delle forme organizzative interne delle organizzazioni coinvolte (è segnalato solo nello 0,6% degli Ambiti), il miglioramento delle collaborazione tra i partner (ad oggi limitato al 11,6% degli Ambiti), il miglioramento dei rapporti interprofessionali (segnalato solo dal 4,3% degli Ambiti).</a:t>
            </a:r>
          </a:p>
          <a:p>
            <a:r>
              <a:rPr lang="it-IT" smtClean="0"/>
              <a:t>Si segnala inoltre come solo il 4,1% degli Ambiti dichiari che il processo di pianificazione e gestione integrata abbia incrementato la fiducia nell’Organizzazione partner: ci sembra questo un dato significativo alla luce del fatto che la fiducia (anche quella inter-organizzativa) costituisce una componente importante del capitale sociale territoriale.</a:t>
            </a:r>
          </a:p>
        </p:txBody>
      </p:sp>
      <p:sp>
        <p:nvSpPr>
          <p:cNvPr id="35844" name="Segnaposto numero diapositiva 3"/>
          <p:cNvSpPr>
            <a:spLocks noGrp="1"/>
          </p:cNvSpPr>
          <p:nvPr>
            <p:ph type="sldNum" sz="quarter" idx="5"/>
          </p:nvPr>
        </p:nvSpPr>
        <p:spPr>
          <a:noFill/>
        </p:spPr>
        <p:txBody>
          <a:bodyPr/>
          <a:lstStyle/>
          <a:p>
            <a:fld id="{91C0FF0D-A871-4CED-8702-3E77F91D5A1E}" type="slidenum">
              <a:rPr lang="it-IT" smtClean="0"/>
              <a:pPr/>
              <a:t>23</a:t>
            </a:fld>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egnaposto immagine diapositiva 1"/>
          <p:cNvSpPr>
            <a:spLocks noGrp="1" noRot="1" noChangeAspect="1" noTextEdit="1"/>
          </p:cNvSpPr>
          <p:nvPr>
            <p:ph type="sldImg"/>
          </p:nvPr>
        </p:nvSpPr>
        <p:spPr>
          <a:ln/>
        </p:spPr>
      </p:sp>
      <p:sp>
        <p:nvSpPr>
          <p:cNvPr id="36867" name="Segnaposto note 2"/>
          <p:cNvSpPr>
            <a:spLocks noGrp="1"/>
          </p:cNvSpPr>
          <p:nvPr>
            <p:ph type="body" idx="1"/>
          </p:nvPr>
        </p:nvSpPr>
        <p:spPr>
          <a:noFill/>
          <a:ln/>
        </p:spPr>
        <p:txBody>
          <a:bodyPr/>
          <a:lstStyle/>
          <a:p>
            <a:r>
              <a:rPr lang="it-IT" smtClean="0"/>
              <a:t>L’altro sono finanziamenti provenienti dal Terzo Settore, ministero delle pari opportunità, banche, associazioni, comunità montane</a:t>
            </a:r>
          </a:p>
        </p:txBody>
      </p:sp>
      <p:sp>
        <p:nvSpPr>
          <p:cNvPr id="36868" name="Segnaposto numero diapositiva 3"/>
          <p:cNvSpPr>
            <a:spLocks noGrp="1"/>
          </p:cNvSpPr>
          <p:nvPr>
            <p:ph type="sldNum" sz="quarter" idx="5"/>
          </p:nvPr>
        </p:nvSpPr>
        <p:spPr>
          <a:noFill/>
        </p:spPr>
        <p:txBody>
          <a:bodyPr/>
          <a:lstStyle/>
          <a:p>
            <a:fld id="{83699782-F668-42A0-AF16-AEED63D0C830}" type="slidenum">
              <a:rPr lang="it-IT" smtClean="0"/>
              <a:pPr/>
              <a:t>24</a:t>
            </a:fld>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egnaposto immagine diapositiva 1"/>
          <p:cNvSpPr>
            <a:spLocks noGrp="1" noRot="1" noChangeAspect="1" noTextEdit="1"/>
          </p:cNvSpPr>
          <p:nvPr>
            <p:ph type="sldImg"/>
          </p:nvPr>
        </p:nvSpPr>
        <p:spPr>
          <a:ln/>
        </p:spPr>
      </p:sp>
      <p:sp>
        <p:nvSpPr>
          <p:cNvPr id="37891" name="Segnaposto note 2"/>
          <p:cNvSpPr>
            <a:spLocks noGrp="1"/>
          </p:cNvSpPr>
          <p:nvPr>
            <p:ph type="body" idx="1"/>
          </p:nvPr>
        </p:nvSpPr>
        <p:spPr>
          <a:noFill/>
          <a:ln/>
        </p:spPr>
        <p:txBody>
          <a:bodyPr/>
          <a:lstStyle/>
          <a:p>
            <a:endParaRPr lang="it-IT" smtClean="0"/>
          </a:p>
        </p:txBody>
      </p:sp>
      <p:sp>
        <p:nvSpPr>
          <p:cNvPr id="37892" name="Segnaposto numero diapositiva 3"/>
          <p:cNvSpPr>
            <a:spLocks noGrp="1"/>
          </p:cNvSpPr>
          <p:nvPr>
            <p:ph type="sldNum" sz="quarter" idx="5"/>
          </p:nvPr>
        </p:nvSpPr>
        <p:spPr>
          <a:noFill/>
        </p:spPr>
        <p:txBody>
          <a:bodyPr/>
          <a:lstStyle/>
          <a:p>
            <a:fld id="{BC359170-74C2-41D4-9D14-05A839EF962B}" type="slidenum">
              <a:rPr lang="it-IT" smtClean="0"/>
              <a:pPr/>
              <a:t>25</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708DD579-227B-41CE-A65B-8252948FDF77}"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7AD5D917-6EB2-462A-B198-EAAC1660C2C9}"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4F7089A-081A-4B89-9189-58A40C206BB8}"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70DF5FB5-A787-4831-85C9-7ED27F7754D7}"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AAADAFFE-E0D9-4C25-BE01-1D0BF0A4CB33}"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57F22C9-1562-4567-80EC-66B22D8C056B}"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5BEF92AB-3461-4EED-A5DB-92D2577013C0}"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EB38A737-43D2-44BA-8155-EC382CB1F5E7}"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4C13CB8E-B9DC-48A0-87D0-E28089CF79C5}"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C2778BEF-2A36-44E4-A465-A9C986167750}"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F52446A1-0812-486C-A964-A8A092658DFC}"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9BED8A80-DE39-4D50-952B-F3BE44C364F8}"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5AB2EE7-E1B5-47AD-A604-59A73C0F6EF5}"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8"/>
          <p:cNvSpPr>
            <a:spLocks noChangeArrowheads="1"/>
          </p:cNvSpPr>
          <p:nvPr/>
        </p:nvSpPr>
        <p:spPr bwMode="auto">
          <a:xfrm>
            <a:off x="3708400" y="2930525"/>
            <a:ext cx="4968875" cy="831850"/>
          </a:xfrm>
          <a:prstGeom prst="rect">
            <a:avLst/>
          </a:prstGeom>
          <a:noFill/>
          <a:ln w="9525">
            <a:noFill/>
            <a:miter lim="800000"/>
            <a:headEnd/>
            <a:tailEnd/>
          </a:ln>
        </p:spPr>
        <p:txBody>
          <a:bodyPr anchor="ctr">
            <a:spAutoFit/>
          </a:bodyPr>
          <a:lstStyle/>
          <a:p>
            <a:r>
              <a:rPr lang="it-IT" altLang="it-IT" sz="2400">
                <a:solidFill>
                  <a:srgbClr val="FF6600"/>
                </a:solidFill>
                <a:latin typeface="Arial Rounded MT Bold" pitchFamily="34" charset="0"/>
              </a:rPr>
              <a:t>Monitoraggio nazionale piani </a:t>
            </a:r>
          </a:p>
          <a:p>
            <a:r>
              <a:rPr lang="it-IT" altLang="it-IT" sz="2400">
                <a:solidFill>
                  <a:srgbClr val="FF6600"/>
                </a:solidFill>
                <a:latin typeface="Arial Rounded MT Bold" pitchFamily="34" charset="0"/>
              </a:rPr>
              <a:t>         sociali di zona 2013</a:t>
            </a:r>
          </a:p>
        </p:txBody>
      </p:sp>
      <p:sp>
        <p:nvSpPr>
          <p:cNvPr id="2051" name="Rectangle 10"/>
          <p:cNvSpPr>
            <a:spLocks noChangeArrowheads="1"/>
          </p:cNvSpPr>
          <p:nvPr/>
        </p:nvSpPr>
        <p:spPr bwMode="auto">
          <a:xfrm>
            <a:off x="425450" y="3370263"/>
            <a:ext cx="2490788" cy="1938337"/>
          </a:xfrm>
          <a:prstGeom prst="rect">
            <a:avLst/>
          </a:prstGeom>
          <a:noFill/>
          <a:ln w="9525">
            <a:noFill/>
            <a:miter lim="800000"/>
            <a:headEnd/>
            <a:tailEnd/>
          </a:ln>
        </p:spPr>
        <p:txBody>
          <a:bodyPr anchor="ctr">
            <a:spAutoFit/>
          </a:bodyPr>
          <a:lstStyle/>
          <a:p>
            <a:r>
              <a:rPr lang="it-IT" altLang="it-IT" sz="2000" i="1">
                <a:solidFill>
                  <a:srgbClr val="FF6600"/>
                </a:solidFill>
                <a:latin typeface="Arial Black" pitchFamily="34" charset="0"/>
              </a:rPr>
              <a:t>Struttura Inclusione Sociale</a:t>
            </a:r>
          </a:p>
          <a:p>
            <a:r>
              <a:rPr lang="it-IT" altLang="it-IT" sz="1600">
                <a:solidFill>
                  <a:srgbClr val="FF6600"/>
                </a:solidFill>
                <a:latin typeface="Arial Black" pitchFamily="34" charset="0"/>
              </a:rPr>
              <a:t>Dipartimento Mercato del Lavoro e Politiche Sociali</a:t>
            </a:r>
          </a:p>
          <a:p>
            <a:r>
              <a:rPr lang="it-IT" altLang="it-IT" sz="1200" b="1">
                <a:solidFill>
                  <a:srgbClr val="FF6600"/>
                </a:solidFill>
              </a:rPr>
              <a:t>Roma, Corso Italia 33</a:t>
            </a:r>
          </a:p>
        </p:txBody>
      </p:sp>
      <p:sp>
        <p:nvSpPr>
          <p:cNvPr id="2052" name="CasellaDiTesto 3"/>
          <p:cNvSpPr txBox="1">
            <a:spLocks noChangeArrowheads="1"/>
          </p:cNvSpPr>
          <p:nvPr/>
        </p:nvSpPr>
        <p:spPr bwMode="auto">
          <a:xfrm>
            <a:off x="4284663" y="5445125"/>
            <a:ext cx="2824162" cy="369888"/>
          </a:xfrm>
          <a:prstGeom prst="rect">
            <a:avLst/>
          </a:prstGeom>
          <a:noFill/>
          <a:ln w="9525">
            <a:noFill/>
            <a:miter lim="800000"/>
            <a:headEnd/>
            <a:tailEnd/>
          </a:ln>
        </p:spPr>
        <p:txBody>
          <a:bodyPr wrap="none">
            <a:spAutoFit/>
          </a:bodyPr>
          <a:lstStyle/>
          <a:p>
            <a:r>
              <a:rPr lang="it-IT" altLang="it-IT">
                <a:solidFill>
                  <a:srgbClr val="FF6600"/>
                </a:solidFill>
                <a:latin typeface="Arial Rounded MT Bold" pitchFamily="34" charset="0"/>
              </a:rPr>
              <a:t>Roma, 6 dicembre 2013</a:t>
            </a:r>
          </a:p>
        </p:txBody>
      </p:sp>
      <p:sp>
        <p:nvSpPr>
          <p:cNvPr id="2053" name="CasellaDiTesto 4"/>
          <p:cNvSpPr txBox="1">
            <a:spLocks noChangeArrowheads="1"/>
          </p:cNvSpPr>
          <p:nvPr/>
        </p:nvSpPr>
        <p:spPr bwMode="auto">
          <a:xfrm>
            <a:off x="4427538" y="4437063"/>
            <a:ext cx="2111375" cy="400050"/>
          </a:xfrm>
          <a:prstGeom prst="rect">
            <a:avLst/>
          </a:prstGeom>
          <a:noFill/>
          <a:ln w="9525">
            <a:noFill/>
            <a:miter lim="800000"/>
            <a:headEnd/>
            <a:tailEnd/>
          </a:ln>
        </p:spPr>
        <p:txBody>
          <a:bodyPr wrap="none">
            <a:spAutoFit/>
          </a:bodyPr>
          <a:lstStyle/>
          <a:p>
            <a:r>
              <a:rPr lang="it-IT" altLang="it-IT" sz="2000">
                <a:solidFill>
                  <a:srgbClr val="FF6600"/>
                </a:solidFill>
                <a:latin typeface="Arial Rounded MT Bold" pitchFamily="34" charset="0"/>
              </a:rPr>
              <a:t>Gabriella Natoli</a:t>
            </a:r>
          </a:p>
        </p:txBody>
      </p:sp>
      <p:pic>
        <p:nvPicPr>
          <p:cNvPr id="2054" name="Immagine 10"/>
          <p:cNvPicPr>
            <a:picLocks noChangeAspect="1" noChangeArrowheads="1"/>
          </p:cNvPicPr>
          <p:nvPr/>
        </p:nvPicPr>
        <p:blipFill>
          <a:blip r:embed="rId2"/>
          <a:srcRect/>
          <a:stretch>
            <a:fillRect/>
          </a:stretch>
        </p:blipFill>
        <p:spPr bwMode="auto">
          <a:xfrm>
            <a:off x="539750" y="188913"/>
            <a:ext cx="876300" cy="771525"/>
          </a:xfrm>
          <a:prstGeom prst="rect">
            <a:avLst/>
          </a:prstGeom>
          <a:noFill/>
          <a:ln w="9525">
            <a:noFill/>
            <a:miter lim="800000"/>
            <a:headEnd/>
            <a:tailEnd/>
          </a:ln>
        </p:spPr>
      </p:pic>
      <p:pic>
        <p:nvPicPr>
          <p:cNvPr id="2055" name="Immagine 9" descr="LOGOFSERIELABORATO"/>
          <p:cNvPicPr>
            <a:picLocks noChangeAspect="1" noChangeArrowheads="1"/>
          </p:cNvPicPr>
          <p:nvPr/>
        </p:nvPicPr>
        <p:blipFill>
          <a:blip r:embed="rId3"/>
          <a:srcRect/>
          <a:stretch>
            <a:fillRect/>
          </a:stretch>
        </p:blipFill>
        <p:spPr bwMode="auto">
          <a:xfrm>
            <a:off x="3779838" y="188913"/>
            <a:ext cx="1209675" cy="552450"/>
          </a:xfrm>
          <a:prstGeom prst="rect">
            <a:avLst/>
          </a:prstGeom>
          <a:noFill/>
          <a:ln w="9525">
            <a:noFill/>
            <a:miter lim="800000"/>
            <a:headEnd/>
            <a:tailEnd/>
          </a:ln>
        </p:spPr>
      </p:pic>
      <p:pic>
        <p:nvPicPr>
          <p:cNvPr id="2056" name="Immagine 8"/>
          <p:cNvPicPr>
            <a:picLocks noChangeAspect="1" noChangeArrowheads="1"/>
          </p:cNvPicPr>
          <p:nvPr/>
        </p:nvPicPr>
        <p:blipFill>
          <a:blip r:embed="rId4"/>
          <a:srcRect/>
          <a:stretch>
            <a:fillRect/>
          </a:stretch>
        </p:blipFill>
        <p:spPr bwMode="auto">
          <a:xfrm>
            <a:off x="7019925" y="188913"/>
            <a:ext cx="1524000" cy="719137"/>
          </a:xfrm>
          <a:prstGeom prst="rect">
            <a:avLst/>
          </a:prstGeom>
          <a:noFill/>
          <a:ln w="9525">
            <a:noFill/>
            <a:miter lim="800000"/>
            <a:headEnd/>
            <a:tailEnd/>
          </a:ln>
        </p:spPr>
      </p:pic>
      <p:sp>
        <p:nvSpPr>
          <p:cNvPr id="2057" name="Rettangolo 8"/>
          <p:cNvSpPr>
            <a:spLocks noChangeArrowheads="1"/>
          </p:cNvSpPr>
          <p:nvPr/>
        </p:nvSpPr>
        <p:spPr bwMode="auto">
          <a:xfrm>
            <a:off x="6516688" y="908050"/>
            <a:ext cx="2627312" cy="215900"/>
          </a:xfrm>
          <a:prstGeom prst="rect">
            <a:avLst/>
          </a:prstGeom>
          <a:noFill/>
          <a:ln w="9525">
            <a:noFill/>
            <a:miter lim="800000"/>
            <a:headEnd/>
            <a:tailEnd/>
          </a:ln>
        </p:spPr>
        <p:txBody>
          <a:bodyPr>
            <a:spAutoFit/>
          </a:bodyPr>
          <a:lstStyle/>
          <a:p>
            <a:r>
              <a:rPr lang="it-IT" sz="800" i="1">
                <a:latin typeface="Times New Roman" pitchFamily="18" charset="0"/>
                <a:cs typeface="Times New Roman" pitchFamily="18" charset="0"/>
              </a:rPr>
              <a:t>DG TERZO SETTORE E FORMAZIONI SOCIALI</a:t>
            </a:r>
            <a:r>
              <a:rPr lang="it-IT" sz="80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numero diapositiva 5"/>
          <p:cNvSpPr>
            <a:spLocks noGrp="1"/>
          </p:cNvSpPr>
          <p:nvPr>
            <p:ph type="sldNum" sz="quarter" idx="12"/>
          </p:nvPr>
        </p:nvSpPr>
        <p:spPr>
          <a:noFill/>
        </p:spPr>
        <p:txBody>
          <a:bodyPr/>
          <a:lstStyle/>
          <a:p>
            <a:fld id="{214DCA9F-2CC2-4BBC-99BB-55FB1C412806}" type="slidenum">
              <a:rPr lang="it-IT" altLang="it-IT" smtClean="0"/>
              <a:pPr/>
              <a:t>10</a:t>
            </a:fld>
            <a:endParaRPr lang="it-IT" altLang="it-IT" smtClean="0"/>
          </a:p>
        </p:txBody>
      </p:sp>
      <p:sp>
        <p:nvSpPr>
          <p:cNvPr id="11267" name="Rectangle 2"/>
          <p:cNvSpPr>
            <a:spLocks noChangeArrowheads="1"/>
          </p:cNvSpPr>
          <p:nvPr/>
        </p:nvSpPr>
        <p:spPr bwMode="auto">
          <a:xfrm>
            <a:off x="1187450" y="1196975"/>
            <a:ext cx="3635375" cy="368300"/>
          </a:xfrm>
          <a:prstGeom prst="rect">
            <a:avLst/>
          </a:prstGeom>
          <a:noFill/>
          <a:ln w="9525">
            <a:noFill/>
            <a:miter lim="800000"/>
            <a:headEnd/>
            <a:tailEnd/>
          </a:ln>
        </p:spPr>
        <p:txBody>
          <a:bodyPr wrap="none" anchor="ctr">
            <a:spAutoFit/>
          </a:bodyPr>
          <a:lstStyle/>
          <a:p>
            <a:pPr algn="ctr"/>
            <a:r>
              <a:rPr lang="it-IT" altLang="it-IT">
                <a:solidFill>
                  <a:srgbClr val="FF6600"/>
                </a:solidFill>
                <a:latin typeface="Arial Rounded MT Bold" pitchFamily="34" charset="0"/>
              </a:rPr>
              <a:t>STRUTTURA QUESTIONARIO </a:t>
            </a:r>
          </a:p>
        </p:txBody>
      </p:sp>
      <p:sp>
        <p:nvSpPr>
          <p:cNvPr id="11268" name="Rectangle 3"/>
          <p:cNvSpPr>
            <a:spLocks noChangeArrowheads="1"/>
          </p:cNvSpPr>
          <p:nvPr/>
        </p:nvSpPr>
        <p:spPr bwMode="auto">
          <a:xfrm>
            <a:off x="468313" y="3541713"/>
            <a:ext cx="7489825" cy="314325"/>
          </a:xfrm>
          <a:prstGeom prst="rect">
            <a:avLst/>
          </a:prstGeom>
          <a:noFill/>
          <a:ln w="9525">
            <a:noFill/>
            <a:miter lim="800000"/>
            <a:headEnd/>
            <a:tailEnd/>
          </a:ln>
        </p:spPr>
        <p:txBody>
          <a:bodyPr anchor="ctr">
            <a:spAutoFit/>
          </a:bodyPr>
          <a:lstStyle/>
          <a:p>
            <a:pPr>
              <a:lnSpc>
                <a:spcPct val="90000"/>
              </a:lnSpc>
            </a:pPr>
            <a:endParaRPr lang="it-IT" altLang="it-IT" sz="1600">
              <a:solidFill>
                <a:srgbClr val="808080"/>
              </a:solidFill>
            </a:endParaRPr>
          </a:p>
        </p:txBody>
      </p:sp>
      <p:sp>
        <p:nvSpPr>
          <p:cNvPr id="11269" name="Rettangolo 1"/>
          <p:cNvSpPr>
            <a:spLocks noChangeArrowheads="1"/>
          </p:cNvSpPr>
          <p:nvPr/>
        </p:nvSpPr>
        <p:spPr bwMode="auto">
          <a:xfrm>
            <a:off x="755650" y="2020888"/>
            <a:ext cx="7272338" cy="369887"/>
          </a:xfrm>
          <a:prstGeom prst="rect">
            <a:avLst/>
          </a:prstGeom>
          <a:noFill/>
          <a:ln w="9525">
            <a:noFill/>
            <a:miter lim="800000"/>
            <a:headEnd/>
            <a:tailEnd/>
          </a:ln>
        </p:spPr>
        <p:txBody>
          <a:bodyPr>
            <a:spAutoFit/>
          </a:bodyPr>
          <a:lstStyle/>
          <a:p>
            <a:pPr algn="just">
              <a:spcAft>
                <a:spcPts val="900"/>
              </a:spcAft>
            </a:pPr>
            <a:r>
              <a:rPr lang="it-IT" altLang="it-IT">
                <a:latin typeface="Times New Roman" pitchFamily="18" charset="0"/>
                <a:cs typeface="Times New Roman" pitchFamily="18" charset="0"/>
              </a:rPr>
              <a:t> </a:t>
            </a:r>
          </a:p>
        </p:txBody>
      </p:sp>
      <p:sp>
        <p:nvSpPr>
          <p:cNvPr id="11270" name="Rettangolo 2"/>
          <p:cNvSpPr>
            <a:spLocks noChangeArrowheads="1"/>
          </p:cNvSpPr>
          <p:nvPr/>
        </p:nvSpPr>
        <p:spPr bwMode="auto">
          <a:xfrm>
            <a:off x="1308100" y="1625600"/>
            <a:ext cx="5832475" cy="3832225"/>
          </a:xfrm>
          <a:prstGeom prst="rect">
            <a:avLst/>
          </a:prstGeom>
          <a:noFill/>
          <a:ln w="9525">
            <a:noFill/>
            <a:miter lim="800000"/>
            <a:headEnd/>
            <a:tailEnd/>
          </a:ln>
        </p:spPr>
        <p:txBody>
          <a:bodyPr>
            <a:spAutoFit/>
          </a:bodyPr>
          <a:lstStyle/>
          <a:p>
            <a:r>
              <a:rPr lang="it-IT" altLang="it-IT" b="1">
                <a:latin typeface="Times New Roman" pitchFamily="18" charset="0"/>
                <a:cs typeface="Times New Roman" pitchFamily="18" charset="0"/>
              </a:rPr>
              <a:t>1. ANAGRAFICA</a:t>
            </a:r>
            <a:endParaRPr lang="it-IT" altLang="it-IT">
              <a:latin typeface="Times New Roman" pitchFamily="18" charset="0"/>
              <a:cs typeface="Times New Roman" pitchFamily="18" charset="0"/>
            </a:endParaRPr>
          </a:p>
          <a:p>
            <a:r>
              <a:rPr lang="it-IT" altLang="it-IT" sz="900">
                <a:latin typeface="Times New Roman" pitchFamily="18" charset="0"/>
                <a:cs typeface="Times New Roman" pitchFamily="18" charset="0"/>
              </a:rPr>
              <a:t> </a:t>
            </a:r>
          </a:p>
          <a:p>
            <a:r>
              <a:rPr lang="it-IT" altLang="it-IT" b="1">
                <a:latin typeface="Times New Roman" pitchFamily="18" charset="0"/>
                <a:cs typeface="Times New Roman" pitchFamily="18" charset="0"/>
              </a:rPr>
              <a:t>2. INFORMAZIONI GENERALI SUL PIANO DI ZONA</a:t>
            </a:r>
            <a:endParaRPr lang="it-IT" altLang="it-IT">
              <a:latin typeface="Times New Roman" pitchFamily="18" charset="0"/>
              <a:cs typeface="Times New Roman" pitchFamily="18" charset="0"/>
            </a:endParaRPr>
          </a:p>
          <a:p>
            <a:r>
              <a:rPr lang="it-IT" altLang="it-IT" sz="900">
                <a:latin typeface="Times New Roman" pitchFamily="18" charset="0"/>
                <a:cs typeface="Times New Roman" pitchFamily="18" charset="0"/>
              </a:rPr>
              <a:t> </a:t>
            </a:r>
          </a:p>
          <a:p>
            <a:r>
              <a:rPr lang="it-IT" altLang="it-IT" b="1">
                <a:latin typeface="Times New Roman" pitchFamily="18" charset="0"/>
                <a:cs typeface="Times New Roman" pitchFamily="18" charset="0"/>
              </a:rPr>
              <a:t>3. L’UFFICIO DI PIANO</a:t>
            </a:r>
            <a:endParaRPr lang="it-IT" altLang="it-IT">
              <a:latin typeface="Times New Roman" pitchFamily="18" charset="0"/>
              <a:cs typeface="Times New Roman" pitchFamily="18" charset="0"/>
            </a:endParaRPr>
          </a:p>
          <a:p>
            <a:r>
              <a:rPr lang="it-IT" altLang="it-IT" sz="900">
                <a:latin typeface="Times New Roman" pitchFamily="18" charset="0"/>
                <a:cs typeface="Times New Roman" pitchFamily="18" charset="0"/>
              </a:rPr>
              <a:t> </a:t>
            </a:r>
          </a:p>
          <a:p>
            <a:r>
              <a:rPr lang="it-IT" altLang="it-IT" b="1">
                <a:latin typeface="Times New Roman" pitchFamily="18" charset="0"/>
                <a:cs typeface="Times New Roman" pitchFamily="18" charset="0"/>
              </a:rPr>
              <a:t>4. IL PROCESSO DI PREDISPOSIZIONE DEL PIANO DI ZONA</a:t>
            </a:r>
            <a:endParaRPr lang="it-IT" altLang="it-IT">
              <a:latin typeface="Times New Roman" pitchFamily="18" charset="0"/>
              <a:cs typeface="Times New Roman" pitchFamily="18" charset="0"/>
            </a:endParaRPr>
          </a:p>
          <a:p>
            <a:r>
              <a:rPr lang="it-IT" altLang="it-IT" sz="900">
                <a:latin typeface="Times New Roman" pitchFamily="18" charset="0"/>
                <a:cs typeface="Times New Roman" pitchFamily="18" charset="0"/>
              </a:rPr>
              <a:t> </a:t>
            </a:r>
          </a:p>
          <a:p>
            <a:r>
              <a:rPr lang="it-IT" altLang="it-IT" b="1">
                <a:latin typeface="Times New Roman" pitchFamily="18" charset="0"/>
                <a:cs typeface="Times New Roman" pitchFamily="18" charset="0"/>
              </a:rPr>
              <a:t>5. I CONTENUTI  DEL PIANO DI ZONA</a:t>
            </a:r>
            <a:endParaRPr lang="it-IT" altLang="it-IT">
              <a:latin typeface="Times New Roman" pitchFamily="18" charset="0"/>
              <a:cs typeface="Times New Roman" pitchFamily="18" charset="0"/>
            </a:endParaRPr>
          </a:p>
          <a:p>
            <a:r>
              <a:rPr lang="it-IT" altLang="it-IT" sz="900">
                <a:latin typeface="Times New Roman" pitchFamily="18" charset="0"/>
                <a:cs typeface="Times New Roman" pitchFamily="18" charset="0"/>
              </a:rPr>
              <a:t> </a:t>
            </a:r>
          </a:p>
          <a:p>
            <a:r>
              <a:rPr lang="it-IT" altLang="it-IT" b="1">
                <a:latin typeface="Times New Roman" pitchFamily="18" charset="0"/>
                <a:cs typeface="Times New Roman" pitchFamily="18" charset="0"/>
              </a:rPr>
              <a:t>6. L’ATTUAZIONE DEL PIANO DI ZONA</a:t>
            </a:r>
            <a:endParaRPr lang="it-IT" altLang="it-IT">
              <a:latin typeface="Times New Roman" pitchFamily="18" charset="0"/>
              <a:cs typeface="Times New Roman" pitchFamily="18" charset="0"/>
            </a:endParaRPr>
          </a:p>
          <a:p>
            <a:endParaRPr lang="it-IT" altLang="it-IT" sz="900">
              <a:latin typeface="Times New Roman" pitchFamily="18" charset="0"/>
              <a:cs typeface="Times New Roman" pitchFamily="18" charset="0"/>
            </a:endParaRPr>
          </a:p>
          <a:p>
            <a:r>
              <a:rPr lang="it-IT" altLang="it-IT" b="1">
                <a:latin typeface="Times New Roman" pitchFamily="18" charset="0"/>
                <a:cs typeface="Times New Roman" pitchFamily="18" charset="0"/>
              </a:rPr>
              <a:t>7. INFORMAZIONI DI CARATTERE ECONOMICO-FINANZIARIO</a:t>
            </a:r>
            <a:endParaRPr lang="it-IT" altLang="it-IT">
              <a:latin typeface="Times New Roman" pitchFamily="18" charset="0"/>
              <a:cs typeface="Times New Roman" pitchFamily="18" charset="0"/>
            </a:endParaRPr>
          </a:p>
          <a:p>
            <a:endParaRPr lang="it-IT" altLang="it-IT" sz="900" b="1">
              <a:latin typeface="Times New Roman" pitchFamily="18" charset="0"/>
              <a:cs typeface="Times New Roman" pitchFamily="18" charset="0"/>
            </a:endParaRPr>
          </a:p>
          <a:p>
            <a:r>
              <a:rPr lang="it-IT" altLang="it-IT" b="1">
                <a:latin typeface="Times New Roman" pitchFamily="18" charset="0"/>
                <a:cs typeface="Times New Roman" pitchFamily="18" charset="0"/>
              </a:rPr>
              <a:t>8. INFORMAZIONI DI CARATTERE VALUTATIVO</a:t>
            </a:r>
          </a:p>
        </p:txBody>
      </p:sp>
      <p:sp>
        <p:nvSpPr>
          <p:cNvPr id="11271" name="Rectangle 2"/>
          <p:cNvSpPr>
            <a:spLocks noChangeArrowheads="1"/>
          </p:cNvSpPr>
          <p:nvPr/>
        </p:nvSpPr>
        <p:spPr bwMode="auto">
          <a:xfrm>
            <a:off x="2771775" y="260350"/>
            <a:ext cx="3138488" cy="585788"/>
          </a:xfrm>
          <a:prstGeom prst="rect">
            <a:avLst/>
          </a:prstGeom>
          <a:noFill/>
          <a:ln w="9525">
            <a:noFill/>
            <a:miter lim="800000"/>
            <a:headEnd/>
            <a:tailEnd/>
          </a:ln>
        </p:spPr>
        <p:txBody>
          <a:bodyPr anchor="ctr">
            <a:spAutoFit/>
          </a:bodyPr>
          <a:lstStyle/>
          <a:p>
            <a:pPr algn="ctr"/>
            <a:r>
              <a:rPr lang="it-IT" altLang="it-IT" sz="3200">
                <a:solidFill>
                  <a:srgbClr val="FF6600"/>
                </a:solidFill>
                <a:latin typeface="Arial Rounded MT Bold" pitchFamily="34" charset="0"/>
              </a:rPr>
              <a:t>Il Monitoraggio</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numero diapositiva 5"/>
          <p:cNvSpPr>
            <a:spLocks noGrp="1"/>
          </p:cNvSpPr>
          <p:nvPr>
            <p:ph type="sldNum" sz="quarter" idx="12"/>
          </p:nvPr>
        </p:nvSpPr>
        <p:spPr>
          <a:noFill/>
        </p:spPr>
        <p:txBody>
          <a:bodyPr/>
          <a:lstStyle/>
          <a:p>
            <a:fld id="{A8EE0997-CD19-4B43-959A-8E75849995BD}" type="slidenum">
              <a:rPr lang="it-IT" altLang="it-IT" smtClean="0"/>
              <a:pPr/>
              <a:t>11</a:t>
            </a:fld>
            <a:endParaRPr lang="it-IT" altLang="it-IT" smtClean="0"/>
          </a:p>
        </p:txBody>
      </p:sp>
      <p:sp>
        <p:nvSpPr>
          <p:cNvPr id="12291" name="Rectangle 2"/>
          <p:cNvSpPr>
            <a:spLocks noChangeArrowheads="1"/>
          </p:cNvSpPr>
          <p:nvPr/>
        </p:nvSpPr>
        <p:spPr bwMode="auto">
          <a:xfrm>
            <a:off x="2989263" y="282575"/>
            <a:ext cx="2470150" cy="368300"/>
          </a:xfrm>
          <a:prstGeom prst="rect">
            <a:avLst/>
          </a:prstGeom>
          <a:noFill/>
          <a:ln w="9525">
            <a:noFill/>
            <a:miter lim="800000"/>
            <a:headEnd/>
            <a:tailEnd/>
          </a:ln>
        </p:spPr>
        <p:txBody>
          <a:bodyPr wrap="none" anchor="ctr">
            <a:spAutoFit/>
          </a:bodyPr>
          <a:lstStyle/>
          <a:p>
            <a:pPr algn="ctr"/>
            <a:r>
              <a:rPr lang="it-IT" altLang="it-IT">
                <a:solidFill>
                  <a:srgbClr val="FF6600"/>
                </a:solidFill>
                <a:latin typeface="Arial Rounded MT Bold" pitchFamily="34" charset="0"/>
              </a:rPr>
              <a:t>Situazione regionale</a:t>
            </a:r>
          </a:p>
        </p:txBody>
      </p:sp>
      <p:sp>
        <p:nvSpPr>
          <p:cNvPr id="12292" name="Rectangle 3"/>
          <p:cNvSpPr>
            <a:spLocks noChangeArrowheads="1"/>
          </p:cNvSpPr>
          <p:nvPr/>
        </p:nvSpPr>
        <p:spPr bwMode="auto">
          <a:xfrm>
            <a:off x="468313" y="3541713"/>
            <a:ext cx="7489825" cy="314325"/>
          </a:xfrm>
          <a:prstGeom prst="rect">
            <a:avLst/>
          </a:prstGeom>
          <a:noFill/>
          <a:ln w="9525">
            <a:noFill/>
            <a:miter lim="800000"/>
            <a:headEnd/>
            <a:tailEnd/>
          </a:ln>
        </p:spPr>
        <p:txBody>
          <a:bodyPr anchor="ctr">
            <a:spAutoFit/>
          </a:bodyPr>
          <a:lstStyle/>
          <a:p>
            <a:pPr>
              <a:lnSpc>
                <a:spcPct val="90000"/>
              </a:lnSpc>
            </a:pPr>
            <a:endParaRPr lang="it-IT" altLang="it-IT" sz="1600">
              <a:solidFill>
                <a:srgbClr val="808080"/>
              </a:solidFill>
            </a:endParaRPr>
          </a:p>
        </p:txBody>
      </p:sp>
      <p:sp>
        <p:nvSpPr>
          <p:cNvPr id="12293" name="Rettangolo 1"/>
          <p:cNvSpPr>
            <a:spLocks noChangeArrowheads="1"/>
          </p:cNvSpPr>
          <p:nvPr/>
        </p:nvSpPr>
        <p:spPr bwMode="auto">
          <a:xfrm>
            <a:off x="755650" y="2020888"/>
            <a:ext cx="7272338" cy="369887"/>
          </a:xfrm>
          <a:prstGeom prst="rect">
            <a:avLst/>
          </a:prstGeom>
          <a:noFill/>
          <a:ln w="9525">
            <a:noFill/>
            <a:miter lim="800000"/>
            <a:headEnd/>
            <a:tailEnd/>
          </a:ln>
        </p:spPr>
        <p:txBody>
          <a:bodyPr>
            <a:spAutoFit/>
          </a:bodyPr>
          <a:lstStyle/>
          <a:p>
            <a:pPr algn="just">
              <a:spcAft>
                <a:spcPts val="900"/>
              </a:spcAft>
            </a:pPr>
            <a:r>
              <a:rPr lang="it-IT" altLang="it-IT">
                <a:latin typeface="Times New Roman" pitchFamily="18" charset="0"/>
                <a:cs typeface="Times New Roman" pitchFamily="18" charset="0"/>
              </a:rPr>
              <a:t> </a:t>
            </a:r>
          </a:p>
        </p:txBody>
      </p:sp>
      <p:sp>
        <p:nvSpPr>
          <p:cNvPr id="12294" name="Rettangolo 2"/>
          <p:cNvSpPr>
            <a:spLocks noChangeArrowheads="1"/>
          </p:cNvSpPr>
          <p:nvPr/>
        </p:nvSpPr>
        <p:spPr bwMode="auto">
          <a:xfrm>
            <a:off x="0" y="981075"/>
            <a:ext cx="8280400" cy="5078413"/>
          </a:xfrm>
          <a:prstGeom prst="rect">
            <a:avLst/>
          </a:prstGeom>
          <a:noFill/>
          <a:ln w="9525">
            <a:noFill/>
            <a:miter lim="800000"/>
            <a:headEnd/>
            <a:tailEnd/>
          </a:ln>
        </p:spPr>
        <p:txBody>
          <a:bodyPr>
            <a:spAutoFit/>
          </a:bodyPr>
          <a:lstStyle/>
          <a:p>
            <a:pPr algn="just" eaLnBrk="0" hangingPunct="0"/>
            <a:r>
              <a:rPr lang="it-IT" altLang="it-IT">
                <a:latin typeface="Times New Roman" pitchFamily="18" charset="0"/>
                <a:cs typeface="Times New Roman" pitchFamily="18" charset="0"/>
              </a:rPr>
              <a:t>I risultati ottenuti con la compilazione rispetto alle singole regioni variano anche a seconda della situazione normativa presente. </a:t>
            </a:r>
          </a:p>
          <a:p>
            <a:pPr algn="just" eaLnBrk="0" hangingPunct="0"/>
            <a:r>
              <a:rPr lang="it-IT" altLang="it-IT">
                <a:latin typeface="Times New Roman" pitchFamily="18" charset="0"/>
                <a:cs typeface="Times New Roman" pitchFamily="18" charset="0"/>
              </a:rPr>
              <a:t>Non tutte le regioni, infatti,  per motivi disparati ma per lo più riconducibili alla difficoltà nel realizzare la programmazione sociale a causa della riduzione dei finanziamenti hanno raggiunto una percentuale del </a:t>
            </a:r>
            <a:r>
              <a:rPr lang="it-IT" altLang="it-IT" b="1">
                <a:latin typeface="Times New Roman" pitchFamily="18" charset="0"/>
                <a:cs typeface="Times New Roman" pitchFamily="18" charset="0"/>
              </a:rPr>
              <a:t>100%</a:t>
            </a:r>
            <a:r>
              <a:rPr lang="it-IT" altLang="it-IT">
                <a:latin typeface="Times New Roman" pitchFamily="18" charset="0"/>
                <a:cs typeface="Times New Roman" pitchFamily="18" charset="0"/>
              </a:rPr>
              <a:t> .  Il range varia da regioni in cui si è avuto una presenza del  </a:t>
            </a:r>
            <a:r>
              <a:rPr lang="it-IT" altLang="it-IT" b="1">
                <a:latin typeface="Times New Roman" pitchFamily="18" charset="0"/>
                <a:cs typeface="Times New Roman" pitchFamily="18" charset="0"/>
              </a:rPr>
              <a:t>23%</a:t>
            </a:r>
            <a:r>
              <a:rPr lang="it-IT" altLang="it-IT">
                <a:latin typeface="Times New Roman" pitchFamily="18" charset="0"/>
                <a:cs typeface="Times New Roman" pitchFamily="18" charset="0"/>
              </a:rPr>
              <a:t> a regioni a completa copertura.</a:t>
            </a:r>
          </a:p>
          <a:p>
            <a:pPr eaLnBrk="0" hangingPunct="0"/>
            <a:r>
              <a:rPr lang="it-IT" altLang="it-IT">
                <a:latin typeface="Times New Roman" pitchFamily="18" charset="0"/>
                <a:cs typeface="Times New Roman" pitchFamily="18" charset="0"/>
              </a:rPr>
              <a:t>Qualche esempio: </a:t>
            </a:r>
          </a:p>
          <a:p>
            <a:pPr eaLnBrk="0" hangingPunct="0"/>
            <a:endParaRPr lang="it-IT" altLang="it-IT">
              <a:latin typeface="Times New Roman" pitchFamily="18" charset="0"/>
              <a:cs typeface="Times New Roman" pitchFamily="18" charset="0"/>
            </a:endParaRPr>
          </a:p>
          <a:p>
            <a:pPr eaLnBrk="0" hangingPunct="0"/>
            <a:r>
              <a:rPr lang="it-IT" altLang="it-IT">
                <a:latin typeface="Times New Roman" pitchFamily="18" charset="0"/>
                <a:cs typeface="Times New Roman" pitchFamily="18" charset="0"/>
              </a:rPr>
              <a:t>In </a:t>
            </a:r>
            <a:r>
              <a:rPr lang="it-IT" altLang="it-IT" b="1">
                <a:latin typeface="Times New Roman" pitchFamily="18" charset="0"/>
                <a:cs typeface="Times New Roman" pitchFamily="18" charset="0"/>
              </a:rPr>
              <a:t>Abruzzo</a:t>
            </a:r>
            <a:r>
              <a:rPr lang="it-IT" altLang="it-IT">
                <a:latin typeface="Times New Roman" pitchFamily="18" charset="0"/>
                <a:cs typeface="Times New Roman" pitchFamily="18" charset="0"/>
              </a:rPr>
              <a:t> la percentuale di risposta è stata del </a:t>
            </a:r>
            <a:r>
              <a:rPr lang="it-IT" altLang="it-IT" b="1">
                <a:latin typeface="Times New Roman" pitchFamily="18" charset="0"/>
                <a:cs typeface="Times New Roman" pitchFamily="18" charset="0"/>
              </a:rPr>
              <a:t>56,3%</a:t>
            </a:r>
            <a:r>
              <a:rPr lang="it-IT" altLang="it-IT">
                <a:latin typeface="Times New Roman" pitchFamily="18" charset="0"/>
                <a:cs typeface="Times New Roman" pitchFamily="18" charset="0"/>
              </a:rPr>
              <a:t>  e l’unica provincia che risulta al di sotto della media è l’Aquila con </a:t>
            </a:r>
            <a:r>
              <a:rPr lang="it-IT" altLang="it-IT" b="1">
                <a:latin typeface="Times New Roman" pitchFamily="18" charset="0"/>
                <a:cs typeface="Times New Roman" pitchFamily="18" charset="0"/>
              </a:rPr>
              <a:t>16,7%</a:t>
            </a:r>
            <a:r>
              <a:rPr lang="it-IT" altLang="it-IT">
                <a:latin typeface="Times New Roman" pitchFamily="18" charset="0"/>
                <a:cs typeface="Times New Roman" pitchFamily="18" charset="0"/>
              </a:rPr>
              <a:t> di risposte. Tale dato è da imputare alla situazione complicata a seguito del sisma che ha colpito la zona nel 2009.</a:t>
            </a:r>
          </a:p>
          <a:p>
            <a:pPr eaLnBrk="0" hangingPunct="0"/>
            <a:endParaRPr lang="it-IT" altLang="it-IT">
              <a:latin typeface="Times New Roman" pitchFamily="18" charset="0"/>
              <a:cs typeface="Times New Roman" pitchFamily="18" charset="0"/>
            </a:endParaRPr>
          </a:p>
          <a:p>
            <a:pPr eaLnBrk="0" hangingPunct="0"/>
            <a:r>
              <a:rPr lang="it-IT" altLang="it-IT">
                <a:latin typeface="Times New Roman" pitchFamily="18" charset="0"/>
                <a:cs typeface="Times New Roman" pitchFamily="18" charset="0"/>
              </a:rPr>
              <a:t>In </a:t>
            </a:r>
            <a:r>
              <a:rPr lang="it-IT" altLang="it-IT" b="1">
                <a:latin typeface="Times New Roman" pitchFamily="18" charset="0"/>
                <a:cs typeface="Times New Roman" pitchFamily="18" charset="0"/>
              </a:rPr>
              <a:t>Campania</a:t>
            </a:r>
            <a:r>
              <a:rPr lang="it-IT" altLang="it-IT">
                <a:latin typeface="Times New Roman" pitchFamily="18" charset="0"/>
                <a:cs typeface="Times New Roman" pitchFamily="18" charset="0"/>
              </a:rPr>
              <a:t> le difficoltà incontrate sono state di tipo informativo, molti piani censiti al momento della rilevazione risultavano non più attivi o difficilmente raggiungibili.</a:t>
            </a:r>
          </a:p>
          <a:p>
            <a:pPr eaLnBrk="0" hangingPunct="0"/>
            <a:endParaRPr lang="it-IT" altLang="it-IT">
              <a:latin typeface="Times New Roman" pitchFamily="18" charset="0"/>
              <a:cs typeface="Times New Roman" pitchFamily="18" charset="0"/>
            </a:endParaRPr>
          </a:p>
          <a:p>
            <a:pPr eaLnBrk="0" hangingPunct="0"/>
            <a:r>
              <a:rPr lang="it-IT" altLang="it-IT">
                <a:latin typeface="Times New Roman" pitchFamily="18" charset="0"/>
                <a:cs typeface="Times New Roman" pitchFamily="18" charset="0"/>
              </a:rPr>
              <a:t>In </a:t>
            </a:r>
            <a:r>
              <a:rPr lang="it-IT" altLang="it-IT" b="1">
                <a:latin typeface="Times New Roman" pitchFamily="18" charset="0"/>
                <a:cs typeface="Times New Roman" pitchFamily="18" charset="0"/>
              </a:rPr>
              <a:t>Piemonte</a:t>
            </a:r>
            <a:r>
              <a:rPr lang="it-IT" altLang="it-IT">
                <a:latin typeface="Times New Roman" pitchFamily="18" charset="0"/>
                <a:cs typeface="Times New Roman" pitchFamily="18" charset="0"/>
              </a:rPr>
              <a:t> si è registrato un alto accesso ma il questionario risulta, in molti casi, interrotto alle prime sezioni in quanto con la D.G.R. del 27-3050 del 5/ 12/2011  si è sospeso il termine per la predisposizione e l’approvazione del piano sociale di zona. </a:t>
            </a:r>
            <a:endParaRPr lang="it-IT" alt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numero diapositiva 5"/>
          <p:cNvSpPr>
            <a:spLocks noGrp="1"/>
          </p:cNvSpPr>
          <p:nvPr>
            <p:ph type="sldNum" sz="quarter" idx="12"/>
          </p:nvPr>
        </p:nvSpPr>
        <p:spPr>
          <a:noFill/>
        </p:spPr>
        <p:txBody>
          <a:bodyPr/>
          <a:lstStyle/>
          <a:p>
            <a:fld id="{32F70296-BB8B-48B4-B4F4-F03A055D1D5D}" type="slidenum">
              <a:rPr lang="it-IT" altLang="it-IT" smtClean="0"/>
              <a:pPr/>
              <a:t>12</a:t>
            </a:fld>
            <a:endParaRPr lang="it-IT" altLang="it-IT" smtClean="0"/>
          </a:p>
        </p:txBody>
      </p:sp>
      <p:sp>
        <p:nvSpPr>
          <p:cNvPr id="13315" name="Rectangle 2"/>
          <p:cNvSpPr>
            <a:spLocks noChangeArrowheads="1"/>
          </p:cNvSpPr>
          <p:nvPr/>
        </p:nvSpPr>
        <p:spPr bwMode="auto">
          <a:xfrm>
            <a:off x="2989263" y="282575"/>
            <a:ext cx="2470150" cy="368300"/>
          </a:xfrm>
          <a:prstGeom prst="rect">
            <a:avLst/>
          </a:prstGeom>
          <a:noFill/>
          <a:ln w="9525">
            <a:noFill/>
            <a:miter lim="800000"/>
            <a:headEnd/>
            <a:tailEnd/>
          </a:ln>
        </p:spPr>
        <p:txBody>
          <a:bodyPr wrap="none" anchor="ctr">
            <a:spAutoFit/>
          </a:bodyPr>
          <a:lstStyle/>
          <a:p>
            <a:pPr algn="ctr"/>
            <a:r>
              <a:rPr lang="it-IT" altLang="it-IT">
                <a:solidFill>
                  <a:srgbClr val="FF6600"/>
                </a:solidFill>
                <a:latin typeface="Arial Rounded MT Bold" pitchFamily="34" charset="0"/>
              </a:rPr>
              <a:t>Situazione regionale</a:t>
            </a:r>
          </a:p>
        </p:txBody>
      </p:sp>
      <p:sp>
        <p:nvSpPr>
          <p:cNvPr id="13316" name="Rectangle 3"/>
          <p:cNvSpPr>
            <a:spLocks noChangeArrowheads="1"/>
          </p:cNvSpPr>
          <p:nvPr/>
        </p:nvSpPr>
        <p:spPr bwMode="auto">
          <a:xfrm>
            <a:off x="468313" y="3541713"/>
            <a:ext cx="7489825" cy="314325"/>
          </a:xfrm>
          <a:prstGeom prst="rect">
            <a:avLst/>
          </a:prstGeom>
          <a:noFill/>
          <a:ln w="9525">
            <a:noFill/>
            <a:miter lim="800000"/>
            <a:headEnd/>
            <a:tailEnd/>
          </a:ln>
        </p:spPr>
        <p:txBody>
          <a:bodyPr anchor="ctr">
            <a:spAutoFit/>
          </a:bodyPr>
          <a:lstStyle/>
          <a:p>
            <a:pPr>
              <a:lnSpc>
                <a:spcPct val="90000"/>
              </a:lnSpc>
            </a:pPr>
            <a:endParaRPr lang="it-IT" altLang="it-IT" sz="1600">
              <a:solidFill>
                <a:srgbClr val="808080"/>
              </a:solidFill>
            </a:endParaRPr>
          </a:p>
        </p:txBody>
      </p:sp>
      <p:sp>
        <p:nvSpPr>
          <p:cNvPr id="13317" name="Rettangolo 1"/>
          <p:cNvSpPr>
            <a:spLocks noChangeArrowheads="1"/>
          </p:cNvSpPr>
          <p:nvPr/>
        </p:nvSpPr>
        <p:spPr bwMode="auto">
          <a:xfrm>
            <a:off x="755650" y="2020888"/>
            <a:ext cx="7272338" cy="369887"/>
          </a:xfrm>
          <a:prstGeom prst="rect">
            <a:avLst/>
          </a:prstGeom>
          <a:noFill/>
          <a:ln w="9525">
            <a:noFill/>
            <a:miter lim="800000"/>
            <a:headEnd/>
            <a:tailEnd/>
          </a:ln>
        </p:spPr>
        <p:txBody>
          <a:bodyPr>
            <a:spAutoFit/>
          </a:bodyPr>
          <a:lstStyle/>
          <a:p>
            <a:pPr algn="just">
              <a:spcAft>
                <a:spcPts val="900"/>
              </a:spcAft>
            </a:pPr>
            <a:r>
              <a:rPr lang="it-IT" altLang="it-IT">
                <a:latin typeface="Times New Roman" pitchFamily="18" charset="0"/>
                <a:cs typeface="Times New Roman" pitchFamily="18" charset="0"/>
              </a:rPr>
              <a:t> </a:t>
            </a:r>
          </a:p>
        </p:txBody>
      </p:sp>
      <p:sp>
        <p:nvSpPr>
          <p:cNvPr id="13318" name="Rettangolo 2"/>
          <p:cNvSpPr>
            <a:spLocks noChangeArrowheads="1"/>
          </p:cNvSpPr>
          <p:nvPr/>
        </p:nvSpPr>
        <p:spPr bwMode="auto">
          <a:xfrm>
            <a:off x="254000" y="744538"/>
            <a:ext cx="7704138" cy="4800600"/>
          </a:xfrm>
          <a:prstGeom prst="rect">
            <a:avLst/>
          </a:prstGeom>
          <a:noFill/>
          <a:ln w="9525">
            <a:noFill/>
            <a:miter lim="800000"/>
            <a:headEnd/>
            <a:tailEnd/>
          </a:ln>
        </p:spPr>
        <p:txBody>
          <a:bodyPr>
            <a:spAutoFit/>
          </a:bodyPr>
          <a:lstStyle/>
          <a:p>
            <a:pPr eaLnBrk="0" hangingPunct="0"/>
            <a:endParaRPr lang="it-IT" altLang="it-IT">
              <a:latin typeface="Times New Roman" pitchFamily="18" charset="0"/>
              <a:cs typeface="Times New Roman" pitchFamily="18" charset="0"/>
            </a:endParaRPr>
          </a:p>
          <a:p>
            <a:pPr eaLnBrk="0" hangingPunct="0"/>
            <a:r>
              <a:rPr lang="it-IT" altLang="it-IT">
                <a:latin typeface="Times New Roman" pitchFamily="18" charset="0"/>
                <a:cs typeface="Times New Roman" pitchFamily="18" charset="0"/>
              </a:rPr>
              <a:t>In </a:t>
            </a:r>
            <a:r>
              <a:rPr lang="it-IT" altLang="it-IT" b="1">
                <a:latin typeface="Times New Roman" pitchFamily="18" charset="0"/>
                <a:cs typeface="Times New Roman" pitchFamily="18" charset="0"/>
              </a:rPr>
              <a:t>Veneto</a:t>
            </a:r>
            <a:r>
              <a:rPr lang="it-IT" altLang="it-IT">
                <a:latin typeface="Times New Roman" pitchFamily="18" charset="0"/>
                <a:cs typeface="Times New Roman" pitchFamily="18" charset="0"/>
              </a:rPr>
              <a:t> la rilevazione ha coinciso con una indagine avviata dalla Regione, per cui con comunicazione formale è stato comunicato all’Isfol che il personale era già impegnato in una rilevazione interna e pur essendo interessati alla rilevazione non avrebbero potuto collaborare nei tempi previsti dall’indagine. Nonostante questa iniziale difficoltà molti uffici di piano hanno comunque compilato il questionario, per la precisione </a:t>
            </a:r>
            <a:r>
              <a:rPr lang="it-IT" altLang="it-IT" b="1">
                <a:latin typeface="Times New Roman" pitchFamily="18" charset="0"/>
                <a:cs typeface="Times New Roman" pitchFamily="18" charset="0"/>
              </a:rPr>
              <a:t>12</a:t>
            </a:r>
            <a:r>
              <a:rPr lang="it-IT" altLang="it-IT">
                <a:latin typeface="Times New Roman" pitchFamily="18" charset="0"/>
                <a:cs typeface="Times New Roman" pitchFamily="18" charset="0"/>
              </a:rPr>
              <a:t> su </a:t>
            </a:r>
            <a:r>
              <a:rPr lang="it-IT" altLang="it-IT" b="1">
                <a:latin typeface="Times New Roman" pitchFamily="18" charset="0"/>
                <a:cs typeface="Times New Roman" pitchFamily="18" charset="0"/>
              </a:rPr>
              <a:t>23</a:t>
            </a:r>
            <a:r>
              <a:rPr lang="it-IT" altLang="it-IT">
                <a:latin typeface="Times New Roman" pitchFamily="18" charset="0"/>
                <a:cs typeface="Times New Roman" pitchFamily="18" charset="0"/>
              </a:rPr>
              <a:t>.</a:t>
            </a:r>
          </a:p>
          <a:p>
            <a:pPr eaLnBrk="0" hangingPunct="0"/>
            <a:endParaRPr lang="it-IT" altLang="it-IT">
              <a:latin typeface="Times New Roman" pitchFamily="18" charset="0"/>
              <a:cs typeface="Times New Roman" pitchFamily="18" charset="0"/>
            </a:endParaRPr>
          </a:p>
          <a:p>
            <a:pPr eaLnBrk="0" hangingPunct="0"/>
            <a:r>
              <a:rPr lang="it-IT" altLang="it-IT">
                <a:latin typeface="Times New Roman" pitchFamily="18" charset="0"/>
                <a:cs typeface="Times New Roman" pitchFamily="18" charset="0"/>
              </a:rPr>
              <a:t>In </a:t>
            </a:r>
            <a:r>
              <a:rPr lang="it-IT" altLang="it-IT" b="1">
                <a:latin typeface="Times New Roman" pitchFamily="18" charset="0"/>
                <a:cs typeface="Times New Roman" pitchFamily="18" charset="0"/>
              </a:rPr>
              <a:t>Toscana</a:t>
            </a:r>
            <a:r>
              <a:rPr lang="it-IT" altLang="it-IT">
                <a:latin typeface="Times New Roman" pitchFamily="18" charset="0"/>
                <a:cs typeface="Times New Roman" pitchFamily="18" charset="0"/>
              </a:rPr>
              <a:t> dove vi è stata l’</a:t>
            </a:r>
            <a:r>
              <a:rPr lang="it-IT" altLang="it-IT" b="1">
                <a:latin typeface="Times New Roman" pitchFamily="18" charset="0"/>
                <a:cs typeface="Times New Roman" pitchFamily="18" charset="0"/>
              </a:rPr>
              <a:t>85% </a:t>
            </a:r>
            <a:r>
              <a:rPr lang="it-IT" altLang="it-IT">
                <a:latin typeface="Times New Roman" pitchFamily="18" charset="0"/>
                <a:cs typeface="Times New Roman" pitchFamily="18" charset="0"/>
              </a:rPr>
              <a:t>di compilazione,  il piano sociale è stato sostituito dal Piano integrato della Salute (PIS), che prevede l’integrazione delle attività socio sanitarie. Sono nate Società della Salute con l’obiettivo di utilizzare le risorse al fine di migliorare la salute della popolazione.</a:t>
            </a:r>
          </a:p>
          <a:p>
            <a:pPr eaLnBrk="0" hangingPunct="0"/>
            <a:endParaRPr lang="it-IT" altLang="it-IT">
              <a:latin typeface="Times New Roman" pitchFamily="18" charset="0"/>
              <a:cs typeface="Times New Roman" pitchFamily="18" charset="0"/>
            </a:endParaRPr>
          </a:p>
          <a:p>
            <a:pPr eaLnBrk="0" hangingPunct="0"/>
            <a:r>
              <a:rPr lang="it-IT" altLang="it-IT">
                <a:latin typeface="Times New Roman" pitchFamily="18" charset="0"/>
                <a:cs typeface="Times New Roman" pitchFamily="18" charset="0"/>
              </a:rPr>
              <a:t>In </a:t>
            </a:r>
            <a:r>
              <a:rPr lang="it-IT" altLang="it-IT" b="1">
                <a:latin typeface="Times New Roman" pitchFamily="18" charset="0"/>
                <a:cs typeface="Times New Roman" pitchFamily="18" charset="0"/>
              </a:rPr>
              <a:t>Sardegna</a:t>
            </a:r>
            <a:r>
              <a:rPr lang="it-IT" altLang="it-IT">
                <a:latin typeface="Times New Roman" pitchFamily="18" charset="0"/>
                <a:cs typeface="Times New Roman" pitchFamily="18" charset="0"/>
              </a:rPr>
              <a:t> invece il piano sociale di Zona si è trasformato nei Piani Locali Unitari dei Servizi, i  Plus, che mirano alla piena integrazione delle politiche sociosanitarie per il miglioramento della qualità delle persone, il </a:t>
            </a:r>
            <a:r>
              <a:rPr lang="it-IT" altLang="it-IT" b="1">
                <a:latin typeface="Times New Roman" pitchFamily="18" charset="0"/>
                <a:cs typeface="Times New Roman" pitchFamily="18" charset="0"/>
              </a:rPr>
              <a:t>64 %</a:t>
            </a:r>
            <a:r>
              <a:rPr lang="it-IT" altLang="it-IT">
                <a:latin typeface="Times New Roman" pitchFamily="18" charset="0"/>
                <a:cs typeface="Times New Roman" pitchFamily="18" charset="0"/>
              </a:rPr>
              <a:t> dei piani ha completato la rilevazione.</a:t>
            </a:r>
            <a:endParaRPr lang="it-IT" altLang="it-IT"/>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9750" y="404813"/>
            <a:ext cx="8229600" cy="1143000"/>
          </a:xfrm>
        </p:spPr>
        <p:txBody>
          <a:bodyPr/>
          <a:lstStyle/>
          <a:p>
            <a:pPr algn="just" eaLnBrk="1" hangingPunct="1">
              <a:defRPr/>
            </a:pPr>
            <a:r>
              <a:rPr lang="it-IT" sz="2800" kern="1200" dirty="0" smtClean="0">
                <a:solidFill>
                  <a:srgbClr val="FF6600"/>
                </a:solidFill>
                <a:latin typeface="Arial Rounded MT Bold" pitchFamily="34" charset="0"/>
                <a:ea typeface="+mn-ea"/>
              </a:rPr>
              <a:t>Situazione regionale</a:t>
            </a:r>
          </a:p>
        </p:txBody>
      </p:sp>
      <p:sp>
        <p:nvSpPr>
          <p:cNvPr id="14339" name="Segnaposto numero diapositiva 3"/>
          <p:cNvSpPr>
            <a:spLocks noGrp="1"/>
          </p:cNvSpPr>
          <p:nvPr>
            <p:ph type="sldNum" sz="quarter" idx="12"/>
          </p:nvPr>
        </p:nvSpPr>
        <p:spPr>
          <a:noFill/>
        </p:spPr>
        <p:txBody>
          <a:bodyPr/>
          <a:lstStyle/>
          <a:p>
            <a:fld id="{A7F66620-608C-4A6D-9C7C-64D70747BB42}" type="slidenum">
              <a:rPr lang="it-IT" altLang="it-IT" smtClean="0"/>
              <a:pPr/>
              <a:t>13</a:t>
            </a:fld>
            <a:endParaRPr lang="it-IT" altLang="it-IT" smtClean="0"/>
          </a:p>
        </p:txBody>
      </p:sp>
      <p:sp>
        <p:nvSpPr>
          <p:cNvPr id="14340" name="Rettangolo 2"/>
          <p:cNvSpPr>
            <a:spLocks noChangeArrowheads="1"/>
          </p:cNvSpPr>
          <p:nvPr/>
        </p:nvSpPr>
        <p:spPr bwMode="auto">
          <a:xfrm>
            <a:off x="179388" y="1700213"/>
            <a:ext cx="8569325" cy="3416300"/>
          </a:xfrm>
          <a:prstGeom prst="rect">
            <a:avLst/>
          </a:prstGeom>
          <a:noFill/>
          <a:ln w="9525">
            <a:noFill/>
            <a:miter lim="800000"/>
            <a:headEnd/>
            <a:tailEnd/>
          </a:ln>
        </p:spPr>
        <p:txBody>
          <a:bodyPr>
            <a:spAutoFit/>
          </a:bodyPr>
          <a:lstStyle/>
          <a:p>
            <a:r>
              <a:rPr lang="it-IT">
                <a:latin typeface="Times New Roman" pitchFamily="18" charset="0"/>
                <a:cs typeface="Times New Roman" pitchFamily="18" charset="0"/>
              </a:rPr>
              <a:t>La </a:t>
            </a:r>
            <a:r>
              <a:rPr lang="it-IT" b="1">
                <a:latin typeface="Times New Roman" pitchFamily="18" charset="0"/>
                <a:cs typeface="Times New Roman" pitchFamily="18" charset="0"/>
              </a:rPr>
              <a:t>Calabria</a:t>
            </a:r>
            <a:r>
              <a:rPr lang="it-IT">
                <a:latin typeface="Times New Roman" pitchFamily="18" charset="0"/>
                <a:cs typeface="Times New Roman" pitchFamily="18" charset="0"/>
              </a:rPr>
              <a:t>, che dal punto di vista della programmazione sociale sta vivendo una fase transitoria di difficoltà dovuta all’assenza di risorse per far fronte alle esigenze di politiche sociali, ha visto la partecipazione a tale indagine di </a:t>
            </a:r>
            <a:r>
              <a:rPr lang="it-IT" b="1">
                <a:latin typeface="Times New Roman" pitchFamily="18" charset="0"/>
                <a:cs typeface="Times New Roman" pitchFamily="18" charset="0"/>
              </a:rPr>
              <a:t>12</a:t>
            </a:r>
            <a:r>
              <a:rPr lang="it-IT">
                <a:latin typeface="Times New Roman" pitchFamily="18" charset="0"/>
                <a:cs typeface="Times New Roman" pitchFamily="18" charset="0"/>
              </a:rPr>
              <a:t> piani sociali rispetto ai </a:t>
            </a:r>
            <a:r>
              <a:rPr lang="it-IT" b="1">
                <a:latin typeface="Times New Roman" pitchFamily="18" charset="0"/>
                <a:cs typeface="Times New Roman" pitchFamily="18" charset="0"/>
              </a:rPr>
              <a:t>32</a:t>
            </a:r>
            <a:r>
              <a:rPr lang="it-IT">
                <a:latin typeface="Times New Roman" pitchFamily="18" charset="0"/>
                <a:cs typeface="Times New Roman" pitchFamily="18" charset="0"/>
              </a:rPr>
              <a:t> piani censiti.</a:t>
            </a:r>
          </a:p>
          <a:p>
            <a:endParaRPr lang="it-IT">
              <a:latin typeface="Times New Roman" pitchFamily="18" charset="0"/>
              <a:cs typeface="Times New Roman" pitchFamily="18" charset="0"/>
            </a:endParaRPr>
          </a:p>
          <a:p>
            <a:r>
              <a:rPr lang="it-IT">
                <a:latin typeface="Times New Roman" pitchFamily="18" charset="0"/>
                <a:cs typeface="Times New Roman" pitchFamily="18" charset="0"/>
              </a:rPr>
              <a:t>In </a:t>
            </a:r>
            <a:r>
              <a:rPr lang="it-IT" b="1">
                <a:latin typeface="Times New Roman" pitchFamily="18" charset="0"/>
                <a:cs typeface="Times New Roman" pitchFamily="18" charset="0"/>
              </a:rPr>
              <a:t>Liguria</a:t>
            </a:r>
            <a:r>
              <a:rPr lang="it-IT">
                <a:latin typeface="Times New Roman" pitchFamily="18" charset="0"/>
                <a:cs typeface="Times New Roman" pitchFamily="18" charset="0"/>
              </a:rPr>
              <a:t>, in particolare nella provincia di Genova, si è avuto un accesso del </a:t>
            </a:r>
            <a:r>
              <a:rPr lang="it-IT" b="1">
                <a:latin typeface="Times New Roman" pitchFamily="18" charset="0"/>
                <a:cs typeface="Times New Roman" pitchFamily="18" charset="0"/>
              </a:rPr>
              <a:t>23,5%</a:t>
            </a:r>
            <a:r>
              <a:rPr lang="it-IT">
                <a:latin typeface="Times New Roman" pitchFamily="18" charset="0"/>
                <a:cs typeface="Times New Roman" pitchFamily="18" charset="0"/>
              </a:rPr>
              <a:t> dei piani; non è stato, infatti, possibile raggiungere un risultato migliore in quanto vi è stata una riduzione di risorse destinate alla programmazione sociale.  </a:t>
            </a:r>
          </a:p>
          <a:p>
            <a:endParaRPr lang="it-IT">
              <a:latin typeface="Times New Roman" pitchFamily="18" charset="0"/>
              <a:cs typeface="Times New Roman" pitchFamily="18" charset="0"/>
            </a:endParaRPr>
          </a:p>
          <a:p>
            <a:r>
              <a:rPr lang="it-IT">
                <a:latin typeface="Times New Roman" pitchFamily="18" charset="0"/>
                <a:cs typeface="Times New Roman" pitchFamily="18" charset="0"/>
              </a:rPr>
              <a:t>In </a:t>
            </a:r>
            <a:r>
              <a:rPr lang="it-IT" b="1">
                <a:latin typeface="Times New Roman" pitchFamily="18" charset="0"/>
                <a:cs typeface="Times New Roman" pitchFamily="18" charset="0"/>
              </a:rPr>
              <a:t>Emilia Romagna </a:t>
            </a:r>
            <a:r>
              <a:rPr lang="it-IT">
                <a:latin typeface="Times New Roman" pitchFamily="18" charset="0"/>
                <a:cs typeface="Times New Roman" pitchFamily="18" charset="0"/>
              </a:rPr>
              <a:t>la difficoltà è legata soprattutto al post terremoto, molti uffici di piano erano alle prese con la ricostruzione e le problematiche legate al sisma.</a:t>
            </a:r>
          </a:p>
          <a:p>
            <a:endParaRPr lang="it-I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numero diapositiva 3"/>
          <p:cNvSpPr>
            <a:spLocks noGrp="1"/>
          </p:cNvSpPr>
          <p:nvPr>
            <p:ph type="sldNum" sz="quarter" idx="12"/>
          </p:nvPr>
        </p:nvSpPr>
        <p:spPr>
          <a:noFill/>
        </p:spPr>
        <p:txBody>
          <a:bodyPr/>
          <a:lstStyle/>
          <a:p>
            <a:fld id="{A44A81CF-F668-4D2C-802E-A1CA24337870}" type="slidenum">
              <a:rPr lang="it-IT" smtClean="0"/>
              <a:pPr/>
              <a:t>14</a:t>
            </a:fld>
            <a:endParaRPr lang="it-IT" smtClean="0"/>
          </a:p>
        </p:txBody>
      </p:sp>
      <p:sp>
        <p:nvSpPr>
          <p:cNvPr id="15363" name="Rectangle 2"/>
          <p:cNvSpPr>
            <a:spLocks noChangeArrowheads="1"/>
          </p:cNvSpPr>
          <p:nvPr/>
        </p:nvSpPr>
        <p:spPr bwMode="auto">
          <a:xfrm>
            <a:off x="755650" y="2420938"/>
            <a:ext cx="6840538" cy="830262"/>
          </a:xfrm>
          <a:prstGeom prst="rect">
            <a:avLst/>
          </a:prstGeom>
          <a:noFill/>
          <a:ln w="9525">
            <a:noFill/>
            <a:miter lim="800000"/>
            <a:headEnd/>
            <a:tailEnd/>
          </a:ln>
        </p:spPr>
        <p:txBody>
          <a:bodyPr anchor="ctr">
            <a:spAutoFit/>
          </a:bodyPr>
          <a:lstStyle/>
          <a:p>
            <a:pPr algn="ctr"/>
            <a:r>
              <a:rPr lang="it-IT" altLang="it-IT" sz="4800">
                <a:solidFill>
                  <a:srgbClr val="FF6600"/>
                </a:solidFill>
                <a:latin typeface="Arial Rounded MT Bold" pitchFamily="34" charset="0"/>
              </a:rPr>
              <a:t>Risultati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numero diapositiva 5"/>
          <p:cNvSpPr>
            <a:spLocks noGrp="1"/>
          </p:cNvSpPr>
          <p:nvPr>
            <p:ph type="sldNum" sz="quarter" idx="12"/>
          </p:nvPr>
        </p:nvSpPr>
        <p:spPr>
          <a:noFill/>
        </p:spPr>
        <p:txBody>
          <a:bodyPr/>
          <a:lstStyle/>
          <a:p>
            <a:fld id="{B701E43A-7AF3-4E08-9EF2-1ABAECA21858}" type="slidenum">
              <a:rPr lang="it-IT" altLang="it-IT" smtClean="0"/>
              <a:pPr/>
              <a:t>15</a:t>
            </a:fld>
            <a:endParaRPr lang="it-IT" altLang="it-IT" smtClean="0"/>
          </a:p>
        </p:txBody>
      </p:sp>
      <p:sp>
        <p:nvSpPr>
          <p:cNvPr id="16387" name="Rectangle 3"/>
          <p:cNvSpPr>
            <a:spLocks noChangeArrowheads="1"/>
          </p:cNvSpPr>
          <p:nvPr/>
        </p:nvSpPr>
        <p:spPr bwMode="auto">
          <a:xfrm>
            <a:off x="468313" y="3541713"/>
            <a:ext cx="7489825" cy="314325"/>
          </a:xfrm>
          <a:prstGeom prst="rect">
            <a:avLst/>
          </a:prstGeom>
          <a:noFill/>
          <a:ln w="9525">
            <a:noFill/>
            <a:miter lim="800000"/>
            <a:headEnd/>
            <a:tailEnd/>
          </a:ln>
        </p:spPr>
        <p:txBody>
          <a:bodyPr anchor="ctr">
            <a:spAutoFit/>
          </a:bodyPr>
          <a:lstStyle/>
          <a:p>
            <a:pPr>
              <a:lnSpc>
                <a:spcPct val="90000"/>
              </a:lnSpc>
            </a:pPr>
            <a:endParaRPr lang="it-IT" altLang="it-IT" sz="1600">
              <a:solidFill>
                <a:srgbClr val="808080"/>
              </a:solidFill>
            </a:endParaRPr>
          </a:p>
        </p:txBody>
      </p:sp>
      <p:sp>
        <p:nvSpPr>
          <p:cNvPr id="16388" name="Rettangolo 1"/>
          <p:cNvSpPr>
            <a:spLocks noChangeArrowheads="1"/>
          </p:cNvSpPr>
          <p:nvPr/>
        </p:nvSpPr>
        <p:spPr bwMode="auto">
          <a:xfrm>
            <a:off x="755650" y="2020888"/>
            <a:ext cx="7272338" cy="369887"/>
          </a:xfrm>
          <a:prstGeom prst="rect">
            <a:avLst/>
          </a:prstGeom>
          <a:noFill/>
          <a:ln w="9525">
            <a:noFill/>
            <a:miter lim="800000"/>
            <a:headEnd/>
            <a:tailEnd/>
          </a:ln>
        </p:spPr>
        <p:txBody>
          <a:bodyPr>
            <a:spAutoFit/>
          </a:bodyPr>
          <a:lstStyle/>
          <a:p>
            <a:pPr algn="just">
              <a:spcAft>
                <a:spcPts val="900"/>
              </a:spcAft>
            </a:pPr>
            <a:r>
              <a:rPr lang="it-IT" altLang="it-IT">
                <a:latin typeface="Times New Roman" pitchFamily="18" charset="0"/>
                <a:cs typeface="Times New Roman" pitchFamily="18" charset="0"/>
              </a:rPr>
              <a:t> </a:t>
            </a:r>
          </a:p>
        </p:txBody>
      </p:sp>
      <p:sp>
        <p:nvSpPr>
          <p:cNvPr id="16389" name="Rettangolo 2"/>
          <p:cNvSpPr>
            <a:spLocks noChangeArrowheads="1"/>
          </p:cNvSpPr>
          <p:nvPr/>
        </p:nvSpPr>
        <p:spPr bwMode="auto">
          <a:xfrm>
            <a:off x="-223838" y="447675"/>
            <a:ext cx="7705726" cy="1754188"/>
          </a:xfrm>
          <a:prstGeom prst="rect">
            <a:avLst/>
          </a:prstGeom>
          <a:noFill/>
          <a:ln w="9525">
            <a:noFill/>
            <a:miter lim="800000"/>
            <a:headEnd/>
            <a:tailEnd/>
          </a:ln>
        </p:spPr>
        <p:txBody>
          <a:bodyPr>
            <a:spAutoFit/>
          </a:bodyPr>
          <a:lstStyle/>
          <a:p>
            <a:pPr eaLnBrk="0" hangingPunct="0"/>
            <a:endParaRPr lang="it-IT" altLang="it-IT">
              <a:latin typeface="Times New Roman" pitchFamily="18" charset="0"/>
              <a:cs typeface="Times New Roman" pitchFamily="18" charset="0"/>
            </a:endParaRPr>
          </a:p>
          <a:p>
            <a:endParaRPr lang="it-IT" altLang="it-IT">
              <a:latin typeface="Times New Roman" pitchFamily="18" charset="0"/>
              <a:cs typeface="Times New Roman" pitchFamily="18" charset="0"/>
            </a:endParaRPr>
          </a:p>
          <a:p>
            <a:endParaRPr lang="it-IT" altLang="it-IT">
              <a:latin typeface="Times New Roman" pitchFamily="18" charset="0"/>
              <a:cs typeface="Times New Roman" pitchFamily="18" charset="0"/>
            </a:endParaRPr>
          </a:p>
          <a:p>
            <a:endParaRPr lang="it-IT" altLang="it-IT"/>
          </a:p>
          <a:p>
            <a:endParaRPr lang="it-IT" altLang="it-IT"/>
          </a:p>
          <a:p>
            <a:endParaRPr lang="it-IT" altLang="it-IT"/>
          </a:p>
        </p:txBody>
      </p:sp>
      <p:graphicFrame>
        <p:nvGraphicFramePr>
          <p:cNvPr id="11" name="Grafico 10"/>
          <p:cNvGraphicFramePr/>
          <p:nvPr/>
        </p:nvGraphicFramePr>
        <p:xfrm>
          <a:off x="467544" y="908720"/>
          <a:ext cx="7200799" cy="525658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numero diapositiva 5"/>
          <p:cNvSpPr>
            <a:spLocks noGrp="1"/>
          </p:cNvSpPr>
          <p:nvPr>
            <p:ph type="sldNum" sz="quarter" idx="12"/>
          </p:nvPr>
        </p:nvSpPr>
        <p:spPr>
          <a:noFill/>
        </p:spPr>
        <p:txBody>
          <a:bodyPr/>
          <a:lstStyle/>
          <a:p>
            <a:fld id="{B4F95C70-DE06-4DF1-81B2-2D0ACB480742}" type="slidenum">
              <a:rPr lang="it-IT" altLang="it-IT" smtClean="0"/>
              <a:pPr/>
              <a:t>16</a:t>
            </a:fld>
            <a:endParaRPr lang="it-IT" altLang="it-IT" smtClean="0"/>
          </a:p>
        </p:txBody>
      </p:sp>
      <p:sp>
        <p:nvSpPr>
          <p:cNvPr id="17411" name="Rettangolo 1"/>
          <p:cNvSpPr>
            <a:spLocks noChangeArrowheads="1"/>
          </p:cNvSpPr>
          <p:nvPr/>
        </p:nvSpPr>
        <p:spPr bwMode="auto">
          <a:xfrm>
            <a:off x="755650" y="2020888"/>
            <a:ext cx="7272338" cy="369887"/>
          </a:xfrm>
          <a:prstGeom prst="rect">
            <a:avLst/>
          </a:prstGeom>
          <a:noFill/>
          <a:ln w="9525">
            <a:noFill/>
            <a:miter lim="800000"/>
            <a:headEnd/>
            <a:tailEnd/>
          </a:ln>
        </p:spPr>
        <p:txBody>
          <a:bodyPr>
            <a:spAutoFit/>
          </a:bodyPr>
          <a:lstStyle/>
          <a:p>
            <a:pPr algn="just">
              <a:spcAft>
                <a:spcPts val="900"/>
              </a:spcAft>
            </a:pPr>
            <a:r>
              <a:rPr lang="it-IT" altLang="it-IT">
                <a:latin typeface="Times New Roman" pitchFamily="18" charset="0"/>
                <a:cs typeface="Times New Roman" pitchFamily="18" charset="0"/>
              </a:rPr>
              <a:t> </a:t>
            </a:r>
          </a:p>
        </p:txBody>
      </p:sp>
      <p:sp>
        <p:nvSpPr>
          <p:cNvPr id="17412" name="Rettangolo 2"/>
          <p:cNvSpPr>
            <a:spLocks noChangeArrowheads="1"/>
          </p:cNvSpPr>
          <p:nvPr/>
        </p:nvSpPr>
        <p:spPr bwMode="auto">
          <a:xfrm>
            <a:off x="755650" y="1052513"/>
            <a:ext cx="7704138" cy="1754187"/>
          </a:xfrm>
          <a:prstGeom prst="rect">
            <a:avLst/>
          </a:prstGeom>
          <a:noFill/>
          <a:ln w="9525">
            <a:noFill/>
            <a:miter lim="800000"/>
            <a:headEnd/>
            <a:tailEnd/>
          </a:ln>
        </p:spPr>
        <p:txBody>
          <a:bodyPr>
            <a:spAutoFit/>
          </a:bodyPr>
          <a:lstStyle/>
          <a:p>
            <a:pPr eaLnBrk="0" hangingPunct="0"/>
            <a:endParaRPr lang="it-IT" altLang="it-IT">
              <a:latin typeface="Times New Roman" pitchFamily="18" charset="0"/>
              <a:cs typeface="Times New Roman" pitchFamily="18" charset="0"/>
            </a:endParaRPr>
          </a:p>
          <a:p>
            <a:endParaRPr lang="it-IT" altLang="it-IT">
              <a:latin typeface="Times New Roman" pitchFamily="18" charset="0"/>
              <a:cs typeface="Times New Roman" pitchFamily="18" charset="0"/>
            </a:endParaRPr>
          </a:p>
          <a:p>
            <a:endParaRPr lang="it-IT" altLang="it-IT">
              <a:latin typeface="Times New Roman" pitchFamily="18" charset="0"/>
              <a:cs typeface="Times New Roman" pitchFamily="18" charset="0"/>
            </a:endParaRPr>
          </a:p>
          <a:p>
            <a:endParaRPr lang="it-IT" altLang="it-IT"/>
          </a:p>
          <a:p>
            <a:endParaRPr lang="it-IT" altLang="it-IT"/>
          </a:p>
          <a:p>
            <a:endParaRPr lang="it-IT" altLang="it-IT"/>
          </a:p>
        </p:txBody>
      </p:sp>
      <p:sp>
        <p:nvSpPr>
          <p:cNvPr id="17413" name="Rettangolo 7"/>
          <p:cNvSpPr>
            <a:spLocks noChangeArrowheads="1"/>
          </p:cNvSpPr>
          <p:nvPr/>
        </p:nvSpPr>
        <p:spPr bwMode="auto">
          <a:xfrm>
            <a:off x="1331913" y="476250"/>
            <a:ext cx="6840537" cy="461963"/>
          </a:xfrm>
          <a:prstGeom prst="rect">
            <a:avLst/>
          </a:prstGeom>
          <a:noFill/>
          <a:ln w="9525">
            <a:noFill/>
            <a:miter lim="800000"/>
            <a:headEnd/>
            <a:tailEnd/>
          </a:ln>
        </p:spPr>
        <p:txBody>
          <a:bodyPr>
            <a:spAutoFit/>
          </a:bodyPr>
          <a:lstStyle/>
          <a:p>
            <a:r>
              <a:rPr lang="it-IT" altLang="it-IT" sz="2400" b="1">
                <a:solidFill>
                  <a:srgbClr val="FF6600"/>
                </a:solidFill>
                <a:latin typeface="Times New Roman" pitchFamily="18" charset="0"/>
                <a:cs typeface="Times New Roman" pitchFamily="18" charset="0"/>
              </a:rPr>
              <a:t>Tipologia di servizi programmati nel piano di zona</a:t>
            </a:r>
            <a:endParaRPr lang="it-IT" altLang="it-IT" sz="2400">
              <a:solidFill>
                <a:srgbClr val="FF6600"/>
              </a:solidFill>
              <a:latin typeface="Times New Roman" pitchFamily="18" charset="0"/>
              <a:cs typeface="Times New Roman" pitchFamily="18" charset="0"/>
            </a:endParaRPr>
          </a:p>
        </p:txBody>
      </p:sp>
      <p:graphicFrame>
        <p:nvGraphicFramePr>
          <p:cNvPr id="7" name="Grafico 6"/>
          <p:cNvGraphicFramePr/>
          <p:nvPr/>
        </p:nvGraphicFramePr>
        <p:xfrm>
          <a:off x="467544" y="980728"/>
          <a:ext cx="7902700" cy="475448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numero diapositiva 5"/>
          <p:cNvSpPr>
            <a:spLocks noGrp="1"/>
          </p:cNvSpPr>
          <p:nvPr>
            <p:ph type="sldNum" sz="quarter" idx="12"/>
          </p:nvPr>
        </p:nvSpPr>
        <p:spPr>
          <a:noFill/>
        </p:spPr>
        <p:txBody>
          <a:bodyPr/>
          <a:lstStyle/>
          <a:p>
            <a:fld id="{C1E44497-9C73-4151-9ECB-F9C7DE4CEAFD}" type="slidenum">
              <a:rPr lang="it-IT" altLang="it-IT" smtClean="0"/>
              <a:pPr/>
              <a:t>17</a:t>
            </a:fld>
            <a:endParaRPr lang="it-IT" altLang="it-IT" smtClean="0"/>
          </a:p>
        </p:txBody>
      </p:sp>
      <p:sp>
        <p:nvSpPr>
          <p:cNvPr id="18435" name="Rectangle 3"/>
          <p:cNvSpPr>
            <a:spLocks noChangeArrowheads="1"/>
          </p:cNvSpPr>
          <p:nvPr/>
        </p:nvSpPr>
        <p:spPr bwMode="auto">
          <a:xfrm>
            <a:off x="468313" y="3541713"/>
            <a:ext cx="7489825" cy="314325"/>
          </a:xfrm>
          <a:prstGeom prst="rect">
            <a:avLst/>
          </a:prstGeom>
          <a:noFill/>
          <a:ln w="9525">
            <a:noFill/>
            <a:miter lim="800000"/>
            <a:headEnd/>
            <a:tailEnd/>
          </a:ln>
        </p:spPr>
        <p:txBody>
          <a:bodyPr anchor="ctr">
            <a:spAutoFit/>
          </a:bodyPr>
          <a:lstStyle/>
          <a:p>
            <a:pPr>
              <a:lnSpc>
                <a:spcPct val="90000"/>
              </a:lnSpc>
            </a:pPr>
            <a:endParaRPr lang="it-IT" altLang="it-IT" sz="1600">
              <a:solidFill>
                <a:srgbClr val="808080"/>
              </a:solidFill>
            </a:endParaRPr>
          </a:p>
        </p:txBody>
      </p:sp>
      <p:sp>
        <p:nvSpPr>
          <p:cNvPr id="18436" name="Rettangolo 1"/>
          <p:cNvSpPr>
            <a:spLocks noChangeArrowheads="1"/>
          </p:cNvSpPr>
          <p:nvPr/>
        </p:nvSpPr>
        <p:spPr bwMode="auto">
          <a:xfrm>
            <a:off x="755650" y="2020888"/>
            <a:ext cx="7272338" cy="369887"/>
          </a:xfrm>
          <a:prstGeom prst="rect">
            <a:avLst/>
          </a:prstGeom>
          <a:noFill/>
          <a:ln w="9525">
            <a:noFill/>
            <a:miter lim="800000"/>
            <a:headEnd/>
            <a:tailEnd/>
          </a:ln>
        </p:spPr>
        <p:txBody>
          <a:bodyPr>
            <a:spAutoFit/>
          </a:bodyPr>
          <a:lstStyle/>
          <a:p>
            <a:pPr algn="just">
              <a:spcAft>
                <a:spcPts val="900"/>
              </a:spcAft>
            </a:pPr>
            <a:r>
              <a:rPr lang="it-IT" altLang="it-IT">
                <a:latin typeface="Times New Roman" pitchFamily="18" charset="0"/>
                <a:cs typeface="Times New Roman" pitchFamily="18" charset="0"/>
              </a:rPr>
              <a:t> </a:t>
            </a:r>
          </a:p>
        </p:txBody>
      </p:sp>
      <p:sp>
        <p:nvSpPr>
          <p:cNvPr id="18437" name="Rettangolo 2"/>
          <p:cNvSpPr>
            <a:spLocks noChangeArrowheads="1"/>
          </p:cNvSpPr>
          <p:nvPr/>
        </p:nvSpPr>
        <p:spPr bwMode="auto">
          <a:xfrm>
            <a:off x="755650" y="1052513"/>
            <a:ext cx="7704138" cy="1754187"/>
          </a:xfrm>
          <a:prstGeom prst="rect">
            <a:avLst/>
          </a:prstGeom>
          <a:noFill/>
          <a:ln w="9525">
            <a:noFill/>
            <a:miter lim="800000"/>
            <a:headEnd/>
            <a:tailEnd/>
          </a:ln>
        </p:spPr>
        <p:txBody>
          <a:bodyPr>
            <a:spAutoFit/>
          </a:bodyPr>
          <a:lstStyle/>
          <a:p>
            <a:pPr eaLnBrk="0" hangingPunct="0"/>
            <a:endParaRPr lang="it-IT" altLang="it-IT">
              <a:latin typeface="Times New Roman" pitchFamily="18" charset="0"/>
              <a:cs typeface="Times New Roman" pitchFamily="18" charset="0"/>
            </a:endParaRPr>
          </a:p>
          <a:p>
            <a:endParaRPr lang="it-IT" altLang="it-IT">
              <a:latin typeface="Times New Roman" pitchFamily="18" charset="0"/>
              <a:cs typeface="Times New Roman" pitchFamily="18" charset="0"/>
            </a:endParaRPr>
          </a:p>
          <a:p>
            <a:endParaRPr lang="it-IT" altLang="it-IT">
              <a:latin typeface="Times New Roman" pitchFamily="18" charset="0"/>
              <a:cs typeface="Times New Roman" pitchFamily="18" charset="0"/>
            </a:endParaRPr>
          </a:p>
          <a:p>
            <a:endParaRPr lang="it-IT" altLang="it-IT"/>
          </a:p>
          <a:p>
            <a:endParaRPr lang="it-IT" altLang="it-IT"/>
          </a:p>
          <a:p>
            <a:endParaRPr lang="it-IT" altLang="it-IT"/>
          </a:p>
        </p:txBody>
      </p:sp>
      <p:graphicFrame>
        <p:nvGraphicFramePr>
          <p:cNvPr id="8" name="Tabella 7"/>
          <p:cNvGraphicFramePr>
            <a:graphicFrameLocks noGrp="1"/>
          </p:cNvGraphicFramePr>
          <p:nvPr/>
        </p:nvGraphicFramePr>
        <p:xfrm>
          <a:off x="539750" y="1177925"/>
          <a:ext cx="6840538" cy="5522913"/>
        </p:xfrm>
        <a:graphic>
          <a:graphicData uri="http://schemas.openxmlformats.org/drawingml/2006/table">
            <a:tbl>
              <a:tblPr firstRow="1" firstCol="1" bandRow="1">
                <a:tableStyleId>{21E4AEA4-8DFA-4A89-87EB-49C32662AFE0}</a:tableStyleId>
              </a:tblPr>
              <a:tblGrid>
                <a:gridCol w="4680322"/>
                <a:gridCol w="2160216"/>
              </a:tblGrid>
              <a:tr h="474958">
                <a:tc>
                  <a:txBody>
                    <a:bodyPr/>
                    <a:lstStyle/>
                    <a:p>
                      <a:pPr>
                        <a:lnSpc>
                          <a:spcPct val="115000"/>
                        </a:lnSpc>
                        <a:spcAft>
                          <a:spcPts val="0"/>
                        </a:spcAft>
                      </a:pPr>
                      <a:r>
                        <a:rPr lang="it-IT" sz="1600" dirty="0">
                          <a:effectLst/>
                        </a:rPr>
                        <a:t> </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smtClean="0">
                          <a:effectLst/>
                        </a:rPr>
                        <a:t>%</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Anziani</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95,6%</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Qualità della vita</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93,8%</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Disabili</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93,8%</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Infanzia</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93,0%</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Famiglia</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91,0%</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Adolescenti e giovani</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87,3%</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Immigrati e rifugiati</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78,3%</a:t>
                      </a:r>
                      <a:endParaRPr lang="it-IT" sz="1600" dirty="0">
                        <a:effectLst/>
                        <a:latin typeface="Times New Roman"/>
                        <a:ea typeface="Times New Roman"/>
                      </a:endParaRPr>
                    </a:p>
                  </a:txBody>
                  <a:tcPr marL="67082" marR="67082" marT="0" marB="0"/>
                </a:tc>
              </a:tr>
              <a:tr h="257780">
                <a:tc>
                  <a:txBody>
                    <a:bodyPr/>
                    <a:lstStyle/>
                    <a:p>
                      <a:pPr>
                        <a:lnSpc>
                          <a:spcPct val="115000"/>
                        </a:lnSpc>
                        <a:spcAft>
                          <a:spcPts val="0"/>
                        </a:spcAft>
                      </a:pPr>
                      <a:r>
                        <a:rPr lang="it-IT" sz="1600" dirty="0">
                          <a:effectLst/>
                        </a:rPr>
                        <a:t>Persone vittime di violenza e tratta</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a:effectLst/>
                        </a:rPr>
                        <a:t>73,4%</a:t>
                      </a:r>
                      <a:endParaRPr lang="it-IT" sz="160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Inserimento lavorativo</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71,8%</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Povertà economiche</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71,1%</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Segretariato sociale</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67,2%</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Salute mentale</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64,9%</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Porta unica di accesso</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55,6%</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Dipendenze patologiche</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a:effectLst/>
                        </a:rPr>
                        <a:t>48,8%</a:t>
                      </a:r>
                      <a:endParaRPr lang="it-IT" sz="160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Politiche abitative</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32,8%</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Sicurezza sociale, giustizia e carceri</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22,7%</a:t>
                      </a:r>
                      <a:endParaRPr lang="it-IT" sz="1600" dirty="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Altre patologie (</a:t>
                      </a:r>
                      <a:r>
                        <a:rPr lang="it-IT" sz="1600" dirty="0" err="1">
                          <a:effectLst/>
                        </a:rPr>
                        <a:t>es.AIDS</a:t>
                      </a:r>
                      <a:r>
                        <a:rPr lang="it-IT" sz="1600" dirty="0">
                          <a:effectLst/>
                        </a:rPr>
                        <a:t>)</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a:effectLst/>
                        </a:rPr>
                        <a:t>11,4%</a:t>
                      </a:r>
                      <a:endParaRPr lang="it-IT" sz="1600">
                        <a:effectLst/>
                        <a:latin typeface="Times New Roman"/>
                        <a:ea typeface="Times New Roman"/>
                      </a:endParaRPr>
                    </a:p>
                  </a:txBody>
                  <a:tcPr marL="67082" marR="67082" marT="0" marB="0"/>
                </a:tc>
              </a:tr>
              <a:tr h="237479">
                <a:tc>
                  <a:txBody>
                    <a:bodyPr/>
                    <a:lstStyle/>
                    <a:p>
                      <a:pPr>
                        <a:lnSpc>
                          <a:spcPct val="115000"/>
                        </a:lnSpc>
                        <a:spcAft>
                          <a:spcPts val="0"/>
                        </a:spcAft>
                      </a:pPr>
                      <a:r>
                        <a:rPr lang="it-IT" sz="1600" dirty="0">
                          <a:effectLst/>
                        </a:rPr>
                        <a:t>Altro</a:t>
                      </a:r>
                      <a:endParaRPr lang="it-IT" sz="1600" dirty="0">
                        <a:effectLst/>
                        <a:latin typeface="Times New Roman"/>
                        <a:ea typeface="Times New Roman"/>
                      </a:endParaRPr>
                    </a:p>
                  </a:txBody>
                  <a:tcPr marL="67082" marR="67082" marT="0" marB="0"/>
                </a:tc>
                <a:tc>
                  <a:txBody>
                    <a:bodyPr/>
                    <a:lstStyle/>
                    <a:p>
                      <a:pPr algn="ctr">
                        <a:lnSpc>
                          <a:spcPct val="115000"/>
                        </a:lnSpc>
                        <a:spcAft>
                          <a:spcPts val="0"/>
                        </a:spcAft>
                      </a:pPr>
                      <a:r>
                        <a:rPr lang="it-IT" sz="1600" dirty="0">
                          <a:effectLst/>
                        </a:rPr>
                        <a:t>4,4%</a:t>
                      </a:r>
                      <a:endParaRPr lang="it-IT" sz="1600" dirty="0">
                        <a:effectLst/>
                        <a:latin typeface="Times New Roman"/>
                        <a:ea typeface="Times New Roman"/>
                      </a:endParaRPr>
                    </a:p>
                  </a:txBody>
                  <a:tcPr marL="67082" marR="67082" marT="0" marB="0"/>
                </a:tc>
              </a:tr>
            </a:tbl>
          </a:graphicData>
        </a:graphic>
      </p:graphicFrame>
      <p:sp>
        <p:nvSpPr>
          <p:cNvPr id="18500" name="Rettangolo 8"/>
          <p:cNvSpPr>
            <a:spLocks noChangeArrowheads="1"/>
          </p:cNvSpPr>
          <p:nvPr/>
        </p:nvSpPr>
        <p:spPr bwMode="auto">
          <a:xfrm>
            <a:off x="468313" y="692150"/>
            <a:ext cx="2570162" cy="461963"/>
          </a:xfrm>
          <a:prstGeom prst="rect">
            <a:avLst/>
          </a:prstGeom>
          <a:noFill/>
          <a:ln w="9525">
            <a:noFill/>
            <a:miter lim="800000"/>
            <a:headEnd/>
            <a:tailEnd/>
          </a:ln>
        </p:spPr>
        <p:txBody>
          <a:bodyPr wrap="none">
            <a:spAutoFit/>
          </a:bodyPr>
          <a:lstStyle/>
          <a:p>
            <a:r>
              <a:rPr lang="it-IT" altLang="it-IT" sz="2400" b="1">
                <a:solidFill>
                  <a:srgbClr val="FF6600"/>
                </a:solidFill>
                <a:latin typeface="Times New Roman" pitchFamily="18" charset="0"/>
                <a:cs typeface="Times New Roman" pitchFamily="18" charset="0"/>
              </a:rPr>
              <a:t>Aree di intervento</a:t>
            </a:r>
            <a:endParaRPr lang="it-IT" altLang="it-IT" sz="2400">
              <a:solidFill>
                <a:srgbClr val="FF66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a:xfrm>
            <a:off x="457200" y="692150"/>
            <a:ext cx="8686800" cy="725488"/>
          </a:xfrm>
        </p:spPr>
        <p:txBody>
          <a:bodyPr/>
          <a:lstStyle/>
          <a:p>
            <a:r>
              <a:rPr lang="it-IT" sz="3200" smtClean="0">
                <a:solidFill>
                  <a:srgbClr val="FF0000"/>
                </a:solidFill>
              </a:rPr>
              <a:t>Modalità partecipative distinte per Regioni</a:t>
            </a:r>
            <a:r>
              <a:rPr lang="it-IT" smtClean="0"/>
              <a:t/>
            </a:r>
            <a:br>
              <a:rPr lang="it-IT" smtClean="0"/>
            </a:br>
            <a:endParaRPr lang="it-IT" smtClean="0"/>
          </a:p>
        </p:txBody>
      </p:sp>
      <p:sp>
        <p:nvSpPr>
          <p:cNvPr id="19459" name="Segnaposto numero diapositiva 3"/>
          <p:cNvSpPr>
            <a:spLocks noGrp="1"/>
          </p:cNvSpPr>
          <p:nvPr>
            <p:ph type="sldNum" sz="quarter" idx="12"/>
          </p:nvPr>
        </p:nvSpPr>
        <p:spPr>
          <a:noFill/>
        </p:spPr>
        <p:txBody>
          <a:bodyPr/>
          <a:lstStyle/>
          <a:p>
            <a:fld id="{F9106E60-9C7C-45F3-9C71-6FA7B080686D}" type="slidenum">
              <a:rPr lang="it-IT" smtClean="0"/>
              <a:pPr/>
              <a:t>18</a:t>
            </a:fld>
            <a:endParaRPr lang="it-IT" smtClean="0"/>
          </a:p>
        </p:txBody>
      </p:sp>
      <p:graphicFrame>
        <p:nvGraphicFramePr>
          <p:cNvPr id="5" name="Tabella 4"/>
          <p:cNvGraphicFramePr>
            <a:graphicFrameLocks noGrp="1"/>
          </p:cNvGraphicFramePr>
          <p:nvPr/>
        </p:nvGraphicFramePr>
        <p:xfrm>
          <a:off x="827088" y="1196975"/>
          <a:ext cx="5694362" cy="2373313"/>
        </p:xfrm>
        <a:graphic>
          <a:graphicData uri="http://schemas.openxmlformats.org/drawingml/2006/table">
            <a:tbl>
              <a:tblPr/>
              <a:tblGrid>
                <a:gridCol w="3681731"/>
                <a:gridCol w="2012011"/>
              </a:tblGrid>
              <a:tr h="408473">
                <a:tc>
                  <a:txBody>
                    <a:bodyPr/>
                    <a:lstStyle/>
                    <a:p>
                      <a:pPr algn="just"/>
                      <a:endParaRPr lang="it-IT" sz="1400" dirty="0">
                        <a:latin typeface="Times New Roman" pitchFamily="18" charset="0"/>
                        <a:ea typeface="Times New Roman"/>
                        <a:cs typeface="Times New Roman"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400">
                          <a:latin typeface="Times New Roman" pitchFamily="18" charset="0"/>
                          <a:ea typeface="Times New Roman"/>
                          <a:cs typeface="Times New Roman" pitchFamily="18" charset="0"/>
                        </a:rPr>
                        <a:t>% sul totale degli ambiti di zona rispondenti</a:t>
                      </a:r>
                      <a:endParaRPr lang="it-IT" sz="1400">
                        <a:latin typeface="Times New Roman" pitchFamily="18" charset="0"/>
                        <a:ea typeface="Calibri"/>
                        <a:cs typeface="Times New Roman"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gn="l">
                        <a:spcBef>
                          <a:spcPts val="600"/>
                        </a:spcBef>
                        <a:spcAft>
                          <a:spcPts val="600"/>
                        </a:spcAft>
                      </a:pPr>
                      <a:r>
                        <a:rPr lang="it-IT" sz="1400">
                          <a:latin typeface="Times New Roman" pitchFamily="18" charset="0"/>
                          <a:ea typeface="Times New Roman"/>
                          <a:cs typeface="Times New Roman" pitchFamily="18" charset="0"/>
                        </a:rPr>
                        <a:t>Nessuna azione</a:t>
                      </a:r>
                      <a:endParaRPr lang="it-IT" sz="1400">
                        <a:latin typeface="Times New Roman" pitchFamily="18" charset="0"/>
                        <a:ea typeface="Calibri"/>
                        <a:cs typeface="Times New Roman" pitchFamily="18" charset="0"/>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Bef>
                          <a:spcPts val="600"/>
                        </a:spcBef>
                        <a:spcAft>
                          <a:spcPts val="600"/>
                        </a:spcAft>
                      </a:pPr>
                      <a:r>
                        <a:rPr lang="it-IT" sz="1400" dirty="0">
                          <a:latin typeface="Times New Roman" pitchFamily="18" charset="0"/>
                          <a:ea typeface="Times New Roman"/>
                          <a:cs typeface="Times New Roman" pitchFamily="18" charset="0"/>
                        </a:rPr>
                        <a:t>0,8%</a:t>
                      </a:r>
                      <a:endParaRPr lang="it-IT" sz="1400" dirty="0">
                        <a:latin typeface="Times New Roman" pitchFamily="18" charset="0"/>
                        <a:ea typeface="Calibri"/>
                        <a:cs typeface="Times New Roman" pitchFamily="18" charset="0"/>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tr>
              <a:tr h="223520">
                <a:tc>
                  <a:txBody>
                    <a:bodyPr/>
                    <a:lstStyle/>
                    <a:p>
                      <a:pPr algn="l">
                        <a:spcAft>
                          <a:spcPts val="600"/>
                        </a:spcAft>
                      </a:pPr>
                      <a:r>
                        <a:rPr lang="it-IT" sz="1400" dirty="0">
                          <a:latin typeface="Times New Roman" pitchFamily="18" charset="0"/>
                          <a:ea typeface="Times New Roman"/>
                          <a:cs typeface="Times New Roman" pitchFamily="18" charset="0"/>
                        </a:rPr>
                        <a:t>Conferenze intercomunali</a:t>
                      </a:r>
                      <a:endParaRPr lang="it-IT" sz="1400" dirty="0">
                        <a:latin typeface="Times New Roman" pitchFamily="18" charset="0"/>
                        <a:ea typeface="Calibri"/>
                        <a:cs typeface="Times New Roman" pitchFamily="18" charset="0"/>
                      </a:endParaRPr>
                    </a:p>
                  </a:txBody>
                  <a:tcPr marL="44450" marR="44450" marT="0" marB="0">
                    <a:lnL>
                      <a:noFill/>
                    </a:lnL>
                    <a:lnR>
                      <a:noFill/>
                    </a:lnR>
                    <a:lnT>
                      <a:noFill/>
                    </a:lnT>
                    <a:lnB>
                      <a:noFill/>
                    </a:lnB>
                  </a:tcPr>
                </a:tc>
                <a:tc>
                  <a:txBody>
                    <a:bodyPr/>
                    <a:lstStyle/>
                    <a:p>
                      <a:pPr algn="r">
                        <a:spcAft>
                          <a:spcPts val="600"/>
                        </a:spcAft>
                      </a:pPr>
                      <a:r>
                        <a:rPr lang="it-IT" sz="1400">
                          <a:latin typeface="Times New Roman" pitchFamily="18" charset="0"/>
                          <a:ea typeface="Times New Roman"/>
                          <a:cs typeface="Times New Roman" pitchFamily="18" charset="0"/>
                        </a:rPr>
                        <a:t>31,2%</a:t>
                      </a:r>
                      <a:endParaRPr lang="it-IT" sz="1400">
                        <a:latin typeface="Times New Roman" pitchFamily="18" charset="0"/>
                        <a:ea typeface="Calibri"/>
                        <a:cs typeface="Times New Roman" pitchFamily="18" charset="0"/>
                      </a:endParaRPr>
                    </a:p>
                  </a:txBody>
                  <a:tcPr marL="44450" marR="44450" marT="0" marB="0" anchor="ctr">
                    <a:lnL>
                      <a:noFill/>
                    </a:lnL>
                    <a:lnR>
                      <a:noFill/>
                    </a:lnR>
                    <a:lnT>
                      <a:noFill/>
                    </a:lnT>
                    <a:lnB>
                      <a:noFill/>
                    </a:lnB>
                  </a:tcPr>
                </a:tc>
              </a:tr>
              <a:tr h="229870">
                <a:tc>
                  <a:txBody>
                    <a:bodyPr/>
                    <a:lstStyle/>
                    <a:p>
                      <a:pPr algn="l">
                        <a:spcAft>
                          <a:spcPts val="600"/>
                        </a:spcAft>
                      </a:pPr>
                      <a:r>
                        <a:rPr lang="it-IT" sz="1400" dirty="0">
                          <a:latin typeface="Times New Roman" pitchFamily="18" charset="0"/>
                          <a:ea typeface="Times New Roman"/>
                          <a:cs typeface="Times New Roman" pitchFamily="18" charset="0"/>
                        </a:rPr>
                        <a:t>Tavoli di concertazione interistituzionale</a:t>
                      </a:r>
                      <a:endParaRPr lang="it-IT" sz="1400" dirty="0">
                        <a:latin typeface="Times New Roman" pitchFamily="18" charset="0"/>
                        <a:ea typeface="Calibri"/>
                        <a:cs typeface="Times New Roman" pitchFamily="18" charset="0"/>
                      </a:endParaRPr>
                    </a:p>
                  </a:txBody>
                  <a:tcPr marL="44450" marR="44450" marT="0" marB="0">
                    <a:lnL>
                      <a:noFill/>
                    </a:lnL>
                    <a:lnR>
                      <a:noFill/>
                    </a:lnR>
                    <a:lnT>
                      <a:noFill/>
                    </a:lnT>
                    <a:lnB>
                      <a:noFill/>
                    </a:lnB>
                  </a:tcPr>
                </a:tc>
                <a:tc>
                  <a:txBody>
                    <a:bodyPr/>
                    <a:lstStyle/>
                    <a:p>
                      <a:pPr algn="r">
                        <a:spcAft>
                          <a:spcPts val="600"/>
                        </a:spcAft>
                      </a:pPr>
                      <a:r>
                        <a:rPr lang="it-IT" sz="1400">
                          <a:latin typeface="Times New Roman" pitchFamily="18" charset="0"/>
                          <a:ea typeface="Times New Roman"/>
                          <a:cs typeface="Times New Roman" pitchFamily="18" charset="0"/>
                        </a:rPr>
                        <a:t>66,2%</a:t>
                      </a:r>
                      <a:endParaRPr lang="it-IT" sz="1400">
                        <a:latin typeface="Times New Roman" pitchFamily="18" charset="0"/>
                        <a:ea typeface="Calibri"/>
                        <a:cs typeface="Times New Roman" pitchFamily="18" charset="0"/>
                      </a:endParaRPr>
                    </a:p>
                  </a:txBody>
                  <a:tcPr marL="44450" marR="44450" marT="0" marB="0" anchor="ctr">
                    <a:lnL>
                      <a:noFill/>
                    </a:lnL>
                    <a:lnR>
                      <a:noFill/>
                    </a:lnR>
                    <a:lnT>
                      <a:noFill/>
                    </a:lnT>
                    <a:lnB>
                      <a:noFill/>
                    </a:lnB>
                  </a:tcPr>
                </a:tc>
              </a:tr>
              <a:tr h="137160">
                <a:tc>
                  <a:txBody>
                    <a:bodyPr/>
                    <a:lstStyle/>
                    <a:p>
                      <a:pPr algn="l">
                        <a:spcAft>
                          <a:spcPts val="600"/>
                        </a:spcAft>
                      </a:pPr>
                      <a:r>
                        <a:rPr lang="it-IT" sz="1400" dirty="0">
                          <a:latin typeface="Times New Roman" pitchFamily="18" charset="0"/>
                          <a:ea typeface="Times New Roman"/>
                          <a:cs typeface="Times New Roman" pitchFamily="18" charset="0"/>
                        </a:rPr>
                        <a:t>Gruppo tecnico-operativo tra più comuni</a:t>
                      </a:r>
                      <a:endParaRPr lang="it-IT" sz="1400" dirty="0">
                        <a:latin typeface="Times New Roman" pitchFamily="18" charset="0"/>
                        <a:ea typeface="Calibri"/>
                        <a:cs typeface="Times New Roman" pitchFamily="18" charset="0"/>
                      </a:endParaRPr>
                    </a:p>
                  </a:txBody>
                  <a:tcPr marL="44450" marR="44450" marT="0" marB="0">
                    <a:lnL>
                      <a:noFill/>
                    </a:lnL>
                    <a:lnR>
                      <a:noFill/>
                    </a:lnR>
                    <a:lnT>
                      <a:noFill/>
                    </a:lnT>
                    <a:lnB>
                      <a:noFill/>
                    </a:lnB>
                  </a:tcPr>
                </a:tc>
                <a:tc>
                  <a:txBody>
                    <a:bodyPr/>
                    <a:lstStyle/>
                    <a:p>
                      <a:pPr algn="r">
                        <a:spcAft>
                          <a:spcPts val="600"/>
                        </a:spcAft>
                      </a:pPr>
                      <a:r>
                        <a:rPr lang="it-IT" sz="1400">
                          <a:latin typeface="Times New Roman" pitchFamily="18" charset="0"/>
                          <a:ea typeface="Times New Roman"/>
                          <a:cs typeface="Times New Roman" pitchFamily="18" charset="0"/>
                        </a:rPr>
                        <a:t>48,6%</a:t>
                      </a:r>
                      <a:endParaRPr lang="it-IT" sz="1400">
                        <a:latin typeface="Times New Roman" pitchFamily="18" charset="0"/>
                        <a:ea typeface="Calibri"/>
                        <a:cs typeface="Times New Roman" pitchFamily="18" charset="0"/>
                      </a:endParaRPr>
                    </a:p>
                  </a:txBody>
                  <a:tcPr marL="44450" marR="44450" marT="0" marB="0" anchor="ctr">
                    <a:lnL>
                      <a:noFill/>
                    </a:lnL>
                    <a:lnR>
                      <a:noFill/>
                    </a:lnR>
                    <a:lnT>
                      <a:noFill/>
                    </a:lnT>
                    <a:lnB>
                      <a:noFill/>
                    </a:lnB>
                  </a:tcPr>
                </a:tc>
              </a:tr>
              <a:tr h="161290">
                <a:tc>
                  <a:txBody>
                    <a:bodyPr/>
                    <a:lstStyle/>
                    <a:p>
                      <a:pPr algn="l">
                        <a:spcAft>
                          <a:spcPts val="600"/>
                        </a:spcAft>
                      </a:pPr>
                      <a:r>
                        <a:rPr lang="it-IT" sz="1400" dirty="0">
                          <a:latin typeface="Times New Roman" pitchFamily="18" charset="0"/>
                          <a:ea typeface="Times New Roman"/>
                          <a:cs typeface="Times New Roman" pitchFamily="18" charset="0"/>
                        </a:rPr>
                        <a:t>Gruppo tecnico-operativo tra più servizi</a:t>
                      </a:r>
                      <a:endParaRPr lang="it-IT" sz="1400" dirty="0">
                        <a:latin typeface="Times New Roman" pitchFamily="18" charset="0"/>
                        <a:ea typeface="Calibri"/>
                        <a:cs typeface="Times New Roman" pitchFamily="18" charset="0"/>
                      </a:endParaRPr>
                    </a:p>
                  </a:txBody>
                  <a:tcPr marL="44450" marR="44450" marT="0" marB="0">
                    <a:lnL>
                      <a:noFill/>
                    </a:lnL>
                    <a:lnR>
                      <a:noFill/>
                    </a:lnR>
                    <a:lnT>
                      <a:noFill/>
                    </a:lnT>
                    <a:lnB>
                      <a:noFill/>
                    </a:lnB>
                  </a:tcPr>
                </a:tc>
                <a:tc>
                  <a:txBody>
                    <a:bodyPr/>
                    <a:lstStyle/>
                    <a:p>
                      <a:pPr algn="r">
                        <a:spcAft>
                          <a:spcPts val="600"/>
                        </a:spcAft>
                      </a:pPr>
                      <a:r>
                        <a:rPr lang="it-IT" sz="1400">
                          <a:latin typeface="Times New Roman" pitchFamily="18" charset="0"/>
                          <a:ea typeface="Times New Roman"/>
                          <a:cs typeface="Times New Roman" pitchFamily="18" charset="0"/>
                        </a:rPr>
                        <a:t>45,3%</a:t>
                      </a:r>
                      <a:endParaRPr lang="it-IT" sz="1400">
                        <a:latin typeface="Times New Roman" pitchFamily="18" charset="0"/>
                        <a:ea typeface="Calibri"/>
                        <a:cs typeface="Times New Roman" pitchFamily="18" charset="0"/>
                      </a:endParaRPr>
                    </a:p>
                  </a:txBody>
                  <a:tcPr marL="44450" marR="44450" marT="0" marB="0" anchor="ctr">
                    <a:lnL>
                      <a:noFill/>
                    </a:lnL>
                    <a:lnR>
                      <a:noFill/>
                    </a:lnR>
                    <a:lnT>
                      <a:noFill/>
                    </a:lnT>
                    <a:lnB>
                      <a:noFill/>
                    </a:lnB>
                  </a:tcPr>
                </a:tc>
              </a:tr>
              <a:tr h="185420">
                <a:tc>
                  <a:txBody>
                    <a:bodyPr/>
                    <a:lstStyle/>
                    <a:p>
                      <a:pPr algn="l">
                        <a:spcAft>
                          <a:spcPts val="600"/>
                        </a:spcAft>
                      </a:pPr>
                      <a:r>
                        <a:rPr lang="it-IT" sz="1400" dirty="0">
                          <a:latin typeface="Times New Roman" pitchFamily="18" charset="0"/>
                          <a:ea typeface="Times New Roman"/>
                          <a:cs typeface="Times New Roman" pitchFamily="18" charset="0"/>
                        </a:rPr>
                        <a:t>Tavolo di </a:t>
                      </a:r>
                      <a:r>
                        <a:rPr lang="it-IT" sz="1400" dirty="0" err="1">
                          <a:latin typeface="Times New Roman" pitchFamily="18" charset="0"/>
                          <a:ea typeface="Times New Roman"/>
                          <a:cs typeface="Times New Roman" pitchFamily="18" charset="0"/>
                        </a:rPr>
                        <a:t>co-progettazione</a:t>
                      </a:r>
                      <a:r>
                        <a:rPr lang="it-IT" sz="1400" dirty="0">
                          <a:latin typeface="Times New Roman" pitchFamily="18" charset="0"/>
                          <a:ea typeface="Times New Roman"/>
                          <a:cs typeface="Times New Roman" pitchFamily="18" charset="0"/>
                        </a:rPr>
                        <a:t> con Azienda Sanitaria</a:t>
                      </a:r>
                      <a:endParaRPr lang="it-IT" sz="1400" dirty="0">
                        <a:latin typeface="Times New Roman" pitchFamily="18" charset="0"/>
                        <a:ea typeface="Calibri"/>
                        <a:cs typeface="Times New Roman" pitchFamily="18" charset="0"/>
                      </a:endParaRPr>
                    </a:p>
                  </a:txBody>
                  <a:tcPr marL="44450" marR="44450" marT="0" marB="0">
                    <a:lnL>
                      <a:noFill/>
                    </a:lnL>
                    <a:lnR>
                      <a:noFill/>
                    </a:lnR>
                    <a:lnT>
                      <a:noFill/>
                    </a:lnT>
                    <a:lnB>
                      <a:noFill/>
                    </a:lnB>
                  </a:tcPr>
                </a:tc>
                <a:tc>
                  <a:txBody>
                    <a:bodyPr/>
                    <a:lstStyle/>
                    <a:p>
                      <a:pPr algn="r">
                        <a:spcAft>
                          <a:spcPts val="600"/>
                        </a:spcAft>
                      </a:pPr>
                      <a:r>
                        <a:rPr lang="it-IT" sz="1400">
                          <a:latin typeface="Times New Roman" pitchFamily="18" charset="0"/>
                          <a:ea typeface="Times New Roman"/>
                          <a:cs typeface="Times New Roman" pitchFamily="18" charset="0"/>
                        </a:rPr>
                        <a:t>59,8%</a:t>
                      </a:r>
                      <a:endParaRPr lang="it-IT" sz="1400">
                        <a:latin typeface="Times New Roman" pitchFamily="18" charset="0"/>
                        <a:ea typeface="Calibri"/>
                        <a:cs typeface="Times New Roman" pitchFamily="18" charset="0"/>
                      </a:endParaRPr>
                    </a:p>
                  </a:txBody>
                  <a:tcPr marL="44450" marR="44450" marT="0" marB="0" anchor="ctr">
                    <a:lnL>
                      <a:noFill/>
                    </a:lnL>
                    <a:lnR>
                      <a:noFill/>
                    </a:lnR>
                    <a:lnT>
                      <a:noFill/>
                    </a:lnT>
                    <a:lnB>
                      <a:noFill/>
                    </a:lnB>
                  </a:tcPr>
                </a:tc>
              </a:tr>
              <a:tr h="200660">
                <a:tc>
                  <a:txBody>
                    <a:bodyPr/>
                    <a:lstStyle/>
                    <a:p>
                      <a:pPr algn="l">
                        <a:spcAft>
                          <a:spcPts val="600"/>
                        </a:spcAft>
                      </a:pPr>
                      <a:r>
                        <a:rPr lang="it-IT" sz="1400" dirty="0">
                          <a:latin typeface="Times New Roman" pitchFamily="18" charset="0"/>
                          <a:ea typeface="Times New Roman"/>
                          <a:cs typeface="Times New Roman" pitchFamily="18" charset="0"/>
                        </a:rPr>
                        <a:t>Attività di </a:t>
                      </a:r>
                      <a:r>
                        <a:rPr lang="it-IT" sz="1400" dirty="0" err="1">
                          <a:latin typeface="Times New Roman" pitchFamily="18" charset="0"/>
                          <a:ea typeface="Times New Roman"/>
                          <a:cs typeface="Times New Roman" pitchFamily="18" charset="0"/>
                        </a:rPr>
                        <a:t>co-progettazione</a:t>
                      </a:r>
                      <a:r>
                        <a:rPr lang="it-IT" sz="1400" dirty="0">
                          <a:latin typeface="Times New Roman" pitchFamily="18" charset="0"/>
                          <a:ea typeface="Times New Roman"/>
                          <a:cs typeface="Times New Roman" pitchFamily="18" charset="0"/>
                        </a:rPr>
                        <a:t> col terzo settore</a:t>
                      </a:r>
                      <a:endParaRPr lang="it-IT" sz="1400" dirty="0">
                        <a:latin typeface="Times New Roman" pitchFamily="18" charset="0"/>
                        <a:ea typeface="Calibri"/>
                        <a:cs typeface="Times New Roman" pitchFamily="18" charset="0"/>
                      </a:endParaRPr>
                    </a:p>
                  </a:txBody>
                  <a:tcPr marL="44450" marR="44450" marT="0" marB="0">
                    <a:lnL>
                      <a:noFill/>
                    </a:lnL>
                    <a:lnR>
                      <a:noFill/>
                    </a:lnR>
                    <a:lnT>
                      <a:noFill/>
                    </a:lnT>
                    <a:lnB>
                      <a:noFill/>
                    </a:lnB>
                  </a:tcPr>
                </a:tc>
                <a:tc>
                  <a:txBody>
                    <a:bodyPr/>
                    <a:lstStyle/>
                    <a:p>
                      <a:pPr algn="r">
                        <a:spcAft>
                          <a:spcPts val="600"/>
                        </a:spcAft>
                      </a:pPr>
                      <a:r>
                        <a:rPr lang="it-IT" sz="1400">
                          <a:latin typeface="Times New Roman" pitchFamily="18" charset="0"/>
                          <a:ea typeface="Times New Roman"/>
                          <a:cs typeface="Times New Roman" pitchFamily="18" charset="0"/>
                        </a:rPr>
                        <a:t>59,1%</a:t>
                      </a:r>
                      <a:endParaRPr lang="it-IT" sz="1400">
                        <a:latin typeface="Times New Roman" pitchFamily="18" charset="0"/>
                        <a:ea typeface="Calibri"/>
                        <a:cs typeface="Times New Roman" pitchFamily="18" charset="0"/>
                      </a:endParaRPr>
                    </a:p>
                  </a:txBody>
                  <a:tcPr marL="44450" marR="44450" marT="0" marB="0" anchor="ctr">
                    <a:lnL>
                      <a:noFill/>
                    </a:lnL>
                    <a:lnR>
                      <a:noFill/>
                    </a:lnR>
                    <a:lnT>
                      <a:noFill/>
                    </a:lnT>
                    <a:lnB>
                      <a:noFill/>
                    </a:lnB>
                  </a:tcPr>
                </a:tc>
              </a:tr>
              <a:tr h="135255">
                <a:tc>
                  <a:txBody>
                    <a:bodyPr/>
                    <a:lstStyle/>
                    <a:p>
                      <a:pPr algn="l">
                        <a:spcAft>
                          <a:spcPts val="600"/>
                        </a:spcAft>
                      </a:pPr>
                      <a:r>
                        <a:rPr lang="it-IT" sz="1400" dirty="0">
                          <a:latin typeface="Times New Roman" pitchFamily="18" charset="0"/>
                          <a:ea typeface="Times New Roman"/>
                          <a:cs typeface="Times New Roman" pitchFamily="18" charset="0"/>
                        </a:rPr>
                        <a:t>Tavoli tematici</a:t>
                      </a:r>
                      <a:endParaRPr lang="it-IT" sz="1400" dirty="0">
                        <a:latin typeface="Times New Roman" pitchFamily="18" charset="0"/>
                        <a:ea typeface="Calibri"/>
                        <a:cs typeface="Times New Roman" pitchFamily="18" charset="0"/>
                      </a:endParaRPr>
                    </a:p>
                  </a:txBody>
                  <a:tcPr marL="44450" marR="44450" marT="0" marB="0">
                    <a:lnL>
                      <a:noFill/>
                    </a:lnL>
                    <a:lnR>
                      <a:noFill/>
                    </a:lnR>
                    <a:lnT>
                      <a:noFill/>
                    </a:lnT>
                    <a:lnB>
                      <a:noFill/>
                    </a:lnB>
                  </a:tcPr>
                </a:tc>
                <a:tc>
                  <a:txBody>
                    <a:bodyPr/>
                    <a:lstStyle/>
                    <a:p>
                      <a:pPr algn="r">
                        <a:spcAft>
                          <a:spcPts val="600"/>
                        </a:spcAft>
                      </a:pPr>
                      <a:r>
                        <a:rPr lang="it-IT" sz="1400">
                          <a:latin typeface="Times New Roman" pitchFamily="18" charset="0"/>
                          <a:ea typeface="Times New Roman"/>
                          <a:cs typeface="Times New Roman" pitchFamily="18" charset="0"/>
                        </a:rPr>
                        <a:t>78,5%</a:t>
                      </a:r>
                      <a:endParaRPr lang="it-IT" sz="1400">
                        <a:latin typeface="Times New Roman" pitchFamily="18" charset="0"/>
                        <a:ea typeface="Calibri"/>
                        <a:cs typeface="Times New Roman" pitchFamily="18" charset="0"/>
                      </a:endParaRPr>
                    </a:p>
                  </a:txBody>
                  <a:tcPr marL="44450" marR="44450" marT="0" marB="0" anchor="ctr">
                    <a:lnL>
                      <a:noFill/>
                    </a:lnL>
                    <a:lnR>
                      <a:noFill/>
                    </a:lnR>
                    <a:lnT>
                      <a:noFill/>
                    </a:lnT>
                    <a:lnB>
                      <a:noFill/>
                    </a:lnB>
                  </a:tcPr>
                </a:tc>
              </a:tr>
              <a:tr h="158750">
                <a:tc>
                  <a:txBody>
                    <a:bodyPr/>
                    <a:lstStyle/>
                    <a:p>
                      <a:pPr algn="l">
                        <a:spcAft>
                          <a:spcPts val="600"/>
                        </a:spcAft>
                      </a:pPr>
                      <a:r>
                        <a:rPr lang="it-IT" sz="1400" dirty="0">
                          <a:latin typeface="Times New Roman" pitchFamily="18" charset="0"/>
                          <a:ea typeface="Times New Roman"/>
                          <a:cs typeface="Times New Roman" pitchFamily="18" charset="0"/>
                        </a:rPr>
                        <a:t>Altro</a:t>
                      </a:r>
                      <a:endParaRPr lang="it-IT" sz="1400" dirty="0">
                        <a:latin typeface="Times New Roman" pitchFamily="18" charset="0"/>
                        <a:ea typeface="Calibri"/>
                        <a:cs typeface="Times New Roman" pitchFamily="18" charset="0"/>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600"/>
                        </a:spcAft>
                      </a:pPr>
                      <a:r>
                        <a:rPr lang="it-IT" sz="1400" dirty="0">
                          <a:latin typeface="Times New Roman" pitchFamily="18" charset="0"/>
                          <a:ea typeface="Times New Roman"/>
                          <a:cs typeface="Times New Roman" pitchFamily="18" charset="0"/>
                        </a:rPr>
                        <a:t>8,2%</a:t>
                      </a:r>
                      <a:endParaRPr lang="it-IT" sz="1400" dirty="0">
                        <a:latin typeface="Times New Roman" pitchFamily="18" charset="0"/>
                        <a:ea typeface="Calibri"/>
                        <a:cs typeface="Times New Roman" pitchFamily="18" charset="0"/>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6" name="Tabella 5"/>
          <p:cNvGraphicFramePr>
            <a:graphicFrameLocks noGrp="1"/>
          </p:cNvGraphicFramePr>
          <p:nvPr/>
        </p:nvGraphicFramePr>
        <p:xfrm>
          <a:off x="755650" y="3933825"/>
          <a:ext cx="8208963" cy="2133600"/>
        </p:xfrm>
        <a:graphic>
          <a:graphicData uri="http://schemas.openxmlformats.org/drawingml/2006/table">
            <a:tbl>
              <a:tblPr/>
              <a:tblGrid>
                <a:gridCol w="4104456"/>
                <a:gridCol w="4104456"/>
              </a:tblGrid>
              <a:tr h="134663">
                <a:tc>
                  <a:txBody>
                    <a:bodyPr/>
                    <a:lstStyle/>
                    <a:p>
                      <a:pPr algn="just">
                        <a:spcAft>
                          <a:spcPts val="600"/>
                        </a:spcAft>
                      </a:pPr>
                      <a:r>
                        <a:rPr lang="it-IT" sz="1400" dirty="0">
                          <a:latin typeface="Times New Roman" pitchFamily="18" charset="0"/>
                          <a:ea typeface="Calibri"/>
                          <a:cs typeface="Times New Roman" pitchFamily="18" charset="0"/>
                        </a:rPr>
                        <a:t>Conferenze intercomunali</a:t>
                      </a:r>
                    </a:p>
                  </a:txBody>
                  <a:tcPr marL="67332" marR="6733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600"/>
                        </a:spcAft>
                      </a:pPr>
                      <a:r>
                        <a:rPr lang="it-IT" sz="1400">
                          <a:latin typeface="Times New Roman" pitchFamily="18" charset="0"/>
                          <a:ea typeface="Calibri"/>
                          <a:cs typeface="Times New Roman" pitchFamily="18" charset="0"/>
                        </a:rPr>
                        <a:t>(Veneto, Toscana, Abruzzo, Basilicata e Sardegna)</a:t>
                      </a:r>
                    </a:p>
                  </a:txBody>
                  <a:tcPr marL="67332" marR="67332" marT="0" marB="0">
                    <a:lnL>
                      <a:noFill/>
                    </a:lnL>
                    <a:lnR>
                      <a:noFill/>
                    </a:lnR>
                    <a:lnT w="12700" cap="flat" cmpd="sng" algn="ctr">
                      <a:solidFill>
                        <a:srgbClr val="000000"/>
                      </a:solidFill>
                      <a:prstDash val="solid"/>
                      <a:round/>
                      <a:headEnd type="none" w="med" len="med"/>
                      <a:tailEnd type="none" w="med" len="med"/>
                    </a:lnT>
                    <a:lnB>
                      <a:noFill/>
                    </a:lnB>
                  </a:tcPr>
                </a:tc>
              </a:tr>
              <a:tr h="269326">
                <a:tc>
                  <a:txBody>
                    <a:bodyPr/>
                    <a:lstStyle/>
                    <a:p>
                      <a:pPr algn="just">
                        <a:spcAft>
                          <a:spcPts val="600"/>
                        </a:spcAft>
                      </a:pPr>
                      <a:r>
                        <a:rPr lang="it-IT" sz="1400" dirty="0">
                          <a:latin typeface="Times New Roman" pitchFamily="18" charset="0"/>
                          <a:ea typeface="Calibri"/>
                          <a:cs typeface="Times New Roman" pitchFamily="18" charset="0"/>
                        </a:rPr>
                        <a:t>Tavoli di concertazione interistituzionale </a:t>
                      </a:r>
                    </a:p>
                  </a:txBody>
                  <a:tcPr marL="67332" marR="67332" marT="0" marB="0">
                    <a:lnL>
                      <a:noFill/>
                    </a:lnL>
                    <a:lnR>
                      <a:noFill/>
                    </a:lnR>
                    <a:lnT>
                      <a:noFill/>
                    </a:lnT>
                    <a:lnB>
                      <a:noFill/>
                    </a:lnB>
                  </a:tcPr>
                </a:tc>
                <a:tc>
                  <a:txBody>
                    <a:bodyPr/>
                    <a:lstStyle/>
                    <a:p>
                      <a:pPr algn="ctr">
                        <a:spcAft>
                          <a:spcPts val="600"/>
                        </a:spcAft>
                      </a:pPr>
                      <a:r>
                        <a:rPr lang="it-IT" sz="1400">
                          <a:latin typeface="Times New Roman" pitchFamily="18" charset="0"/>
                          <a:ea typeface="Calibri"/>
                          <a:cs typeface="Times New Roman" pitchFamily="18" charset="0"/>
                        </a:rPr>
                        <a:t>(è una modalità che in media è utilizzata da tutte le regioni)</a:t>
                      </a:r>
                    </a:p>
                  </a:txBody>
                  <a:tcPr marL="67332" marR="67332" marT="0" marB="0">
                    <a:lnL>
                      <a:noFill/>
                    </a:lnL>
                    <a:lnR>
                      <a:noFill/>
                    </a:lnR>
                    <a:lnT>
                      <a:noFill/>
                    </a:lnT>
                    <a:lnB>
                      <a:noFill/>
                    </a:lnB>
                  </a:tcPr>
                </a:tc>
              </a:tr>
              <a:tr h="134663">
                <a:tc>
                  <a:txBody>
                    <a:bodyPr/>
                    <a:lstStyle/>
                    <a:p>
                      <a:pPr algn="just">
                        <a:spcAft>
                          <a:spcPts val="600"/>
                        </a:spcAft>
                      </a:pPr>
                      <a:r>
                        <a:rPr lang="it-IT" sz="1400">
                          <a:latin typeface="Times New Roman" pitchFamily="18" charset="0"/>
                          <a:ea typeface="Calibri"/>
                          <a:cs typeface="Times New Roman" pitchFamily="18" charset="0"/>
                        </a:rPr>
                        <a:t>Gruppo tecnico operativo tra più comuni</a:t>
                      </a:r>
                    </a:p>
                  </a:txBody>
                  <a:tcPr marL="67332" marR="67332" marT="0" marB="0">
                    <a:lnL>
                      <a:noFill/>
                    </a:lnL>
                    <a:lnR>
                      <a:noFill/>
                    </a:lnR>
                    <a:lnT>
                      <a:noFill/>
                    </a:lnT>
                    <a:lnB>
                      <a:noFill/>
                    </a:lnB>
                  </a:tcPr>
                </a:tc>
                <a:tc>
                  <a:txBody>
                    <a:bodyPr/>
                    <a:lstStyle/>
                    <a:p>
                      <a:pPr algn="ctr">
                        <a:spcAft>
                          <a:spcPts val="600"/>
                        </a:spcAft>
                      </a:pPr>
                      <a:r>
                        <a:rPr lang="it-IT" sz="1400">
                          <a:latin typeface="Times New Roman" pitchFamily="18" charset="0"/>
                          <a:ea typeface="Calibri"/>
                          <a:cs typeface="Times New Roman" pitchFamily="18" charset="0"/>
                        </a:rPr>
                        <a:t>(Sardegna, Basilicata, Marche, Umbria, Lombardia)</a:t>
                      </a:r>
                    </a:p>
                  </a:txBody>
                  <a:tcPr marL="67332" marR="67332" marT="0" marB="0">
                    <a:lnL>
                      <a:noFill/>
                    </a:lnL>
                    <a:lnR>
                      <a:noFill/>
                    </a:lnR>
                    <a:lnT>
                      <a:noFill/>
                    </a:lnT>
                    <a:lnB>
                      <a:noFill/>
                    </a:lnB>
                  </a:tcPr>
                </a:tc>
              </a:tr>
              <a:tr h="269326">
                <a:tc>
                  <a:txBody>
                    <a:bodyPr/>
                    <a:lstStyle/>
                    <a:p>
                      <a:pPr algn="just">
                        <a:spcAft>
                          <a:spcPts val="600"/>
                        </a:spcAft>
                      </a:pPr>
                      <a:r>
                        <a:rPr lang="it-IT" sz="1400">
                          <a:latin typeface="Times New Roman" pitchFamily="18" charset="0"/>
                          <a:ea typeface="Calibri"/>
                          <a:cs typeface="Times New Roman" pitchFamily="18" charset="0"/>
                        </a:rPr>
                        <a:t>Gruppo tecnico operativo tra più servizi</a:t>
                      </a:r>
                    </a:p>
                  </a:txBody>
                  <a:tcPr marL="67332" marR="67332" marT="0" marB="0">
                    <a:lnL>
                      <a:noFill/>
                    </a:lnL>
                    <a:lnR>
                      <a:noFill/>
                    </a:lnR>
                    <a:lnT>
                      <a:noFill/>
                    </a:lnT>
                    <a:lnB>
                      <a:noFill/>
                    </a:lnB>
                  </a:tcPr>
                </a:tc>
                <a:tc>
                  <a:txBody>
                    <a:bodyPr/>
                    <a:lstStyle/>
                    <a:p>
                      <a:pPr algn="ctr">
                        <a:spcAft>
                          <a:spcPts val="600"/>
                        </a:spcAft>
                      </a:pPr>
                      <a:r>
                        <a:rPr lang="it-IT" sz="1400">
                          <a:latin typeface="Times New Roman" pitchFamily="18" charset="0"/>
                          <a:ea typeface="Calibri"/>
                          <a:cs typeface="Times New Roman" pitchFamily="18" charset="0"/>
                        </a:rPr>
                        <a:t> (Sardegna, Umbria, Emilia Romagna, Veneto e Piemonte)</a:t>
                      </a:r>
                    </a:p>
                  </a:txBody>
                  <a:tcPr marL="67332" marR="67332" marT="0" marB="0">
                    <a:lnL>
                      <a:noFill/>
                    </a:lnL>
                    <a:lnR>
                      <a:noFill/>
                    </a:lnR>
                    <a:lnT>
                      <a:noFill/>
                    </a:lnT>
                    <a:lnB>
                      <a:noFill/>
                    </a:lnB>
                  </a:tcPr>
                </a:tc>
              </a:tr>
              <a:tr h="269326">
                <a:tc>
                  <a:txBody>
                    <a:bodyPr/>
                    <a:lstStyle/>
                    <a:p>
                      <a:pPr algn="just">
                        <a:spcAft>
                          <a:spcPts val="600"/>
                        </a:spcAft>
                      </a:pPr>
                      <a:r>
                        <a:rPr lang="it-IT" sz="1400">
                          <a:latin typeface="Times New Roman" pitchFamily="18" charset="0"/>
                          <a:ea typeface="Calibri"/>
                          <a:cs typeface="Times New Roman" pitchFamily="18" charset="0"/>
                        </a:rPr>
                        <a:t>Tavolo di co-progettazione ASL</a:t>
                      </a:r>
                    </a:p>
                  </a:txBody>
                  <a:tcPr marL="67332" marR="67332" marT="0" marB="0">
                    <a:lnL>
                      <a:noFill/>
                    </a:lnL>
                    <a:lnR>
                      <a:noFill/>
                    </a:lnR>
                    <a:lnT>
                      <a:noFill/>
                    </a:lnT>
                    <a:lnB>
                      <a:noFill/>
                    </a:lnB>
                  </a:tcPr>
                </a:tc>
                <a:tc>
                  <a:txBody>
                    <a:bodyPr/>
                    <a:lstStyle/>
                    <a:p>
                      <a:pPr algn="ctr">
                        <a:spcAft>
                          <a:spcPts val="600"/>
                        </a:spcAft>
                      </a:pPr>
                      <a:r>
                        <a:rPr lang="it-IT" sz="1400">
                          <a:latin typeface="Times New Roman" pitchFamily="18" charset="0"/>
                          <a:ea typeface="Calibri"/>
                          <a:cs typeface="Times New Roman" pitchFamily="18" charset="0"/>
                        </a:rPr>
                        <a:t>(Sardegna, Campania, Marche, Emilia Romagna, Abruzzo)</a:t>
                      </a:r>
                    </a:p>
                  </a:txBody>
                  <a:tcPr marL="67332" marR="67332" marT="0" marB="0">
                    <a:lnL>
                      <a:noFill/>
                    </a:lnL>
                    <a:lnR>
                      <a:noFill/>
                    </a:lnR>
                    <a:lnT>
                      <a:noFill/>
                    </a:lnT>
                    <a:lnB>
                      <a:noFill/>
                    </a:lnB>
                  </a:tcPr>
                </a:tc>
              </a:tr>
              <a:tr h="269326">
                <a:tc>
                  <a:txBody>
                    <a:bodyPr/>
                    <a:lstStyle/>
                    <a:p>
                      <a:pPr algn="just">
                        <a:spcAft>
                          <a:spcPts val="600"/>
                        </a:spcAft>
                      </a:pPr>
                      <a:r>
                        <a:rPr lang="it-IT" sz="1400">
                          <a:latin typeface="Times New Roman" pitchFamily="18" charset="0"/>
                          <a:ea typeface="Calibri"/>
                          <a:cs typeface="Times New Roman" pitchFamily="18" charset="0"/>
                        </a:rPr>
                        <a:t>Tavolo di co-progettazione Terzo settore</a:t>
                      </a:r>
                    </a:p>
                  </a:txBody>
                  <a:tcPr marL="67332" marR="6733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600"/>
                        </a:spcAft>
                      </a:pPr>
                      <a:r>
                        <a:rPr lang="it-IT" sz="1400" dirty="0">
                          <a:latin typeface="Times New Roman" pitchFamily="18" charset="0"/>
                          <a:ea typeface="Calibri"/>
                          <a:cs typeface="Times New Roman" pitchFamily="18" charset="0"/>
                        </a:rPr>
                        <a:t>(Calabria, Basilicata, Puglia, Umbria, Toscana, Marche e Lombardia)</a:t>
                      </a:r>
                    </a:p>
                  </a:txBody>
                  <a:tcPr marL="67332" marR="67332"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260350"/>
            <a:ext cx="8229600" cy="1143000"/>
          </a:xfrm>
        </p:spPr>
        <p:txBody>
          <a:bodyPr/>
          <a:lstStyle/>
          <a:p>
            <a:pPr algn="just" eaLnBrk="1" hangingPunct="1">
              <a:defRPr/>
            </a:pPr>
            <a:r>
              <a:rPr lang="it-IT" sz="2800" kern="1200" dirty="0" smtClean="0">
                <a:solidFill>
                  <a:srgbClr val="FF6600"/>
                </a:solidFill>
                <a:latin typeface="Arial Rounded MT Bold" pitchFamily="34" charset="0"/>
                <a:ea typeface="+mn-ea"/>
              </a:rPr>
              <a:t>Aree in cui sono stati favoriti nuovi accordi tra la gestione di servizi</a:t>
            </a:r>
          </a:p>
        </p:txBody>
      </p:sp>
      <p:sp>
        <p:nvSpPr>
          <p:cNvPr id="20483" name="Segnaposto numero diapositiva 3"/>
          <p:cNvSpPr>
            <a:spLocks noGrp="1"/>
          </p:cNvSpPr>
          <p:nvPr>
            <p:ph type="sldNum" sz="quarter" idx="12"/>
          </p:nvPr>
        </p:nvSpPr>
        <p:spPr>
          <a:noFill/>
        </p:spPr>
        <p:txBody>
          <a:bodyPr/>
          <a:lstStyle/>
          <a:p>
            <a:fld id="{CD2C75AB-1203-44D2-95A2-58A24AA9A363}" type="slidenum">
              <a:rPr lang="it-IT" smtClean="0"/>
              <a:pPr/>
              <a:t>19</a:t>
            </a:fld>
            <a:endParaRPr lang="it-IT" smtClean="0"/>
          </a:p>
        </p:txBody>
      </p:sp>
      <p:graphicFrame>
        <p:nvGraphicFramePr>
          <p:cNvPr id="6" name="Grafico 5"/>
          <p:cNvGraphicFramePr/>
          <p:nvPr/>
        </p:nvGraphicFramePr>
        <p:xfrm>
          <a:off x="179512" y="1556792"/>
          <a:ext cx="8712968" cy="48965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404813"/>
            <a:ext cx="8229600" cy="633412"/>
          </a:xfrm>
        </p:spPr>
        <p:txBody>
          <a:bodyPr/>
          <a:lstStyle/>
          <a:p>
            <a:pPr>
              <a:defRPr/>
            </a:pPr>
            <a:r>
              <a:rPr lang="it-IT" altLang="it-IT" sz="3200" kern="1200" dirty="0" smtClean="0">
                <a:solidFill>
                  <a:srgbClr val="FF6600"/>
                </a:solidFill>
                <a:latin typeface="Arial Rounded MT Bold" pitchFamily="34" charset="0"/>
                <a:ea typeface="+mn-ea"/>
              </a:rPr>
              <a:t>Piano di zona</a:t>
            </a:r>
          </a:p>
        </p:txBody>
      </p:sp>
      <p:sp>
        <p:nvSpPr>
          <p:cNvPr id="3075" name="Segnaposto numero diapositiva 3"/>
          <p:cNvSpPr>
            <a:spLocks noGrp="1"/>
          </p:cNvSpPr>
          <p:nvPr>
            <p:ph type="sldNum" sz="quarter" idx="12"/>
          </p:nvPr>
        </p:nvSpPr>
        <p:spPr>
          <a:noFill/>
        </p:spPr>
        <p:txBody>
          <a:bodyPr/>
          <a:lstStyle/>
          <a:p>
            <a:fld id="{44036E1D-13C1-4D45-B6AA-CF52E3C169AE}" type="slidenum">
              <a:rPr lang="it-IT" smtClean="0"/>
              <a:pPr/>
              <a:t>2</a:t>
            </a:fld>
            <a:endParaRPr lang="it-IT" smtClean="0"/>
          </a:p>
        </p:txBody>
      </p:sp>
      <p:sp>
        <p:nvSpPr>
          <p:cNvPr id="3076" name="CasellaDiTesto 4"/>
          <p:cNvSpPr txBox="1">
            <a:spLocks noChangeArrowheads="1"/>
          </p:cNvSpPr>
          <p:nvPr/>
        </p:nvSpPr>
        <p:spPr bwMode="auto">
          <a:xfrm>
            <a:off x="0" y="1557338"/>
            <a:ext cx="8964613" cy="4246562"/>
          </a:xfrm>
          <a:prstGeom prst="rect">
            <a:avLst/>
          </a:prstGeom>
          <a:noFill/>
          <a:ln w="9525">
            <a:noFill/>
            <a:miter lim="800000"/>
            <a:headEnd/>
            <a:tailEnd/>
          </a:ln>
        </p:spPr>
        <p:txBody>
          <a:bodyPr>
            <a:spAutoFit/>
          </a:bodyPr>
          <a:lstStyle/>
          <a:p>
            <a:pPr algn="just"/>
            <a:r>
              <a:rPr lang="it-IT">
                <a:latin typeface="Times New Roman" pitchFamily="18" charset="0"/>
                <a:cs typeface="Times New Roman" pitchFamily="18" charset="0"/>
              </a:rPr>
              <a:t>Il Piano di Zona è uno degli strumenti su cui poggia la legge 328/2000 ed è definito dall’art. 19: i comuni associati, negli ambiti territoriali a tutela dei diritti della popolazione, d'intesa con le aziende unità sanitarie locali, provvedono, nell'ambito delle risorse disponibili per gli interventi sociali e socio-sanitari, secondo le indicazioni del piano regionale. </a:t>
            </a:r>
          </a:p>
          <a:p>
            <a:pPr algn="just"/>
            <a:r>
              <a:rPr lang="it-IT">
                <a:latin typeface="Times New Roman" pitchFamily="18" charset="0"/>
                <a:cs typeface="Times New Roman" pitchFamily="18" charset="0"/>
              </a:rPr>
              <a:t>Il piano di zona, di norma adottato attraverso accordo di programma è volto a:</a:t>
            </a:r>
          </a:p>
          <a:p>
            <a:r>
              <a:rPr lang="it-IT" i="1">
                <a:latin typeface="Times New Roman" pitchFamily="18" charset="0"/>
                <a:cs typeface="Times New Roman" pitchFamily="18" charset="0"/>
              </a:rPr>
              <a:t>a)</a:t>
            </a:r>
            <a:r>
              <a:rPr lang="it-IT">
                <a:latin typeface="Times New Roman" pitchFamily="18" charset="0"/>
                <a:cs typeface="Times New Roman" pitchFamily="18" charset="0"/>
              </a:rPr>
              <a:t>  favorire la formazione di sistemi locali di intervento fondati su servizi e prestazioni complementari e flessibili, stimolando in particolare le risorse locali di solidarietà e di auto-aiuto, nonché a responsabilizzare i cittadini nella programmazione e nella verifica dei servizi;</a:t>
            </a:r>
          </a:p>
          <a:p>
            <a:r>
              <a:rPr lang="it-IT" i="1">
                <a:latin typeface="Times New Roman" pitchFamily="18" charset="0"/>
                <a:cs typeface="Times New Roman" pitchFamily="18" charset="0"/>
              </a:rPr>
              <a:t>b)</a:t>
            </a:r>
            <a:r>
              <a:rPr lang="it-IT">
                <a:latin typeface="Times New Roman" pitchFamily="18" charset="0"/>
                <a:cs typeface="Times New Roman" pitchFamily="18" charset="0"/>
              </a:rPr>
              <a:t>  qualificare la spesa, attivando risorse, anche finanziarie, derivate dalle forme di concertazione;</a:t>
            </a:r>
          </a:p>
          <a:p>
            <a:r>
              <a:rPr lang="it-IT" i="1">
                <a:latin typeface="Times New Roman" pitchFamily="18" charset="0"/>
                <a:cs typeface="Times New Roman" pitchFamily="18" charset="0"/>
              </a:rPr>
              <a:t>c) </a:t>
            </a:r>
            <a:r>
              <a:rPr lang="it-IT">
                <a:latin typeface="Times New Roman" pitchFamily="18" charset="0"/>
                <a:cs typeface="Times New Roman" pitchFamily="18" charset="0"/>
              </a:rPr>
              <a:t> definire criteri di ripartizione della spesa a carico di ciascun comune, delle aziende unità sanitarie locali e degli altri soggetti firmatari dell'accordo, prevedendo anche risorse vincolate per il raggiungimento di particolari obiettivi;</a:t>
            </a:r>
          </a:p>
          <a:p>
            <a:r>
              <a:rPr lang="it-IT" i="1">
                <a:latin typeface="Times New Roman" pitchFamily="18" charset="0"/>
                <a:cs typeface="Times New Roman" pitchFamily="18" charset="0"/>
              </a:rPr>
              <a:t>d) </a:t>
            </a:r>
            <a:r>
              <a:rPr lang="it-IT">
                <a:latin typeface="Times New Roman" pitchFamily="18" charset="0"/>
                <a:cs typeface="Times New Roman" pitchFamily="18" charset="0"/>
              </a:rPr>
              <a:t> prevedere iniziative di formazione e di aggiornamento degli operatori finalizzate a realizzare progetti di sviluppo dei servizi.</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numero diapositiva 3"/>
          <p:cNvSpPr>
            <a:spLocks noGrp="1"/>
          </p:cNvSpPr>
          <p:nvPr>
            <p:ph type="sldNum" sz="quarter" idx="12"/>
          </p:nvPr>
        </p:nvSpPr>
        <p:spPr>
          <a:noFill/>
        </p:spPr>
        <p:txBody>
          <a:bodyPr/>
          <a:lstStyle/>
          <a:p>
            <a:fld id="{5E322F32-8CE9-448F-A32D-DF21F8082008}" type="slidenum">
              <a:rPr lang="it-IT" smtClean="0"/>
              <a:pPr/>
              <a:t>20</a:t>
            </a:fld>
            <a:endParaRPr lang="it-IT" smtClean="0"/>
          </a:p>
        </p:txBody>
      </p:sp>
      <p:sp>
        <p:nvSpPr>
          <p:cNvPr id="5" name="Rettangolo 4"/>
          <p:cNvSpPr/>
          <p:nvPr/>
        </p:nvSpPr>
        <p:spPr>
          <a:xfrm>
            <a:off x="539750" y="2060575"/>
            <a:ext cx="7632700" cy="3416300"/>
          </a:xfrm>
          <a:prstGeom prst="rect">
            <a:avLst/>
          </a:prstGeom>
        </p:spPr>
        <p:txBody>
          <a:bodyPr>
            <a:spAutoFit/>
          </a:bodyPr>
          <a:lstStyle/>
          <a:p>
            <a:pPr algn="just">
              <a:defRPr/>
            </a:pPr>
            <a:r>
              <a:rPr lang="it-IT" sz="2400" dirty="0">
                <a:solidFill>
                  <a:schemeClr val="accent2">
                    <a:lumMod val="50000"/>
                  </a:schemeClr>
                </a:solidFill>
              </a:rPr>
              <a:t>Tre sono gli strumenti  prevalenti su cui si è posto l’attenzione per la gestione dell’integrazione interistituzionale  nel monitoraggio: </a:t>
            </a:r>
          </a:p>
          <a:p>
            <a:pPr marL="228600" indent="-228600" algn="just">
              <a:buFont typeface="Wingdings" pitchFamily="2" charset="2"/>
              <a:buChar char="v"/>
              <a:defRPr/>
            </a:pPr>
            <a:r>
              <a:rPr lang="it-IT" sz="2400" dirty="0">
                <a:solidFill>
                  <a:schemeClr val="accent2">
                    <a:lumMod val="50000"/>
                  </a:schemeClr>
                </a:solidFill>
              </a:rPr>
              <a:t>l’accordo di programma, </a:t>
            </a:r>
          </a:p>
          <a:p>
            <a:pPr marL="228600" indent="-228600" algn="just">
              <a:buFont typeface="Wingdings" pitchFamily="2" charset="2"/>
              <a:buChar char="v"/>
              <a:defRPr/>
            </a:pPr>
            <a:r>
              <a:rPr lang="it-IT" sz="2400" dirty="0">
                <a:solidFill>
                  <a:schemeClr val="accent2">
                    <a:lumMod val="50000"/>
                  </a:schemeClr>
                </a:solidFill>
              </a:rPr>
              <a:t>la conferenza dei servizi  </a:t>
            </a:r>
          </a:p>
          <a:p>
            <a:pPr marL="228600" indent="-228600" algn="just">
              <a:buFont typeface="Wingdings" pitchFamily="2" charset="2"/>
              <a:buChar char="v"/>
              <a:defRPr/>
            </a:pPr>
            <a:r>
              <a:rPr lang="it-IT" sz="2400" dirty="0">
                <a:solidFill>
                  <a:schemeClr val="accent2">
                    <a:lumMod val="50000"/>
                  </a:schemeClr>
                </a:solidFill>
              </a:rPr>
              <a:t>il protocollo d’intesa. </a:t>
            </a:r>
          </a:p>
          <a:p>
            <a:pPr algn="just">
              <a:defRPr/>
            </a:pPr>
            <a:r>
              <a:rPr lang="it-IT" sz="2400" dirty="0">
                <a:solidFill>
                  <a:schemeClr val="accent2">
                    <a:lumMod val="50000"/>
                  </a:schemeClr>
                </a:solidFill>
              </a:rPr>
              <a:t>Si tratta di tre strumenti a diverso tasso di complessità istituzionale e con diversa forza di indirizzo istituzionale. </a:t>
            </a:r>
          </a:p>
        </p:txBody>
      </p:sp>
      <p:sp>
        <p:nvSpPr>
          <p:cNvPr id="6" name="Titolo 1"/>
          <p:cNvSpPr>
            <a:spLocks noGrp="1"/>
          </p:cNvSpPr>
          <p:nvPr>
            <p:ph type="title"/>
          </p:nvPr>
        </p:nvSpPr>
        <p:spPr>
          <a:xfrm>
            <a:off x="250825" y="0"/>
            <a:ext cx="8642350" cy="1143000"/>
          </a:xfrm>
        </p:spPr>
        <p:txBody>
          <a:bodyPr/>
          <a:lstStyle/>
          <a:p>
            <a:pPr algn="just" eaLnBrk="1" hangingPunct="1">
              <a:defRPr/>
            </a:pPr>
            <a:r>
              <a:rPr lang="it-IT" sz="2800" kern="1200" dirty="0" smtClean="0">
                <a:solidFill>
                  <a:srgbClr val="FF6600"/>
                </a:solidFill>
                <a:latin typeface="Arial Rounded MT Bold" pitchFamily="34" charset="0"/>
                <a:ea typeface="+mn-ea"/>
              </a:rPr>
              <a:t>Strumenti utilizzati per la gestione interistituzionale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numero diapositiva 3"/>
          <p:cNvSpPr>
            <a:spLocks noGrp="1"/>
          </p:cNvSpPr>
          <p:nvPr>
            <p:ph type="sldNum" sz="quarter" idx="12"/>
          </p:nvPr>
        </p:nvSpPr>
        <p:spPr>
          <a:noFill/>
        </p:spPr>
        <p:txBody>
          <a:bodyPr/>
          <a:lstStyle/>
          <a:p>
            <a:fld id="{C8378672-5803-4C8F-8DD0-A84349D09378}" type="slidenum">
              <a:rPr lang="it-IT" smtClean="0"/>
              <a:pPr/>
              <a:t>21</a:t>
            </a:fld>
            <a:endParaRPr lang="it-IT" smtClean="0"/>
          </a:p>
        </p:txBody>
      </p:sp>
      <p:graphicFrame>
        <p:nvGraphicFramePr>
          <p:cNvPr id="6" name="Tabella 5"/>
          <p:cNvGraphicFramePr>
            <a:graphicFrameLocks noGrp="1"/>
          </p:cNvGraphicFramePr>
          <p:nvPr/>
        </p:nvGraphicFramePr>
        <p:xfrm>
          <a:off x="179388" y="1033463"/>
          <a:ext cx="7777162" cy="5530850"/>
        </p:xfrm>
        <a:graphic>
          <a:graphicData uri="http://schemas.openxmlformats.org/drawingml/2006/table">
            <a:tbl>
              <a:tblPr>
                <a:tableStyleId>{ED083AE6-46FA-4A59-8FB0-9F97EB10719F}</a:tableStyleId>
              </a:tblPr>
              <a:tblGrid>
                <a:gridCol w="3528395"/>
                <a:gridCol w="1800200"/>
                <a:gridCol w="1224136"/>
                <a:gridCol w="1224135"/>
              </a:tblGrid>
              <a:tr h="504048">
                <a:tc>
                  <a:txBody>
                    <a:bodyPr/>
                    <a:lstStyle/>
                    <a:p>
                      <a:pPr algn="l" fontAlgn="b"/>
                      <a:r>
                        <a:rPr lang="it-IT" sz="1800" u="none" strike="noStrike" dirty="0"/>
                        <a:t> </a:t>
                      </a:r>
                      <a:endParaRPr lang="it-IT" sz="1800" b="0" i="0" u="none" strike="noStrike" dirty="0">
                        <a:solidFill>
                          <a:srgbClr val="000000"/>
                        </a:solidFill>
                        <a:latin typeface="Cambria"/>
                      </a:endParaRPr>
                    </a:p>
                  </a:txBody>
                  <a:tcPr marL="6480" marR="6480" marT="6480" marB="0" anchor="b"/>
                </a:tc>
                <a:tc>
                  <a:txBody>
                    <a:bodyPr/>
                    <a:lstStyle/>
                    <a:p>
                      <a:pPr algn="l" fontAlgn="b"/>
                      <a:r>
                        <a:rPr lang="it-IT" sz="1800" u="none" strike="noStrike"/>
                        <a:t>Accordo di programma </a:t>
                      </a:r>
                      <a:endParaRPr lang="it-IT" sz="1800" b="0" i="0" u="none" strike="noStrike">
                        <a:solidFill>
                          <a:srgbClr val="000000"/>
                        </a:solidFill>
                        <a:latin typeface="Cambria"/>
                      </a:endParaRPr>
                    </a:p>
                  </a:txBody>
                  <a:tcPr marL="6480" marR="6480" marT="6480" marB="0" anchor="b"/>
                </a:tc>
                <a:tc>
                  <a:txBody>
                    <a:bodyPr/>
                    <a:lstStyle/>
                    <a:p>
                      <a:pPr algn="l" fontAlgn="b"/>
                      <a:r>
                        <a:rPr lang="it-IT" sz="1800" u="none" strike="noStrike"/>
                        <a:t> Conferenza di Servizi </a:t>
                      </a:r>
                      <a:endParaRPr lang="it-IT" sz="1800" b="0" i="0" u="none" strike="noStrike">
                        <a:solidFill>
                          <a:srgbClr val="000000"/>
                        </a:solidFill>
                        <a:latin typeface="Cambria"/>
                      </a:endParaRPr>
                    </a:p>
                  </a:txBody>
                  <a:tcPr marL="6480" marR="6480" marT="6480" marB="0" anchor="b"/>
                </a:tc>
                <a:tc>
                  <a:txBody>
                    <a:bodyPr/>
                    <a:lstStyle/>
                    <a:p>
                      <a:pPr algn="l" fontAlgn="b"/>
                      <a:r>
                        <a:rPr lang="it-IT" sz="1800" u="none" strike="noStrike"/>
                        <a:t>Protocollo d’Intesa </a:t>
                      </a:r>
                      <a:endParaRPr lang="it-IT" sz="1800" b="0" i="0" u="none" strike="noStrike">
                        <a:solidFill>
                          <a:srgbClr val="000000"/>
                        </a:solidFill>
                        <a:latin typeface="Cambria"/>
                      </a:endParaRPr>
                    </a:p>
                  </a:txBody>
                  <a:tcPr marL="6480" marR="6480" marT="6480" marB="0" anchor="b"/>
                </a:tc>
              </a:tr>
              <a:tr h="293807">
                <a:tc>
                  <a:txBody>
                    <a:bodyPr/>
                    <a:lstStyle/>
                    <a:p>
                      <a:pPr algn="l" fontAlgn="b"/>
                      <a:r>
                        <a:rPr lang="it-IT" sz="1800" u="none" strike="noStrike" dirty="0"/>
                        <a:t>Comuni di ambito</a:t>
                      </a:r>
                      <a:endParaRPr lang="it-IT" sz="1800" b="0" i="0" u="none" strike="noStrike" dirty="0">
                        <a:solidFill>
                          <a:srgbClr val="000000"/>
                        </a:solidFill>
                        <a:latin typeface="Cambria"/>
                      </a:endParaRPr>
                    </a:p>
                  </a:txBody>
                  <a:tcPr marL="6480" marR="6480" marT="6480" marB="0" anchor="b"/>
                </a:tc>
                <a:tc>
                  <a:txBody>
                    <a:bodyPr/>
                    <a:lstStyle/>
                    <a:p>
                      <a:pPr algn="ctr" fontAlgn="b"/>
                      <a:r>
                        <a:rPr lang="it-IT" sz="1800" u="none" strike="noStrike" dirty="0"/>
                        <a:t>67,1%</a:t>
                      </a:r>
                      <a:endParaRPr lang="it-IT" sz="1800" b="0" i="0" u="none" strike="noStrike" dirty="0">
                        <a:solidFill>
                          <a:srgbClr val="000000"/>
                        </a:solidFill>
                        <a:latin typeface="Cambria"/>
                      </a:endParaRPr>
                    </a:p>
                  </a:txBody>
                  <a:tcPr marL="6480" marR="6480" marT="6480" marB="0" anchor="b"/>
                </a:tc>
                <a:tc>
                  <a:txBody>
                    <a:bodyPr/>
                    <a:lstStyle/>
                    <a:p>
                      <a:pPr algn="ctr" fontAlgn="b"/>
                      <a:r>
                        <a:rPr lang="it-IT" sz="1800" u="none" strike="noStrike" dirty="0"/>
                        <a:t>29,5%</a:t>
                      </a:r>
                      <a:endParaRPr lang="it-IT" sz="1800" b="0" i="0" u="none" strike="noStrike" dirty="0">
                        <a:solidFill>
                          <a:srgbClr val="000000"/>
                        </a:solidFill>
                        <a:latin typeface="Cambria"/>
                      </a:endParaRPr>
                    </a:p>
                  </a:txBody>
                  <a:tcPr marL="6480" marR="6480" marT="6480" marB="0" anchor="b"/>
                </a:tc>
                <a:tc>
                  <a:txBody>
                    <a:bodyPr/>
                    <a:lstStyle/>
                    <a:p>
                      <a:pPr algn="ctr" fontAlgn="b"/>
                      <a:r>
                        <a:rPr lang="it-IT" sz="1800" u="none" strike="noStrike"/>
                        <a:t>56,5%</a:t>
                      </a:r>
                      <a:endParaRPr lang="it-IT" sz="1800" b="0" i="0" u="none" strike="noStrike">
                        <a:solidFill>
                          <a:srgbClr val="000000"/>
                        </a:solidFill>
                        <a:latin typeface="Cambria"/>
                      </a:endParaRPr>
                    </a:p>
                  </a:txBody>
                  <a:tcPr marL="6480" marR="6480" marT="6480" marB="0" anchor="b"/>
                </a:tc>
              </a:tr>
              <a:tr h="293807">
                <a:tc>
                  <a:txBody>
                    <a:bodyPr/>
                    <a:lstStyle/>
                    <a:p>
                      <a:pPr algn="l" fontAlgn="b"/>
                      <a:r>
                        <a:rPr lang="it-IT" sz="1800" u="none" strike="noStrike"/>
                        <a:t>Aziende Sanitarie</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58,8%</a:t>
                      </a:r>
                      <a:endParaRPr lang="it-IT" sz="1800" b="0" i="0" u="none" strike="noStrike" dirty="0">
                        <a:solidFill>
                          <a:srgbClr val="000000"/>
                        </a:solidFill>
                        <a:latin typeface="Cambria"/>
                      </a:endParaRPr>
                    </a:p>
                  </a:txBody>
                  <a:tcPr marL="6480" marR="6480" marT="6480" marB="0" anchor="b"/>
                </a:tc>
                <a:tc>
                  <a:txBody>
                    <a:bodyPr/>
                    <a:lstStyle/>
                    <a:p>
                      <a:pPr algn="ctr" fontAlgn="b"/>
                      <a:r>
                        <a:rPr lang="it-IT" sz="1800" u="none" strike="noStrike" dirty="0"/>
                        <a:t>21,1%</a:t>
                      </a:r>
                      <a:endParaRPr lang="it-IT" sz="1800" b="0" i="0" u="none" strike="noStrike" dirty="0">
                        <a:solidFill>
                          <a:srgbClr val="000000"/>
                        </a:solidFill>
                        <a:latin typeface="Cambria"/>
                      </a:endParaRPr>
                    </a:p>
                  </a:txBody>
                  <a:tcPr marL="6480" marR="6480" marT="6480" marB="0" anchor="b"/>
                </a:tc>
                <a:tc>
                  <a:txBody>
                    <a:bodyPr/>
                    <a:lstStyle/>
                    <a:p>
                      <a:pPr algn="ctr" fontAlgn="b"/>
                      <a:r>
                        <a:rPr lang="it-IT" sz="1800" u="none" strike="noStrike"/>
                        <a:t>41,6%</a:t>
                      </a:r>
                      <a:endParaRPr lang="it-IT" sz="1800" b="0" i="0" u="none" strike="noStrike">
                        <a:solidFill>
                          <a:srgbClr val="000000"/>
                        </a:solidFill>
                        <a:latin typeface="Cambria"/>
                      </a:endParaRPr>
                    </a:p>
                  </a:txBody>
                  <a:tcPr marL="6480" marR="6480" marT="6480" marB="0" anchor="b"/>
                </a:tc>
              </a:tr>
              <a:tr h="293807">
                <a:tc>
                  <a:txBody>
                    <a:bodyPr/>
                    <a:lstStyle/>
                    <a:p>
                      <a:pPr algn="l" fontAlgn="b"/>
                      <a:r>
                        <a:rPr lang="it-IT" sz="1800" u="none" strike="noStrike"/>
                        <a:t>Distretti sanitari</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26,7%</a:t>
                      </a:r>
                      <a:endParaRPr lang="it-IT" sz="1800" b="0" i="0" u="none" strike="noStrike" dirty="0">
                        <a:solidFill>
                          <a:srgbClr val="000000"/>
                        </a:solidFill>
                        <a:latin typeface="Cambria"/>
                      </a:endParaRPr>
                    </a:p>
                  </a:txBody>
                  <a:tcPr marL="6480" marR="6480" marT="6480" marB="0" anchor="b"/>
                </a:tc>
                <a:tc>
                  <a:txBody>
                    <a:bodyPr/>
                    <a:lstStyle/>
                    <a:p>
                      <a:pPr algn="ctr" fontAlgn="b"/>
                      <a:r>
                        <a:rPr lang="it-IT" sz="1800" u="none" strike="noStrike" dirty="0"/>
                        <a:t>14,9%</a:t>
                      </a:r>
                      <a:endParaRPr lang="it-IT" sz="1800" b="0" i="0" u="none" strike="noStrike" dirty="0">
                        <a:solidFill>
                          <a:srgbClr val="000000"/>
                        </a:solidFill>
                        <a:latin typeface="Cambria"/>
                      </a:endParaRPr>
                    </a:p>
                  </a:txBody>
                  <a:tcPr marL="6480" marR="6480" marT="6480" marB="0" anchor="b"/>
                </a:tc>
                <a:tc>
                  <a:txBody>
                    <a:bodyPr/>
                    <a:lstStyle/>
                    <a:p>
                      <a:pPr algn="ctr" fontAlgn="b"/>
                      <a:r>
                        <a:rPr lang="it-IT" sz="1800" u="none" strike="noStrike"/>
                        <a:t>29,5%</a:t>
                      </a:r>
                      <a:endParaRPr lang="it-IT" sz="1800" b="0" i="0" u="none" strike="noStrike">
                        <a:solidFill>
                          <a:srgbClr val="000000"/>
                        </a:solidFill>
                        <a:latin typeface="Cambria"/>
                      </a:endParaRPr>
                    </a:p>
                  </a:txBody>
                  <a:tcPr marL="6480" marR="6480" marT="6480" marB="0" anchor="b"/>
                </a:tc>
              </a:tr>
              <a:tr h="293807">
                <a:tc>
                  <a:txBody>
                    <a:bodyPr/>
                    <a:lstStyle/>
                    <a:p>
                      <a:pPr algn="l" fontAlgn="b"/>
                      <a:r>
                        <a:rPr lang="it-IT" sz="1800" u="none" strike="noStrike"/>
                        <a:t>Aziende ospedaliere</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14,6%</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11,9%</a:t>
                      </a:r>
                      <a:endParaRPr lang="it-IT" sz="1800" b="0" i="0" u="none" strike="noStrike" dirty="0">
                        <a:solidFill>
                          <a:srgbClr val="000000"/>
                        </a:solidFill>
                        <a:latin typeface="Cambria"/>
                      </a:endParaRPr>
                    </a:p>
                  </a:txBody>
                  <a:tcPr marL="6480" marR="6480" marT="6480" marB="0" anchor="b"/>
                </a:tc>
                <a:tc>
                  <a:txBody>
                    <a:bodyPr/>
                    <a:lstStyle/>
                    <a:p>
                      <a:pPr algn="ctr" fontAlgn="b"/>
                      <a:r>
                        <a:rPr lang="it-IT" sz="1800" u="none" strike="noStrike" dirty="0"/>
                        <a:t>19,7%</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Provincia</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39,6%</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16,0%</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29,5%</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ex IPAB ASP / SSP</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13,2%</a:t>
                      </a:r>
                      <a:endParaRPr lang="it-IT" sz="1800" b="0" i="0" u="none" strike="noStrike" dirty="0">
                        <a:solidFill>
                          <a:srgbClr val="000000"/>
                        </a:solidFill>
                        <a:latin typeface="Cambria"/>
                      </a:endParaRPr>
                    </a:p>
                  </a:txBody>
                  <a:tcPr marL="6480" marR="6480" marT="6480" marB="0" anchor="b"/>
                </a:tc>
                <a:tc>
                  <a:txBody>
                    <a:bodyPr/>
                    <a:lstStyle/>
                    <a:p>
                      <a:pPr algn="ctr" fontAlgn="b"/>
                      <a:r>
                        <a:rPr lang="it-IT" sz="1800" u="none" strike="noStrike"/>
                        <a:t>4,6%</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12,2%</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Scuole</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15,9%</a:t>
                      </a:r>
                      <a:endParaRPr lang="it-IT" sz="1800" b="0" i="0" u="none" strike="noStrike" dirty="0">
                        <a:solidFill>
                          <a:srgbClr val="000000"/>
                        </a:solidFill>
                        <a:latin typeface="Cambria"/>
                      </a:endParaRPr>
                    </a:p>
                  </a:txBody>
                  <a:tcPr marL="6480" marR="6480" marT="6480" marB="0" anchor="b"/>
                </a:tc>
                <a:tc>
                  <a:txBody>
                    <a:bodyPr/>
                    <a:lstStyle/>
                    <a:p>
                      <a:pPr algn="ctr" fontAlgn="b"/>
                      <a:r>
                        <a:rPr lang="it-IT" sz="1800" u="none" strike="noStrike"/>
                        <a:t>9,8%</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18,1%</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Università</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0,5%</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0,8%</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4,1%</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Associazioni di volontariato</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12,1%</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10,3%</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26,5%</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Coop sociali/imprese no profit</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12,7%</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10,8%</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23,2%</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Fondazioni</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3,8%</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1,9%</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8,4%</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Enti/Associazioni religiose</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5,7%</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5,1%</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9,7%</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Patronati</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1,6%</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3,3%</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4,9%</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Organizzazioni sindacali</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8,4%</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10,8%</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13,5%</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Imprese</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0,8%</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1,6%</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2,7%</a:t>
                      </a:r>
                      <a:endParaRPr lang="it-IT" sz="1800" b="0" i="0" u="none" strike="noStrike" dirty="0">
                        <a:solidFill>
                          <a:srgbClr val="000000"/>
                        </a:solidFill>
                        <a:latin typeface="Cambria"/>
                      </a:endParaRPr>
                    </a:p>
                  </a:txBody>
                  <a:tcPr marL="6480" marR="6480" marT="6480" marB="0" anchor="b"/>
                </a:tc>
              </a:tr>
              <a:tr h="293807">
                <a:tc>
                  <a:txBody>
                    <a:bodyPr/>
                    <a:lstStyle/>
                    <a:p>
                      <a:pPr algn="l" fontAlgn="b"/>
                      <a:r>
                        <a:rPr lang="it-IT" sz="1800" u="none" strike="noStrike"/>
                        <a:t>Altro</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8,6%</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a:t>1,9%</a:t>
                      </a:r>
                      <a:endParaRPr lang="it-IT" sz="1800" b="0" i="0" u="none" strike="noStrike">
                        <a:solidFill>
                          <a:srgbClr val="000000"/>
                        </a:solidFill>
                        <a:latin typeface="Cambria"/>
                      </a:endParaRPr>
                    </a:p>
                  </a:txBody>
                  <a:tcPr marL="6480" marR="6480" marT="6480" marB="0" anchor="b"/>
                </a:tc>
                <a:tc>
                  <a:txBody>
                    <a:bodyPr/>
                    <a:lstStyle/>
                    <a:p>
                      <a:pPr algn="ctr" fontAlgn="b"/>
                      <a:r>
                        <a:rPr lang="it-IT" sz="1800" u="none" strike="noStrike" dirty="0"/>
                        <a:t>8,6%</a:t>
                      </a:r>
                      <a:endParaRPr lang="it-IT" sz="1800" b="0" i="0" u="none" strike="noStrike" dirty="0">
                        <a:solidFill>
                          <a:srgbClr val="000000"/>
                        </a:solidFill>
                        <a:latin typeface="Cambria"/>
                      </a:endParaRPr>
                    </a:p>
                  </a:txBody>
                  <a:tcPr marL="6480" marR="6480" marT="6480" marB="0" anchor="b"/>
                </a:tc>
              </a:tr>
            </a:tbl>
          </a:graphicData>
        </a:graphic>
      </p:graphicFrame>
      <p:sp>
        <p:nvSpPr>
          <p:cNvPr id="5" name="Titolo 4"/>
          <p:cNvSpPr>
            <a:spLocks noGrp="1"/>
          </p:cNvSpPr>
          <p:nvPr>
            <p:ph type="title"/>
          </p:nvPr>
        </p:nvSpPr>
        <p:spPr>
          <a:xfrm>
            <a:off x="0" y="0"/>
            <a:ext cx="9144000" cy="908050"/>
          </a:xfrm>
        </p:spPr>
        <p:txBody>
          <a:bodyPr/>
          <a:lstStyle/>
          <a:p>
            <a:pPr algn="just">
              <a:defRPr/>
            </a:pPr>
            <a:r>
              <a:rPr lang="it-IT" sz="2800" kern="1200" dirty="0" smtClean="0">
                <a:solidFill>
                  <a:srgbClr val="FF6600"/>
                </a:solidFill>
                <a:latin typeface="Arial Rounded MT Bold" pitchFamily="34" charset="0"/>
              </a:rPr>
              <a:t>Strumenti utilizzati per la gestione interistituzionale</a:t>
            </a:r>
            <a:endParaRPr lang="it-IT" sz="2800" dirty="0"/>
          </a:p>
        </p:txBody>
      </p:sp>
      <p:sp>
        <p:nvSpPr>
          <p:cNvPr id="8" name="Ovale 7"/>
          <p:cNvSpPr/>
          <p:nvPr/>
        </p:nvSpPr>
        <p:spPr>
          <a:xfrm>
            <a:off x="4067175" y="1844675"/>
            <a:ext cx="936625" cy="647700"/>
          </a:xfrm>
          <a:prstGeom prst="ellipse">
            <a:avLst/>
          </a:prstGeom>
          <a:noFill/>
          <a:ln w="44450">
            <a:solidFill>
              <a:srgbClr val="00B050"/>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Ovale 8"/>
          <p:cNvSpPr/>
          <p:nvPr/>
        </p:nvSpPr>
        <p:spPr>
          <a:xfrm>
            <a:off x="6948488" y="3644900"/>
            <a:ext cx="936625" cy="360363"/>
          </a:xfrm>
          <a:prstGeom prst="ellipse">
            <a:avLst/>
          </a:prstGeom>
          <a:noFill/>
          <a:ln w="44450">
            <a:solidFill>
              <a:srgbClr val="FF0000"/>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Ovale 9"/>
          <p:cNvSpPr/>
          <p:nvPr/>
        </p:nvSpPr>
        <p:spPr>
          <a:xfrm>
            <a:off x="4140200" y="3068638"/>
            <a:ext cx="936625" cy="288925"/>
          </a:xfrm>
          <a:prstGeom prst="ellipse">
            <a:avLst/>
          </a:prstGeom>
          <a:noFill/>
          <a:ln w="44450">
            <a:solidFill>
              <a:srgbClr val="00B050"/>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Ovale 10"/>
          <p:cNvSpPr/>
          <p:nvPr/>
        </p:nvSpPr>
        <p:spPr>
          <a:xfrm>
            <a:off x="6804025" y="4221163"/>
            <a:ext cx="936625" cy="287337"/>
          </a:xfrm>
          <a:prstGeom prst="ellipse">
            <a:avLst/>
          </a:prstGeom>
          <a:noFill/>
          <a:ln w="44450">
            <a:solidFill>
              <a:srgbClr val="FF0000"/>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2" name="Ovale 11"/>
          <p:cNvSpPr/>
          <p:nvPr/>
        </p:nvSpPr>
        <p:spPr>
          <a:xfrm>
            <a:off x="6875463" y="2420938"/>
            <a:ext cx="936625" cy="647700"/>
          </a:xfrm>
          <a:prstGeom prst="ellipse">
            <a:avLst/>
          </a:prstGeom>
          <a:noFill/>
          <a:ln w="44450">
            <a:solidFill>
              <a:srgbClr val="FF0000"/>
            </a:solidFill>
            <a:beve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numero diapositiva 3"/>
          <p:cNvSpPr>
            <a:spLocks noGrp="1"/>
          </p:cNvSpPr>
          <p:nvPr>
            <p:ph type="sldNum" sz="quarter" idx="12"/>
          </p:nvPr>
        </p:nvSpPr>
        <p:spPr>
          <a:noFill/>
        </p:spPr>
        <p:txBody>
          <a:bodyPr/>
          <a:lstStyle/>
          <a:p>
            <a:fld id="{BB55BE8F-C660-4685-A4FA-6B3799FC1C8E}" type="slidenum">
              <a:rPr lang="it-IT" smtClean="0"/>
              <a:pPr/>
              <a:t>22</a:t>
            </a:fld>
            <a:endParaRPr lang="it-IT" smtClean="0"/>
          </a:p>
        </p:txBody>
      </p:sp>
      <p:graphicFrame>
        <p:nvGraphicFramePr>
          <p:cNvPr id="5" name="Tabella 4"/>
          <p:cNvGraphicFramePr>
            <a:graphicFrameLocks noGrp="1"/>
          </p:cNvGraphicFramePr>
          <p:nvPr/>
        </p:nvGraphicFramePr>
        <p:xfrm>
          <a:off x="250825" y="2276475"/>
          <a:ext cx="8280400" cy="3679825"/>
        </p:xfrm>
        <a:graphic>
          <a:graphicData uri="http://schemas.openxmlformats.org/drawingml/2006/table">
            <a:tbl>
              <a:tblPr/>
              <a:tblGrid>
                <a:gridCol w="7272808"/>
                <a:gridCol w="1008112"/>
              </a:tblGrid>
              <a:tr h="245184">
                <a:tc>
                  <a:txBody>
                    <a:bodyPr/>
                    <a:lstStyle/>
                    <a:p>
                      <a:pPr algn="just">
                        <a:spcAft>
                          <a:spcPts val="0"/>
                        </a:spcAft>
                      </a:pPr>
                      <a:endParaRPr lang="it-IT" sz="1600" dirty="0">
                        <a:latin typeface="Times New Roman"/>
                        <a:ea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spcAft>
                          <a:spcPts val="0"/>
                        </a:spcAft>
                      </a:pPr>
                      <a:r>
                        <a:rPr lang="it-IT" sz="1600" b="1" dirty="0" smtClean="0">
                          <a:solidFill>
                            <a:srgbClr val="365F91"/>
                          </a:solidFill>
                          <a:latin typeface="Cambria"/>
                          <a:ea typeface="Times New Roman"/>
                          <a:cs typeface="Arial"/>
                        </a:rPr>
                        <a:t>%</a:t>
                      </a:r>
                      <a:endParaRPr lang="it-IT" sz="1600" dirty="0">
                        <a:latin typeface="Times New Roman"/>
                        <a:ea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36190">
                <a:tc>
                  <a:txBody>
                    <a:bodyPr/>
                    <a:lstStyle/>
                    <a:p>
                      <a:pPr algn="just">
                        <a:spcBef>
                          <a:spcPts val="600"/>
                        </a:spcBef>
                        <a:spcAft>
                          <a:spcPts val="1200"/>
                        </a:spcAft>
                      </a:pPr>
                      <a:r>
                        <a:rPr lang="it-IT" sz="1600" b="1" dirty="0">
                          <a:solidFill>
                            <a:srgbClr val="365F91"/>
                          </a:solidFill>
                          <a:latin typeface="Cambria"/>
                          <a:ea typeface="Times New Roman"/>
                          <a:cs typeface="Arial"/>
                        </a:rPr>
                        <a:t>La costituzione di equipe rappresentative dei diversi soggetti firmatari, con compiti di monitoraggio del processo di attuazione del Piano di Zona</a:t>
                      </a:r>
                      <a:endParaRPr lang="it-IT" sz="1600" dirty="0">
                        <a:latin typeface="Times New Roman"/>
                        <a:ea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algn="ctr">
                        <a:spcBef>
                          <a:spcPts val="600"/>
                        </a:spcBef>
                        <a:spcAft>
                          <a:spcPts val="1200"/>
                        </a:spcAft>
                      </a:pPr>
                      <a:r>
                        <a:rPr lang="it-IT" sz="1600" dirty="0">
                          <a:solidFill>
                            <a:srgbClr val="365F91"/>
                          </a:solidFill>
                          <a:latin typeface="Cambria"/>
                          <a:ea typeface="Times New Roman"/>
                          <a:cs typeface="Arial"/>
                        </a:rPr>
                        <a:t>39,9%</a:t>
                      </a:r>
                      <a:endParaRPr lang="it-IT" sz="1600" dirty="0">
                        <a:latin typeface="Times New Roman"/>
                        <a:ea typeface="Times New Roman"/>
                      </a:endParaRPr>
                    </a:p>
                  </a:txBody>
                  <a:tcPr marL="68580" marR="68580"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736190">
                <a:tc>
                  <a:txBody>
                    <a:bodyPr/>
                    <a:lstStyle/>
                    <a:p>
                      <a:pPr algn="just">
                        <a:spcAft>
                          <a:spcPts val="1200"/>
                        </a:spcAft>
                      </a:pPr>
                      <a:r>
                        <a:rPr lang="it-IT" sz="1600" b="1">
                          <a:solidFill>
                            <a:srgbClr val="365F91"/>
                          </a:solidFill>
                          <a:latin typeface="Cambria"/>
                          <a:ea typeface="Times New Roman"/>
                          <a:cs typeface="Arial"/>
                        </a:rPr>
                        <a:t>L'istituzione di un coordinamento rappresentativo dei diversi soggetti firmatari, con responsabilità di gestione dei rapporti tra i servizi coinvolti nel processo di attuazione</a:t>
                      </a:r>
                      <a:endParaRPr lang="it-IT" sz="1600">
                        <a:latin typeface="Times New Roman"/>
                        <a:ea typeface="Times New Roman"/>
                      </a:endParaRPr>
                    </a:p>
                  </a:txBody>
                  <a:tcPr marL="68580" marR="68580" marT="0" marB="0">
                    <a:lnL>
                      <a:noFill/>
                    </a:lnL>
                    <a:lnR>
                      <a:noFill/>
                    </a:lnR>
                    <a:lnT>
                      <a:noFill/>
                    </a:lnT>
                    <a:lnB>
                      <a:noFill/>
                    </a:lnB>
                  </a:tcPr>
                </a:tc>
                <a:tc>
                  <a:txBody>
                    <a:bodyPr/>
                    <a:lstStyle/>
                    <a:p>
                      <a:pPr algn="ctr">
                        <a:spcAft>
                          <a:spcPts val="1200"/>
                        </a:spcAft>
                      </a:pPr>
                      <a:r>
                        <a:rPr lang="it-IT" sz="1600" dirty="0">
                          <a:solidFill>
                            <a:srgbClr val="365F91"/>
                          </a:solidFill>
                          <a:latin typeface="Cambria"/>
                          <a:ea typeface="Times New Roman"/>
                          <a:cs typeface="Arial"/>
                        </a:rPr>
                        <a:t>36,3%</a:t>
                      </a:r>
                      <a:endParaRPr lang="it-IT" sz="1600" dirty="0">
                        <a:latin typeface="Times New Roman"/>
                        <a:ea typeface="Times New Roman"/>
                      </a:endParaRPr>
                    </a:p>
                  </a:txBody>
                  <a:tcPr marL="68580" marR="68580" marT="0" marB="0">
                    <a:lnL>
                      <a:noFill/>
                    </a:lnL>
                    <a:lnR>
                      <a:noFill/>
                    </a:lnR>
                    <a:lnT>
                      <a:noFill/>
                    </a:lnT>
                    <a:lnB>
                      <a:noFill/>
                    </a:lnB>
                  </a:tcPr>
                </a:tc>
              </a:tr>
              <a:tr h="736190">
                <a:tc>
                  <a:txBody>
                    <a:bodyPr/>
                    <a:lstStyle/>
                    <a:p>
                      <a:pPr algn="just">
                        <a:spcAft>
                          <a:spcPts val="1200"/>
                        </a:spcAft>
                      </a:pPr>
                      <a:r>
                        <a:rPr lang="it-IT" sz="1600" b="1">
                          <a:solidFill>
                            <a:srgbClr val="365F91"/>
                          </a:solidFill>
                          <a:latin typeface="Cambria"/>
                          <a:ea typeface="Times New Roman"/>
                          <a:cs typeface="Arial"/>
                        </a:rPr>
                        <a:t>L'istituzione di un coordinamento rappresentativo dei diversi soggetti firmatari, con compiti di verifica del grado di raggiungimento degli obiettivi indicati nel Piano di Zona</a:t>
                      </a:r>
                      <a:endParaRPr lang="it-IT" sz="1600">
                        <a:latin typeface="Times New Roman"/>
                        <a:ea typeface="Times New Roman"/>
                      </a:endParaRPr>
                    </a:p>
                  </a:txBody>
                  <a:tcPr marL="68580" marR="68580" marT="0" marB="0">
                    <a:lnL>
                      <a:noFill/>
                    </a:lnL>
                    <a:lnR>
                      <a:noFill/>
                    </a:lnR>
                    <a:lnT>
                      <a:noFill/>
                    </a:lnT>
                    <a:lnB>
                      <a:noFill/>
                    </a:lnB>
                    <a:solidFill>
                      <a:srgbClr val="D3DFEE"/>
                    </a:solidFill>
                  </a:tcPr>
                </a:tc>
                <a:tc>
                  <a:txBody>
                    <a:bodyPr/>
                    <a:lstStyle/>
                    <a:p>
                      <a:pPr algn="ctr">
                        <a:spcAft>
                          <a:spcPts val="1200"/>
                        </a:spcAft>
                      </a:pPr>
                      <a:r>
                        <a:rPr lang="it-IT" sz="1600" dirty="0">
                          <a:solidFill>
                            <a:srgbClr val="365F91"/>
                          </a:solidFill>
                          <a:latin typeface="Cambria"/>
                          <a:ea typeface="Times New Roman"/>
                          <a:cs typeface="Arial"/>
                        </a:rPr>
                        <a:t>27,9%</a:t>
                      </a:r>
                      <a:endParaRPr lang="it-IT" sz="1600" dirty="0">
                        <a:latin typeface="Times New Roman"/>
                        <a:ea typeface="Times New Roman"/>
                      </a:endParaRPr>
                    </a:p>
                  </a:txBody>
                  <a:tcPr marL="68580" marR="68580" marT="0" marB="0">
                    <a:lnL>
                      <a:noFill/>
                    </a:lnL>
                    <a:lnR>
                      <a:noFill/>
                    </a:lnR>
                    <a:lnT>
                      <a:noFill/>
                    </a:lnT>
                    <a:lnB>
                      <a:noFill/>
                    </a:lnB>
                    <a:solidFill>
                      <a:srgbClr val="D3DFEE"/>
                    </a:solidFill>
                  </a:tcPr>
                </a:tc>
              </a:tr>
              <a:tr h="736190">
                <a:tc>
                  <a:txBody>
                    <a:bodyPr/>
                    <a:lstStyle/>
                    <a:p>
                      <a:pPr algn="just">
                        <a:spcAft>
                          <a:spcPts val="1200"/>
                        </a:spcAft>
                      </a:pPr>
                      <a:r>
                        <a:rPr lang="it-IT" sz="1600" b="1">
                          <a:solidFill>
                            <a:srgbClr val="365F91"/>
                          </a:solidFill>
                          <a:latin typeface="Cambria"/>
                          <a:ea typeface="Times New Roman"/>
                          <a:cs typeface="Arial"/>
                        </a:rPr>
                        <a:t>L'istituzione di un luogo inter-istituzionale deputato alla gestione dei contenziosi tra gli Enti firmatari e alla valutazione degli esiti delle azioni programmate nel Piano di Zona</a:t>
                      </a:r>
                      <a:endParaRPr lang="it-IT" sz="1600">
                        <a:latin typeface="Times New Roman"/>
                        <a:ea typeface="Times New Roman"/>
                      </a:endParaRPr>
                    </a:p>
                  </a:txBody>
                  <a:tcPr marL="68580" marR="68580" marT="0" marB="0">
                    <a:lnL>
                      <a:noFill/>
                    </a:lnL>
                    <a:lnR>
                      <a:noFill/>
                    </a:lnR>
                    <a:lnT>
                      <a:noFill/>
                    </a:lnT>
                    <a:lnB>
                      <a:noFill/>
                    </a:lnB>
                  </a:tcPr>
                </a:tc>
                <a:tc>
                  <a:txBody>
                    <a:bodyPr/>
                    <a:lstStyle/>
                    <a:p>
                      <a:pPr algn="ctr">
                        <a:spcAft>
                          <a:spcPts val="1200"/>
                        </a:spcAft>
                      </a:pPr>
                      <a:r>
                        <a:rPr lang="it-IT" sz="1600">
                          <a:solidFill>
                            <a:srgbClr val="365F91"/>
                          </a:solidFill>
                          <a:latin typeface="Cambria"/>
                          <a:ea typeface="Times New Roman"/>
                          <a:cs typeface="Arial"/>
                        </a:rPr>
                        <a:t>3,6%</a:t>
                      </a:r>
                      <a:endParaRPr lang="it-IT" sz="1600">
                        <a:latin typeface="Times New Roman"/>
                        <a:ea typeface="Times New Roman"/>
                      </a:endParaRPr>
                    </a:p>
                  </a:txBody>
                  <a:tcPr marL="68580" marR="68580" marT="0" marB="0">
                    <a:lnL>
                      <a:noFill/>
                    </a:lnL>
                    <a:lnR>
                      <a:noFill/>
                    </a:lnR>
                    <a:lnT>
                      <a:noFill/>
                    </a:lnT>
                    <a:lnB>
                      <a:noFill/>
                    </a:lnB>
                  </a:tcPr>
                </a:tc>
              </a:tr>
              <a:tr h="245184">
                <a:tc>
                  <a:txBody>
                    <a:bodyPr/>
                    <a:lstStyle/>
                    <a:p>
                      <a:pPr algn="just">
                        <a:spcAft>
                          <a:spcPts val="1200"/>
                        </a:spcAft>
                      </a:pPr>
                      <a:r>
                        <a:rPr lang="it-IT" sz="1600" b="1">
                          <a:solidFill>
                            <a:srgbClr val="365F91"/>
                          </a:solidFill>
                          <a:latin typeface="Cambria"/>
                          <a:ea typeface="Times New Roman"/>
                          <a:cs typeface="Arial"/>
                        </a:rPr>
                        <a:t>Relazioni informali e fiduciarie</a:t>
                      </a:r>
                      <a:endParaRPr lang="it-IT" sz="1600">
                        <a:latin typeface="Times New Roman"/>
                        <a:ea typeface="Times New Roman"/>
                      </a:endParaRPr>
                    </a:p>
                  </a:txBody>
                  <a:tcPr marL="68580" marR="68580" marT="0" marB="0">
                    <a:lnL>
                      <a:noFill/>
                    </a:lnL>
                    <a:lnR>
                      <a:noFill/>
                    </a:lnR>
                    <a:lnT>
                      <a:noFill/>
                    </a:lnT>
                    <a:lnB>
                      <a:noFill/>
                    </a:lnB>
                    <a:solidFill>
                      <a:srgbClr val="D3DFEE"/>
                    </a:solidFill>
                  </a:tcPr>
                </a:tc>
                <a:tc>
                  <a:txBody>
                    <a:bodyPr/>
                    <a:lstStyle/>
                    <a:p>
                      <a:pPr algn="ctr">
                        <a:spcAft>
                          <a:spcPts val="1200"/>
                        </a:spcAft>
                      </a:pPr>
                      <a:r>
                        <a:rPr lang="it-IT" sz="1600" dirty="0">
                          <a:solidFill>
                            <a:srgbClr val="365F91"/>
                          </a:solidFill>
                          <a:latin typeface="Cambria"/>
                          <a:ea typeface="Times New Roman"/>
                          <a:cs typeface="Arial"/>
                        </a:rPr>
                        <a:t>24,9%</a:t>
                      </a:r>
                      <a:endParaRPr lang="it-IT" sz="1600" dirty="0">
                        <a:latin typeface="Times New Roman"/>
                        <a:ea typeface="Times New Roman"/>
                      </a:endParaRPr>
                    </a:p>
                  </a:txBody>
                  <a:tcPr marL="68580" marR="68580" marT="0" marB="0">
                    <a:lnL>
                      <a:noFill/>
                    </a:lnL>
                    <a:lnR>
                      <a:noFill/>
                    </a:lnR>
                    <a:lnT>
                      <a:noFill/>
                    </a:lnT>
                    <a:lnB>
                      <a:noFill/>
                    </a:lnB>
                    <a:solidFill>
                      <a:srgbClr val="D3DFEE"/>
                    </a:solidFill>
                  </a:tcPr>
                </a:tc>
              </a:tr>
              <a:tr h="245184">
                <a:tc>
                  <a:txBody>
                    <a:bodyPr/>
                    <a:lstStyle/>
                    <a:p>
                      <a:pPr algn="just">
                        <a:spcAft>
                          <a:spcPts val="1200"/>
                        </a:spcAft>
                      </a:pPr>
                      <a:r>
                        <a:rPr lang="it-IT" sz="1600" b="1" dirty="0">
                          <a:solidFill>
                            <a:srgbClr val="365F91"/>
                          </a:solidFill>
                          <a:latin typeface="Cambria"/>
                          <a:ea typeface="Times New Roman"/>
                          <a:cs typeface="Arial"/>
                        </a:rPr>
                        <a:t>Altro</a:t>
                      </a:r>
                      <a:endParaRPr lang="it-IT" sz="1600" dirty="0">
                        <a:latin typeface="Times New Roman"/>
                        <a:ea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algn="ctr">
                        <a:spcAft>
                          <a:spcPts val="1200"/>
                        </a:spcAft>
                      </a:pPr>
                      <a:r>
                        <a:rPr lang="it-IT" sz="1600" dirty="0">
                          <a:solidFill>
                            <a:srgbClr val="365F91"/>
                          </a:solidFill>
                          <a:latin typeface="Cambria"/>
                          <a:ea typeface="Times New Roman"/>
                          <a:cs typeface="Arial"/>
                        </a:rPr>
                        <a:t>14,5%</a:t>
                      </a:r>
                      <a:endParaRPr lang="it-IT" sz="1600" dirty="0">
                        <a:latin typeface="Times New Roman"/>
                        <a:ea typeface="Times New Roman"/>
                      </a:endParaRPr>
                    </a:p>
                  </a:txBody>
                  <a:tcPr marL="68580" marR="68580"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
        <p:nvSpPr>
          <p:cNvPr id="6" name="Titolo 1"/>
          <p:cNvSpPr>
            <a:spLocks noGrp="1"/>
          </p:cNvSpPr>
          <p:nvPr>
            <p:ph type="title"/>
          </p:nvPr>
        </p:nvSpPr>
        <p:spPr>
          <a:xfrm>
            <a:off x="250825" y="260350"/>
            <a:ext cx="8424863" cy="882650"/>
          </a:xfrm>
        </p:spPr>
        <p:txBody>
          <a:bodyPr/>
          <a:lstStyle/>
          <a:p>
            <a:pPr algn="just" eaLnBrk="1" hangingPunct="1">
              <a:defRPr/>
            </a:pPr>
            <a:r>
              <a:rPr lang="it-IT" sz="2800" kern="1200" dirty="0" smtClean="0">
                <a:solidFill>
                  <a:srgbClr val="FF6600"/>
                </a:solidFill>
                <a:latin typeface="Arial Rounded MT Bold" pitchFamily="34" charset="0"/>
                <a:ea typeface="+mn-ea"/>
              </a:rPr>
              <a:t>Gestione degli accordi territoriali</a:t>
            </a:r>
          </a:p>
        </p:txBody>
      </p:sp>
      <p:sp>
        <p:nvSpPr>
          <p:cNvPr id="7" name="Rettangolo 6"/>
          <p:cNvSpPr/>
          <p:nvPr/>
        </p:nvSpPr>
        <p:spPr>
          <a:xfrm>
            <a:off x="323850" y="1196975"/>
            <a:ext cx="7705725" cy="922338"/>
          </a:xfrm>
          <a:prstGeom prst="rect">
            <a:avLst/>
          </a:prstGeom>
        </p:spPr>
        <p:txBody>
          <a:bodyPr>
            <a:spAutoFit/>
          </a:bodyPr>
          <a:lstStyle/>
          <a:p>
            <a:pPr>
              <a:defRPr/>
            </a:pPr>
            <a:r>
              <a:rPr lang="it-IT" dirty="0">
                <a:solidFill>
                  <a:schemeClr val="accent2">
                    <a:lumMod val="50000"/>
                  </a:schemeClr>
                </a:solidFill>
              </a:rPr>
              <a:t>Nella gestione degli accordi territoriali, le forme maggiormente utilizzate sono due:</a:t>
            </a:r>
          </a:p>
          <a:p>
            <a:pPr>
              <a:defRPr/>
            </a:pPr>
            <a:endParaRPr lang="it-IT" dirty="0">
              <a:solidFill>
                <a:schemeClr val="accent2">
                  <a:lumMod val="5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numero diapositiva 3"/>
          <p:cNvSpPr>
            <a:spLocks noGrp="1"/>
          </p:cNvSpPr>
          <p:nvPr>
            <p:ph type="sldNum" sz="quarter" idx="12"/>
          </p:nvPr>
        </p:nvSpPr>
        <p:spPr>
          <a:noFill/>
        </p:spPr>
        <p:txBody>
          <a:bodyPr/>
          <a:lstStyle/>
          <a:p>
            <a:fld id="{42C75AD9-A9BE-4397-9864-CFF633F11285}" type="slidenum">
              <a:rPr lang="it-IT" smtClean="0"/>
              <a:pPr/>
              <a:t>23</a:t>
            </a:fld>
            <a:endParaRPr lang="it-IT" smtClean="0"/>
          </a:p>
        </p:txBody>
      </p:sp>
      <p:graphicFrame>
        <p:nvGraphicFramePr>
          <p:cNvPr id="6" name="Tabella 5"/>
          <p:cNvGraphicFramePr>
            <a:graphicFrameLocks noGrp="1"/>
          </p:cNvGraphicFramePr>
          <p:nvPr/>
        </p:nvGraphicFramePr>
        <p:xfrm>
          <a:off x="468313" y="188913"/>
          <a:ext cx="5976937" cy="6400800"/>
        </p:xfrm>
        <a:graphic>
          <a:graphicData uri="http://schemas.openxmlformats.org/drawingml/2006/table">
            <a:tbl>
              <a:tblPr/>
              <a:tblGrid>
                <a:gridCol w="3383607"/>
                <a:gridCol w="932791"/>
                <a:gridCol w="730409"/>
                <a:gridCol w="930229"/>
              </a:tblGrid>
              <a:tr h="361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400" b="0" i="0" u="none" strike="noStrike" cap="none" normalizeH="0" baseline="0" dirty="0" smtClean="0">
                        <a:ln>
                          <a:noFill/>
                        </a:ln>
                        <a:solidFill>
                          <a:schemeClr val="tx1"/>
                        </a:solidFill>
                        <a:effectLst/>
                        <a:latin typeface="Cambria" pitchFamily="18" charset="0"/>
                        <a:cs typeface="Times New Roman" pitchFamily="18" charset="0"/>
                      </a:endParaRPr>
                    </a:p>
                  </a:txBody>
                  <a:tcPr marL="24830" marR="2483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effetto principale</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2° effetto</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3° effetto</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Nessun effetto</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1,2</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1,0</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1,8</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incrementato i problemi nelle relazioni con l’Organizzazione partner</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0,0</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0,6</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0,0</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330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incrementato la fiducia nell’Organizzazione partner</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4,1</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3,8</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2,5</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330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confermato la propria idea circa l’Org. partner</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0,3</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0,3</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mbria" pitchFamily="18" charset="0"/>
                          <a:cs typeface="Times New Roman" pitchFamily="18" charset="0"/>
                        </a:rPr>
                        <a:t>0,4</a:t>
                      </a:r>
                      <a:endParaRPr kumimoji="0" lang="it-I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determinato la costruzione di  un linguaggio comune</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20,9</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20,1</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8,0</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mbria" pitchFamily="18" charset="0"/>
                          <a:cs typeface="Times New Roman" pitchFamily="18" charset="0"/>
                        </a:rPr>
                        <a:t>Ha contribuito a costruire una visione comune rispetto al problema di riferimento</a:t>
                      </a:r>
                      <a:endParaRPr kumimoji="0" lang="it-I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33,9</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20,4</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12,0</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aumentato la conoscenza dei mandati delle Organizzazioni partner</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0,6</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4,8</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1,5</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aumentato la conoscenza delle forme organizzative proprie delle Organizzazioni partner</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0,9</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mbria" pitchFamily="18" charset="0"/>
                          <a:cs typeface="Times New Roman" pitchFamily="18" charset="0"/>
                        </a:rPr>
                        <a:t>2,2</a:t>
                      </a:r>
                      <a:endParaRPr kumimoji="0" lang="it-I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2,9</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migliorato la conoscenza delle visioni che ciascuna Organizzazione ha rispetto al problema di riferimento</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6,7</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mbria" pitchFamily="18" charset="0"/>
                          <a:cs typeface="Times New Roman" pitchFamily="18" charset="0"/>
                        </a:rPr>
                        <a:t>8,0</a:t>
                      </a:r>
                      <a:endParaRPr kumimoji="0" lang="it-I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mbria" pitchFamily="18" charset="0"/>
                          <a:cs typeface="Times New Roman" pitchFamily="18" charset="0"/>
                        </a:rPr>
                        <a:t>9,1</a:t>
                      </a:r>
                      <a:endParaRPr kumimoji="0" lang="it-I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migliorato i rapporti inter-professionali</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4,3</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8,6</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11,3</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migliorato la collaborazione tra partner</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11,6</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mbria" pitchFamily="18" charset="0"/>
                          <a:cs typeface="Times New Roman" pitchFamily="18" charset="0"/>
                        </a:rPr>
                        <a:t>14,7</a:t>
                      </a:r>
                      <a:endParaRPr kumimoji="0" lang="it-I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mbria" pitchFamily="18" charset="0"/>
                          <a:cs typeface="Times New Roman" pitchFamily="18" charset="0"/>
                        </a:rPr>
                        <a:t>21,1</a:t>
                      </a:r>
                      <a:endParaRPr kumimoji="0" lang="it-I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modificato le forme organizzative interne delle Organizzazioni coinvolte</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0,6</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0,3</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1,5</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fatto emergere le criticità esistenti nelle relazioni con l’Organizzazione partner</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3,8</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5,8</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10,9</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Ha reso più efficaci le procedure e le prassi</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10,1</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9,3</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17,1</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Altro</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1,2</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0,0</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0,0</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a:noFill/>
                    </a:lnB>
                    <a:lnTlToBr>
                      <a:noFill/>
                    </a:lnTlToBr>
                    <a:lnBlToTr>
                      <a:noFill/>
                    </a:lnBlToTr>
                    <a:noFill/>
                  </a:tcPr>
                </a:tc>
              </a:tr>
              <a:tr h="180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Totale</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1" i="1" u="none" strike="noStrike" cap="none" normalizeH="0" baseline="0" smtClean="0">
                          <a:ln>
                            <a:noFill/>
                          </a:ln>
                          <a:solidFill>
                            <a:schemeClr val="tx1"/>
                          </a:solidFill>
                          <a:effectLst/>
                          <a:latin typeface="Cambria" pitchFamily="18" charset="0"/>
                          <a:cs typeface="Times New Roman" pitchFamily="18" charset="0"/>
                        </a:rPr>
                        <a:t>100,0</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smtClean="0">
                          <a:ln>
                            <a:noFill/>
                          </a:ln>
                          <a:solidFill>
                            <a:schemeClr val="tx1"/>
                          </a:solidFill>
                          <a:effectLst/>
                          <a:latin typeface="Cambria" pitchFamily="18" charset="0"/>
                          <a:cs typeface="Times New Roman" pitchFamily="18" charset="0"/>
                        </a:rPr>
                        <a:t>100,0</a:t>
                      </a:r>
                      <a:endParaRPr kumimoji="0" lang="it-IT"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mbria" pitchFamily="18" charset="0"/>
                          <a:cs typeface="Times New Roman" pitchFamily="18" charset="0"/>
                        </a:rPr>
                        <a:t>100,0</a:t>
                      </a:r>
                      <a:endParaRPr kumimoji="0" lang="it-IT"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4830" marR="24830" marT="0" marB="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650" name="Rectangle 1"/>
          <p:cNvSpPr>
            <a:spLocks noChangeArrowheads="1"/>
          </p:cNvSpPr>
          <p:nvPr/>
        </p:nvSpPr>
        <p:spPr bwMode="auto">
          <a:xfrm>
            <a:off x="6875463" y="215900"/>
            <a:ext cx="2268537" cy="954088"/>
          </a:xfrm>
          <a:prstGeom prst="rect">
            <a:avLst/>
          </a:prstGeom>
          <a:noFill/>
          <a:ln w="9525">
            <a:noFill/>
            <a:miter lim="800000"/>
            <a:headEnd/>
            <a:tailEnd/>
          </a:ln>
        </p:spPr>
        <p:txBody>
          <a:bodyPr anchor="ctr">
            <a:spAutoFit/>
          </a:bodyPr>
          <a:lstStyle/>
          <a:p>
            <a:pPr algn="just"/>
            <a:r>
              <a:rPr lang="it-IT" sz="2800">
                <a:solidFill>
                  <a:srgbClr val="FF6600"/>
                </a:solidFill>
                <a:latin typeface="Arial Rounded MT Bold" pitchFamily="34" charset="0"/>
              </a:rPr>
              <a:t>Processo di gestione</a:t>
            </a:r>
          </a:p>
        </p:txBody>
      </p:sp>
      <p:sp>
        <p:nvSpPr>
          <p:cNvPr id="5" name="Rettangolo 4"/>
          <p:cNvSpPr/>
          <p:nvPr/>
        </p:nvSpPr>
        <p:spPr>
          <a:xfrm>
            <a:off x="6300788" y="1989138"/>
            <a:ext cx="2843212" cy="3416300"/>
          </a:xfrm>
          <a:prstGeom prst="rect">
            <a:avLst/>
          </a:prstGeom>
        </p:spPr>
        <p:txBody>
          <a:bodyPr>
            <a:spAutoFit/>
          </a:bodyPr>
          <a:lstStyle/>
          <a:p>
            <a:pPr>
              <a:defRPr/>
            </a:pPr>
            <a:r>
              <a:rPr lang="it-IT" dirty="0">
                <a:solidFill>
                  <a:schemeClr val="accent2">
                    <a:lumMod val="50000"/>
                  </a:schemeClr>
                </a:solidFill>
              </a:rPr>
              <a:t>Due effetti prevalenti in termini positivi:</a:t>
            </a:r>
          </a:p>
          <a:p>
            <a:pPr>
              <a:buFont typeface="Arial" pitchFamily="34" charset="0"/>
              <a:buChar char="•"/>
              <a:defRPr/>
            </a:pPr>
            <a:r>
              <a:rPr lang="it-IT" dirty="0">
                <a:solidFill>
                  <a:schemeClr val="accent2">
                    <a:lumMod val="50000"/>
                  </a:schemeClr>
                </a:solidFill>
              </a:rPr>
              <a:t>ha contribuito a costruire una visione comune rispetto al problema di riferimento (nel 33,9% degli Ambiti Territoriali);</a:t>
            </a:r>
          </a:p>
          <a:p>
            <a:pPr>
              <a:buFont typeface="Arial" pitchFamily="34" charset="0"/>
              <a:buChar char="•"/>
              <a:defRPr/>
            </a:pPr>
            <a:r>
              <a:rPr lang="it-IT" dirty="0">
                <a:solidFill>
                  <a:schemeClr val="accent2">
                    <a:lumMod val="50000"/>
                  </a:schemeClr>
                </a:solidFill>
              </a:rPr>
              <a:t>ha determinato la costruzione di  un linguaggio comune (nel 20,9% degli Ambiti Territoriali).</a:t>
            </a:r>
          </a:p>
        </p:txBody>
      </p:sp>
      <p:sp>
        <p:nvSpPr>
          <p:cNvPr id="7" name="Ovale 6"/>
          <p:cNvSpPr/>
          <p:nvPr/>
        </p:nvSpPr>
        <p:spPr>
          <a:xfrm>
            <a:off x="3851275" y="2205038"/>
            <a:ext cx="865188" cy="6477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8" name="Ovale 7"/>
          <p:cNvSpPr/>
          <p:nvPr/>
        </p:nvSpPr>
        <p:spPr>
          <a:xfrm>
            <a:off x="5508625" y="4868863"/>
            <a:ext cx="863600" cy="36036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9" name="Ovale 8"/>
          <p:cNvSpPr/>
          <p:nvPr/>
        </p:nvSpPr>
        <p:spPr>
          <a:xfrm>
            <a:off x="5508625" y="5805488"/>
            <a:ext cx="863600" cy="431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0" name="Ovale 9"/>
          <p:cNvSpPr/>
          <p:nvPr/>
        </p:nvSpPr>
        <p:spPr>
          <a:xfrm>
            <a:off x="4716463" y="2205038"/>
            <a:ext cx="863600" cy="71913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
        <p:nvSpPr>
          <p:cNvPr id="11" name="Ovale 10"/>
          <p:cNvSpPr/>
          <p:nvPr/>
        </p:nvSpPr>
        <p:spPr>
          <a:xfrm>
            <a:off x="4716463" y="4868863"/>
            <a:ext cx="863600" cy="288925"/>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egnaposto numero diapositiva 3"/>
          <p:cNvSpPr>
            <a:spLocks noGrp="1"/>
          </p:cNvSpPr>
          <p:nvPr>
            <p:ph type="sldNum" sz="quarter" idx="12"/>
          </p:nvPr>
        </p:nvSpPr>
        <p:spPr>
          <a:noFill/>
        </p:spPr>
        <p:txBody>
          <a:bodyPr/>
          <a:lstStyle/>
          <a:p>
            <a:fld id="{21FA6DCD-6B95-4988-A5DF-5D1A53102474}" type="slidenum">
              <a:rPr lang="it-IT" smtClean="0"/>
              <a:pPr/>
              <a:t>24</a:t>
            </a:fld>
            <a:endParaRPr lang="it-IT" smtClean="0"/>
          </a:p>
        </p:txBody>
      </p:sp>
      <p:sp>
        <p:nvSpPr>
          <p:cNvPr id="5" name="Titolo 1"/>
          <p:cNvSpPr>
            <a:spLocks noGrp="1"/>
          </p:cNvSpPr>
          <p:nvPr>
            <p:ph type="title"/>
          </p:nvPr>
        </p:nvSpPr>
        <p:spPr/>
        <p:txBody>
          <a:bodyPr/>
          <a:lstStyle/>
          <a:p>
            <a:pPr algn="just" eaLnBrk="1" hangingPunct="1">
              <a:defRPr/>
            </a:pPr>
            <a:r>
              <a:rPr lang="it-IT" sz="2800" kern="1200" dirty="0" smtClean="0">
                <a:solidFill>
                  <a:srgbClr val="FF6600"/>
                </a:solidFill>
                <a:latin typeface="Arial Rounded MT Bold" pitchFamily="34" charset="0"/>
                <a:ea typeface="+mn-ea"/>
              </a:rPr>
              <a:t>Fonti di finanziamento</a:t>
            </a:r>
          </a:p>
        </p:txBody>
      </p:sp>
      <p:graphicFrame>
        <p:nvGraphicFramePr>
          <p:cNvPr id="8" name="Tabella 7"/>
          <p:cNvGraphicFramePr>
            <a:graphicFrameLocks noGrp="1"/>
          </p:cNvGraphicFramePr>
          <p:nvPr/>
        </p:nvGraphicFramePr>
        <p:xfrm>
          <a:off x="250825" y="1773238"/>
          <a:ext cx="3671888" cy="3941762"/>
        </p:xfrm>
        <a:graphic>
          <a:graphicData uri="http://schemas.openxmlformats.org/drawingml/2006/table">
            <a:tbl>
              <a:tblPr/>
              <a:tblGrid>
                <a:gridCol w="2808312"/>
                <a:gridCol w="864096"/>
              </a:tblGrid>
              <a:tr h="332292">
                <a:tc>
                  <a:txBody>
                    <a:bodyPr/>
                    <a:lstStyle/>
                    <a:p>
                      <a:pPr algn="l">
                        <a:spcAft>
                          <a:spcPts val="0"/>
                        </a:spcAft>
                      </a:pPr>
                      <a:endParaRPr lang="it-IT" sz="1800" dirty="0">
                        <a:latin typeface="Cambria" pitchFamily="18" charset="0"/>
                        <a:ea typeface="Times New Roman"/>
                      </a:endParaRPr>
                    </a:p>
                  </a:txBody>
                  <a:tcPr marL="43888" marR="4388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600"/>
                        </a:spcAft>
                      </a:pPr>
                      <a:r>
                        <a:rPr lang="it-IT" sz="1800" dirty="0" smtClean="0">
                          <a:latin typeface="Cambria" pitchFamily="18" charset="0"/>
                          <a:ea typeface="Times New Roman"/>
                        </a:rPr>
                        <a:t>%</a:t>
                      </a:r>
                      <a:endParaRPr lang="it-IT" sz="1800" dirty="0">
                        <a:latin typeface="Cambria" pitchFamily="18" charset="0"/>
                        <a:ea typeface="Calibri"/>
                      </a:endParaRPr>
                    </a:p>
                  </a:txBody>
                  <a:tcPr marL="43888" marR="43888"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2292">
                <a:tc>
                  <a:txBody>
                    <a:bodyPr/>
                    <a:lstStyle/>
                    <a:p>
                      <a:pPr algn="l">
                        <a:spcAft>
                          <a:spcPts val="0"/>
                        </a:spcAft>
                      </a:pPr>
                      <a:r>
                        <a:rPr lang="it-IT" sz="1800">
                          <a:latin typeface="Cambria" pitchFamily="18" charset="0"/>
                          <a:ea typeface="Times New Roman"/>
                        </a:rPr>
                        <a:t>Unione Europea (FSE, FESR, Progress - distinti per assi)</a:t>
                      </a:r>
                      <a:endParaRPr lang="it-IT" sz="1800">
                        <a:latin typeface="Cambria" pitchFamily="18" charset="0"/>
                        <a:ea typeface="Calibri"/>
                      </a:endParaRPr>
                    </a:p>
                  </a:txBody>
                  <a:tcPr marL="43888" marR="43888"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600"/>
                        </a:spcAft>
                      </a:pPr>
                      <a:r>
                        <a:rPr lang="it-IT" sz="1800">
                          <a:latin typeface="Cambria" pitchFamily="18" charset="0"/>
                          <a:ea typeface="Calibri"/>
                        </a:rPr>
                        <a:t>17,5%</a:t>
                      </a:r>
                    </a:p>
                  </a:txBody>
                  <a:tcPr marL="43888" marR="43888" marT="0" marB="0" anchor="ctr">
                    <a:lnL>
                      <a:noFill/>
                    </a:lnL>
                    <a:lnR>
                      <a:noFill/>
                    </a:lnR>
                    <a:lnT w="12700" cap="flat" cmpd="sng" algn="ctr">
                      <a:solidFill>
                        <a:srgbClr val="000000"/>
                      </a:solidFill>
                      <a:prstDash val="solid"/>
                      <a:round/>
                      <a:headEnd type="none" w="med" len="med"/>
                      <a:tailEnd type="none" w="med" len="med"/>
                    </a:lnT>
                    <a:lnB>
                      <a:noFill/>
                    </a:lnB>
                  </a:tcPr>
                </a:tc>
              </a:tr>
              <a:tr h="319753">
                <a:tc>
                  <a:txBody>
                    <a:bodyPr/>
                    <a:lstStyle/>
                    <a:p>
                      <a:pPr algn="l">
                        <a:spcAft>
                          <a:spcPts val="0"/>
                        </a:spcAft>
                      </a:pPr>
                      <a:r>
                        <a:rPr lang="it-IT" sz="1800">
                          <a:latin typeface="Cambria" pitchFamily="18" charset="0"/>
                          <a:ea typeface="Times New Roman"/>
                        </a:rPr>
                        <a:t>Fondo Nazionale Politiche Sociali</a:t>
                      </a:r>
                      <a:endParaRPr lang="it-IT" sz="1800">
                        <a:latin typeface="Cambria" pitchFamily="18" charset="0"/>
                        <a:ea typeface="Calibri"/>
                      </a:endParaRPr>
                    </a:p>
                  </a:txBody>
                  <a:tcPr marL="43888" marR="43888" marT="0" marB="0" anchor="ctr">
                    <a:lnL>
                      <a:noFill/>
                    </a:lnL>
                    <a:lnR>
                      <a:noFill/>
                    </a:lnR>
                    <a:lnT>
                      <a:noFill/>
                    </a:lnT>
                    <a:lnB>
                      <a:noFill/>
                    </a:lnB>
                  </a:tcPr>
                </a:tc>
                <a:tc>
                  <a:txBody>
                    <a:bodyPr/>
                    <a:lstStyle/>
                    <a:p>
                      <a:pPr algn="r">
                        <a:spcAft>
                          <a:spcPts val="600"/>
                        </a:spcAft>
                      </a:pPr>
                      <a:r>
                        <a:rPr lang="it-IT" sz="1800">
                          <a:latin typeface="Cambria" pitchFamily="18" charset="0"/>
                          <a:ea typeface="Calibri"/>
                        </a:rPr>
                        <a:t>72,0%</a:t>
                      </a:r>
                    </a:p>
                  </a:txBody>
                  <a:tcPr marL="43888" marR="43888" marT="0" marB="0" anchor="ctr">
                    <a:lnL>
                      <a:noFill/>
                    </a:lnL>
                    <a:lnR>
                      <a:noFill/>
                    </a:lnR>
                    <a:lnT>
                      <a:noFill/>
                    </a:lnT>
                    <a:lnB>
                      <a:noFill/>
                    </a:lnB>
                  </a:tcPr>
                </a:tc>
              </a:tr>
              <a:tr h="319753">
                <a:tc>
                  <a:txBody>
                    <a:bodyPr/>
                    <a:lstStyle/>
                    <a:p>
                      <a:pPr algn="l">
                        <a:spcAft>
                          <a:spcPts val="0"/>
                        </a:spcAft>
                      </a:pPr>
                      <a:r>
                        <a:rPr lang="it-IT" sz="1800">
                          <a:latin typeface="Cambria" pitchFamily="18" charset="0"/>
                          <a:ea typeface="Times New Roman"/>
                        </a:rPr>
                        <a:t>Regione</a:t>
                      </a:r>
                      <a:endParaRPr lang="it-IT" sz="1800">
                        <a:latin typeface="Cambria" pitchFamily="18" charset="0"/>
                        <a:ea typeface="Calibri"/>
                      </a:endParaRPr>
                    </a:p>
                  </a:txBody>
                  <a:tcPr marL="43888" marR="43888" marT="0" marB="0" anchor="ctr">
                    <a:lnL>
                      <a:noFill/>
                    </a:lnL>
                    <a:lnR>
                      <a:noFill/>
                    </a:lnR>
                    <a:lnT>
                      <a:noFill/>
                    </a:lnT>
                    <a:lnB>
                      <a:noFill/>
                    </a:lnB>
                  </a:tcPr>
                </a:tc>
                <a:tc>
                  <a:txBody>
                    <a:bodyPr/>
                    <a:lstStyle/>
                    <a:p>
                      <a:pPr algn="r">
                        <a:spcAft>
                          <a:spcPts val="600"/>
                        </a:spcAft>
                      </a:pPr>
                      <a:r>
                        <a:rPr lang="it-IT" sz="1800">
                          <a:latin typeface="Cambria" pitchFamily="18" charset="0"/>
                          <a:ea typeface="Calibri"/>
                        </a:rPr>
                        <a:t>81,2%</a:t>
                      </a:r>
                    </a:p>
                  </a:txBody>
                  <a:tcPr marL="43888" marR="43888" marT="0" marB="0" anchor="ctr">
                    <a:lnL>
                      <a:noFill/>
                    </a:lnL>
                    <a:lnR>
                      <a:noFill/>
                    </a:lnR>
                    <a:lnT>
                      <a:noFill/>
                    </a:lnT>
                    <a:lnB>
                      <a:noFill/>
                    </a:lnB>
                  </a:tcPr>
                </a:tc>
              </a:tr>
              <a:tr h="319753">
                <a:tc>
                  <a:txBody>
                    <a:bodyPr/>
                    <a:lstStyle/>
                    <a:p>
                      <a:pPr algn="l">
                        <a:spcAft>
                          <a:spcPts val="0"/>
                        </a:spcAft>
                      </a:pPr>
                      <a:r>
                        <a:rPr lang="it-IT" sz="1800">
                          <a:latin typeface="Cambria" pitchFamily="18" charset="0"/>
                          <a:ea typeface="Times New Roman"/>
                        </a:rPr>
                        <a:t>Provincia</a:t>
                      </a:r>
                      <a:endParaRPr lang="it-IT" sz="1800">
                        <a:latin typeface="Cambria" pitchFamily="18" charset="0"/>
                        <a:ea typeface="Calibri"/>
                      </a:endParaRPr>
                    </a:p>
                  </a:txBody>
                  <a:tcPr marL="43888" marR="43888" marT="0" marB="0" anchor="ctr">
                    <a:lnL>
                      <a:noFill/>
                    </a:lnL>
                    <a:lnR>
                      <a:noFill/>
                    </a:lnR>
                    <a:lnT>
                      <a:noFill/>
                    </a:lnT>
                    <a:lnB>
                      <a:noFill/>
                    </a:lnB>
                  </a:tcPr>
                </a:tc>
                <a:tc>
                  <a:txBody>
                    <a:bodyPr/>
                    <a:lstStyle/>
                    <a:p>
                      <a:pPr algn="r">
                        <a:spcAft>
                          <a:spcPts val="600"/>
                        </a:spcAft>
                      </a:pPr>
                      <a:r>
                        <a:rPr lang="it-IT" sz="1800">
                          <a:latin typeface="Cambria" pitchFamily="18" charset="0"/>
                          <a:ea typeface="Calibri"/>
                        </a:rPr>
                        <a:t>47,4%</a:t>
                      </a:r>
                    </a:p>
                  </a:txBody>
                  <a:tcPr marL="43888" marR="43888" marT="0" marB="0" anchor="ctr">
                    <a:lnL>
                      <a:noFill/>
                    </a:lnL>
                    <a:lnR>
                      <a:noFill/>
                    </a:lnR>
                    <a:lnT>
                      <a:noFill/>
                    </a:lnT>
                    <a:lnB>
                      <a:noFill/>
                    </a:lnB>
                  </a:tcPr>
                </a:tc>
              </a:tr>
              <a:tr h="319753">
                <a:tc>
                  <a:txBody>
                    <a:bodyPr/>
                    <a:lstStyle/>
                    <a:p>
                      <a:pPr algn="l">
                        <a:spcAft>
                          <a:spcPts val="0"/>
                        </a:spcAft>
                      </a:pPr>
                      <a:r>
                        <a:rPr lang="it-IT" sz="1800">
                          <a:latin typeface="Cambria" pitchFamily="18" charset="0"/>
                          <a:ea typeface="Times New Roman"/>
                        </a:rPr>
                        <a:t>Comuni</a:t>
                      </a:r>
                      <a:endParaRPr lang="it-IT" sz="1800">
                        <a:latin typeface="Cambria" pitchFamily="18" charset="0"/>
                        <a:ea typeface="Calibri"/>
                      </a:endParaRPr>
                    </a:p>
                  </a:txBody>
                  <a:tcPr marL="43888" marR="43888" marT="0" marB="0" anchor="ctr">
                    <a:lnL>
                      <a:noFill/>
                    </a:lnL>
                    <a:lnR>
                      <a:noFill/>
                    </a:lnR>
                    <a:lnT>
                      <a:noFill/>
                    </a:lnT>
                    <a:lnB>
                      <a:noFill/>
                    </a:lnB>
                  </a:tcPr>
                </a:tc>
                <a:tc>
                  <a:txBody>
                    <a:bodyPr/>
                    <a:lstStyle/>
                    <a:p>
                      <a:pPr algn="r">
                        <a:spcAft>
                          <a:spcPts val="600"/>
                        </a:spcAft>
                      </a:pPr>
                      <a:r>
                        <a:rPr lang="it-IT" sz="1800">
                          <a:latin typeface="Cambria" pitchFamily="18" charset="0"/>
                          <a:ea typeface="Calibri"/>
                        </a:rPr>
                        <a:t>86,9%</a:t>
                      </a:r>
                    </a:p>
                  </a:txBody>
                  <a:tcPr marL="43888" marR="43888" marT="0" marB="0" anchor="ctr">
                    <a:lnL>
                      <a:noFill/>
                    </a:lnL>
                    <a:lnR>
                      <a:noFill/>
                    </a:lnR>
                    <a:lnT>
                      <a:noFill/>
                    </a:lnT>
                    <a:lnB>
                      <a:noFill/>
                    </a:lnB>
                  </a:tcPr>
                </a:tc>
              </a:tr>
              <a:tr h="319753">
                <a:tc>
                  <a:txBody>
                    <a:bodyPr/>
                    <a:lstStyle/>
                    <a:p>
                      <a:pPr algn="l">
                        <a:spcAft>
                          <a:spcPts val="0"/>
                        </a:spcAft>
                      </a:pPr>
                      <a:r>
                        <a:rPr lang="it-IT" sz="1800">
                          <a:latin typeface="Cambria" pitchFamily="18" charset="0"/>
                          <a:ea typeface="Times New Roman"/>
                        </a:rPr>
                        <a:t>Azienda Sanitaria</a:t>
                      </a:r>
                      <a:endParaRPr lang="it-IT" sz="1800">
                        <a:latin typeface="Cambria" pitchFamily="18" charset="0"/>
                        <a:ea typeface="Calibri"/>
                      </a:endParaRPr>
                    </a:p>
                  </a:txBody>
                  <a:tcPr marL="43888" marR="43888" marT="0" marB="0" anchor="ctr">
                    <a:lnL>
                      <a:noFill/>
                    </a:lnL>
                    <a:lnR>
                      <a:noFill/>
                    </a:lnR>
                    <a:lnT>
                      <a:noFill/>
                    </a:lnT>
                    <a:lnB>
                      <a:noFill/>
                    </a:lnB>
                  </a:tcPr>
                </a:tc>
                <a:tc>
                  <a:txBody>
                    <a:bodyPr/>
                    <a:lstStyle/>
                    <a:p>
                      <a:pPr algn="r">
                        <a:spcAft>
                          <a:spcPts val="600"/>
                        </a:spcAft>
                      </a:pPr>
                      <a:r>
                        <a:rPr lang="it-IT" sz="1800">
                          <a:latin typeface="Cambria" pitchFamily="18" charset="0"/>
                          <a:ea typeface="Calibri"/>
                        </a:rPr>
                        <a:t>40,8%</a:t>
                      </a:r>
                    </a:p>
                  </a:txBody>
                  <a:tcPr marL="43888" marR="43888" marT="0" marB="0" anchor="ctr">
                    <a:lnL>
                      <a:noFill/>
                    </a:lnL>
                    <a:lnR>
                      <a:noFill/>
                    </a:lnR>
                    <a:lnT>
                      <a:noFill/>
                    </a:lnT>
                    <a:lnB>
                      <a:noFill/>
                    </a:lnB>
                  </a:tcPr>
                </a:tc>
              </a:tr>
              <a:tr h="319753">
                <a:tc>
                  <a:txBody>
                    <a:bodyPr/>
                    <a:lstStyle/>
                    <a:p>
                      <a:pPr algn="l">
                        <a:spcAft>
                          <a:spcPts val="0"/>
                        </a:spcAft>
                      </a:pPr>
                      <a:r>
                        <a:rPr lang="it-IT" sz="1800">
                          <a:latin typeface="Cambria" pitchFamily="18" charset="0"/>
                          <a:ea typeface="Times New Roman"/>
                        </a:rPr>
                        <a:t>Fondazioni</a:t>
                      </a:r>
                      <a:endParaRPr lang="it-IT" sz="1800">
                        <a:latin typeface="Cambria" pitchFamily="18" charset="0"/>
                        <a:ea typeface="Calibri"/>
                      </a:endParaRPr>
                    </a:p>
                  </a:txBody>
                  <a:tcPr marL="43888" marR="43888" marT="0" marB="0" anchor="ctr">
                    <a:lnL>
                      <a:noFill/>
                    </a:lnL>
                    <a:lnR>
                      <a:noFill/>
                    </a:lnR>
                    <a:lnT>
                      <a:noFill/>
                    </a:lnT>
                    <a:lnB>
                      <a:noFill/>
                    </a:lnB>
                  </a:tcPr>
                </a:tc>
                <a:tc>
                  <a:txBody>
                    <a:bodyPr/>
                    <a:lstStyle/>
                    <a:p>
                      <a:pPr algn="r">
                        <a:spcAft>
                          <a:spcPts val="600"/>
                        </a:spcAft>
                      </a:pPr>
                      <a:r>
                        <a:rPr lang="it-IT" sz="1800">
                          <a:latin typeface="Cambria" pitchFamily="18" charset="0"/>
                          <a:ea typeface="Calibri"/>
                        </a:rPr>
                        <a:t>17,3%</a:t>
                      </a:r>
                    </a:p>
                  </a:txBody>
                  <a:tcPr marL="43888" marR="43888" marT="0" marB="0" anchor="ctr">
                    <a:lnL>
                      <a:noFill/>
                    </a:lnL>
                    <a:lnR>
                      <a:noFill/>
                    </a:lnR>
                    <a:lnT>
                      <a:noFill/>
                    </a:lnT>
                    <a:lnB>
                      <a:noFill/>
                    </a:lnB>
                  </a:tcPr>
                </a:tc>
              </a:tr>
              <a:tr h="319753">
                <a:tc>
                  <a:txBody>
                    <a:bodyPr/>
                    <a:lstStyle/>
                    <a:p>
                      <a:pPr algn="l">
                        <a:spcAft>
                          <a:spcPts val="0"/>
                        </a:spcAft>
                      </a:pPr>
                      <a:r>
                        <a:rPr lang="it-IT" sz="1800">
                          <a:latin typeface="Cambria" pitchFamily="18" charset="0"/>
                          <a:ea typeface="Times New Roman"/>
                        </a:rPr>
                        <a:t>Contributo dell'utenza</a:t>
                      </a:r>
                      <a:endParaRPr lang="it-IT" sz="1800">
                        <a:latin typeface="Cambria" pitchFamily="18" charset="0"/>
                        <a:ea typeface="Calibri"/>
                      </a:endParaRPr>
                    </a:p>
                  </a:txBody>
                  <a:tcPr marL="43888" marR="43888" marT="0" marB="0" anchor="ctr">
                    <a:lnL>
                      <a:noFill/>
                    </a:lnL>
                    <a:lnR>
                      <a:noFill/>
                    </a:lnR>
                    <a:lnT>
                      <a:noFill/>
                    </a:lnT>
                    <a:lnB>
                      <a:noFill/>
                    </a:lnB>
                  </a:tcPr>
                </a:tc>
                <a:tc>
                  <a:txBody>
                    <a:bodyPr/>
                    <a:lstStyle/>
                    <a:p>
                      <a:pPr algn="r">
                        <a:spcAft>
                          <a:spcPts val="600"/>
                        </a:spcAft>
                      </a:pPr>
                      <a:r>
                        <a:rPr lang="it-IT" sz="1800">
                          <a:latin typeface="Cambria" pitchFamily="18" charset="0"/>
                          <a:ea typeface="Calibri"/>
                        </a:rPr>
                        <a:t>50,5%</a:t>
                      </a:r>
                    </a:p>
                  </a:txBody>
                  <a:tcPr marL="43888" marR="43888" marT="0" marB="0" anchor="ctr">
                    <a:lnL>
                      <a:noFill/>
                    </a:lnL>
                    <a:lnR>
                      <a:noFill/>
                    </a:lnR>
                    <a:lnT>
                      <a:noFill/>
                    </a:lnT>
                    <a:lnB>
                      <a:noFill/>
                    </a:lnB>
                  </a:tcPr>
                </a:tc>
              </a:tr>
              <a:tr h="319753">
                <a:tc>
                  <a:txBody>
                    <a:bodyPr/>
                    <a:lstStyle/>
                    <a:p>
                      <a:pPr algn="l">
                        <a:spcAft>
                          <a:spcPts val="0"/>
                        </a:spcAft>
                      </a:pPr>
                      <a:r>
                        <a:rPr lang="it-IT" sz="1800" dirty="0">
                          <a:latin typeface="Cambria" pitchFamily="18" charset="0"/>
                          <a:ea typeface="Times New Roman"/>
                        </a:rPr>
                        <a:t>Altro</a:t>
                      </a:r>
                      <a:endParaRPr lang="it-IT" sz="1800" dirty="0">
                        <a:latin typeface="Cambria" pitchFamily="18" charset="0"/>
                        <a:ea typeface="Calibri"/>
                      </a:endParaRPr>
                    </a:p>
                  </a:txBody>
                  <a:tcPr marL="43888" marR="43888"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600"/>
                        </a:spcAft>
                      </a:pPr>
                      <a:r>
                        <a:rPr lang="it-IT" sz="1800" dirty="0">
                          <a:latin typeface="Cambria" pitchFamily="18" charset="0"/>
                          <a:ea typeface="Calibri"/>
                        </a:rPr>
                        <a:t>12,0%</a:t>
                      </a:r>
                    </a:p>
                  </a:txBody>
                  <a:tcPr marL="43888" marR="43888"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graphicFrame>
        <p:nvGraphicFramePr>
          <p:cNvPr id="9" name="Tabella 8"/>
          <p:cNvGraphicFramePr>
            <a:graphicFrameLocks noGrp="1"/>
          </p:cNvGraphicFramePr>
          <p:nvPr/>
        </p:nvGraphicFramePr>
        <p:xfrm>
          <a:off x="4643438" y="2133600"/>
          <a:ext cx="3825875" cy="3292475"/>
        </p:xfrm>
        <a:graphic>
          <a:graphicData uri="http://schemas.openxmlformats.org/drawingml/2006/table">
            <a:tbl>
              <a:tblPr/>
              <a:tblGrid>
                <a:gridCol w="2952328"/>
                <a:gridCol w="873686"/>
              </a:tblGrid>
              <a:tr h="161925">
                <a:tc>
                  <a:txBody>
                    <a:bodyPr/>
                    <a:lstStyle/>
                    <a:p>
                      <a:pPr algn="just"/>
                      <a:endParaRPr lang="it-IT" sz="1800" dirty="0">
                        <a:latin typeface="Cambria" pitchFamily="18" charset="0"/>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it-IT" sz="1800" dirty="0" err="1" smtClean="0">
                          <a:latin typeface="Cambria" pitchFamily="18" charset="0"/>
                          <a:ea typeface="Times New Roman"/>
                        </a:rPr>
                        <a:t>vm</a:t>
                      </a:r>
                      <a:endParaRPr lang="it-IT" sz="1800" dirty="0">
                        <a:latin typeface="Cambria" pitchFamily="18" charset="0"/>
                        <a:ea typeface="Calibri"/>
                      </a:endParaRPr>
                    </a:p>
                  </a:txBody>
                  <a:tcPr marL="44450" marR="4445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algn="l">
                        <a:spcAft>
                          <a:spcPts val="1200"/>
                        </a:spcAft>
                      </a:pPr>
                      <a:r>
                        <a:rPr lang="it-IT" sz="1800">
                          <a:latin typeface="Cambria" pitchFamily="18" charset="0"/>
                          <a:ea typeface="Times New Roman"/>
                        </a:rPr>
                        <a:t>Responsabilità familiari</a:t>
                      </a:r>
                      <a:endParaRPr lang="it-IT" sz="1800">
                        <a:latin typeface="Cambria" pitchFamily="18" charset="0"/>
                        <a:ea typeface="Calibri"/>
                      </a:endParaRPr>
                    </a:p>
                  </a:txBody>
                  <a:tcPr marL="44450" marR="4445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r">
                        <a:spcAft>
                          <a:spcPts val="1200"/>
                        </a:spcAft>
                      </a:pPr>
                      <a:r>
                        <a:rPr lang="it-IT" sz="1800" dirty="0" smtClean="0">
                          <a:latin typeface="Cambria" pitchFamily="18" charset="0"/>
                          <a:ea typeface="Times New Roman"/>
                        </a:rPr>
                        <a:t>7,5</a:t>
                      </a:r>
                      <a:endParaRPr lang="it-IT" sz="1800" dirty="0">
                        <a:latin typeface="Cambria" pitchFamily="18" charset="0"/>
                        <a:ea typeface="Calibri"/>
                      </a:endParaRPr>
                    </a:p>
                  </a:txBody>
                  <a:tcPr marL="44450" marR="44450" marT="0" marB="0" anchor="ctr">
                    <a:lnL>
                      <a:noFill/>
                    </a:lnL>
                    <a:lnR>
                      <a:noFill/>
                    </a:lnR>
                    <a:lnT w="12700" cap="flat" cmpd="sng" algn="ctr">
                      <a:solidFill>
                        <a:srgbClr val="000000"/>
                      </a:solidFill>
                      <a:prstDash val="solid"/>
                      <a:round/>
                      <a:headEnd type="none" w="med" len="med"/>
                      <a:tailEnd type="none" w="med" len="med"/>
                    </a:lnT>
                    <a:lnB>
                      <a:noFill/>
                    </a:lnB>
                  </a:tcPr>
                </a:tc>
              </a:tr>
              <a:tr h="161925">
                <a:tc>
                  <a:txBody>
                    <a:bodyPr/>
                    <a:lstStyle/>
                    <a:p>
                      <a:pPr algn="l">
                        <a:spcAft>
                          <a:spcPts val="1200"/>
                        </a:spcAft>
                      </a:pPr>
                      <a:r>
                        <a:rPr lang="it-IT" sz="1800">
                          <a:latin typeface="Cambria" pitchFamily="18" charset="0"/>
                          <a:ea typeface="Times New Roman"/>
                        </a:rPr>
                        <a:t>Infanzia e adolescenza</a:t>
                      </a:r>
                      <a:endParaRPr lang="it-IT" sz="1800">
                        <a:latin typeface="Cambria" pitchFamily="18" charset="0"/>
                        <a:ea typeface="Calibri"/>
                      </a:endParaRPr>
                    </a:p>
                  </a:txBody>
                  <a:tcPr marL="44450" marR="44450" marT="0" marB="0">
                    <a:lnL>
                      <a:noFill/>
                    </a:lnL>
                    <a:lnR>
                      <a:noFill/>
                    </a:lnR>
                    <a:lnT>
                      <a:noFill/>
                    </a:lnT>
                    <a:lnB>
                      <a:noFill/>
                    </a:lnB>
                  </a:tcPr>
                </a:tc>
                <a:tc>
                  <a:txBody>
                    <a:bodyPr/>
                    <a:lstStyle/>
                    <a:p>
                      <a:pPr algn="r">
                        <a:spcAft>
                          <a:spcPts val="1200"/>
                        </a:spcAft>
                      </a:pPr>
                      <a:r>
                        <a:rPr lang="it-IT" sz="1800" dirty="0" smtClean="0">
                          <a:latin typeface="Cambria" pitchFamily="18" charset="0"/>
                          <a:ea typeface="Times New Roman"/>
                        </a:rPr>
                        <a:t>15,6</a:t>
                      </a:r>
                      <a:endParaRPr lang="it-IT" sz="1800" dirty="0">
                        <a:latin typeface="Cambria" pitchFamily="18" charset="0"/>
                        <a:ea typeface="Calibri"/>
                      </a:endParaRPr>
                    </a:p>
                  </a:txBody>
                  <a:tcPr marL="44450" marR="44450" marT="0" marB="0" anchor="ctr">
                    <a:lnL>
                      <a:noFill/>
                    </a:lnL>
                    <a:lnR>
                      <a:noFill/>
                    </a:lnR>
                    <a:lnT>
                      <a:noFill/>
                    </a:lnT>
                    <a:lnB>
                      <a:noFill/>
                    </a:lnB>
                  </a:tcPr>
                </a:tc>
              </a:tr>
              <a:tr h="161925">
                <a:tc>
                  <a:txBody>
                    <a:bodyPr/>
                    <a:lstStyle/>
                    <a:p>
                      <a:pPr algn="l">
                        <a:spcAft>
                          <a:spcPts val="1200"/>
                        </a:spcAft>
                      </a:pPr>
                      <a:r>
                        <a:rPr lang="it-IT" sz="1800">
                          <a:latin typeface="Cambria" pitchFamily="18" charset="0"/>
                          <a:ea typeface="Times New Roman"/>
                        </a:rPr>
                        <a:t>Giovani</a:t>
                      </a:r>
                      <a:endParaRPr lang="it-IT" sz="1800">
                        <a:latin typeface="Cambria" pitchFamily="18" charset="0"/>
                        <a:ea typeface="Calibri"/>
                      </a:endParaRPr>
                    </a:p>
                  </a:txBody>
                  <a:tcPr marL="44450" marR="44450" marT="0" marB="0">
                    <a:lnL>
                      <a:noFill/>
                    </a:lnL>
                    <a:lnR>
                      <a:noFill/>
                    </a:lnR>
                    <a:lnT>
                      <a:noFill/>
                    </a:lnT>
                    <a:lnB>
                      <a:noFill/>
                    </a:lnB>
                  </a:tcPr>
                </a:tc>
                <a:tc>
                  <a:txBody>
                    <a:bodyPr/>
                    <a:lstStyle/>
                    <a:p>
                      <a:pPr algn="r">
                        <a:spcAft>
                          <a:spcPts val="1200"/>
                        </a:spcAft>
                      </a:pPr>
                      <a:r>
                        <a:rPr lang="it-IT" sz="1800" dirty="0" smtClean="0">
                          <a:latin typeface="Cambria" pitchFamily="18" charset="0"/>
                          <a:ea typeface="Times New Roman"/>
                        </a:rPr>
                        <a:t>4,5</a:t>
                      </a:r>
                      <a:endParaRPr lang="it-IT" sz="1800" dirty="0">
                        <a:latin typeface="Cambria" pitchFamily="18" charset="0"/>
                        <a:ea typeface="Calibri"/>
                      </a:endParaRPr>
                    </a:p>
                  </a:txBody>
                  <a:tcPr marL="44450" marR="44450" marT="0" marB="0" anchor="ctr">
                    <a:lnL>
                      <a:noFill/>
                    </a:lnL>
                    <a:lnR>
                      <a:noFill/>
                    </a:lnR>
                    <a:lnT>
                      <a:noFill/>
                    </a:lnT>
                    <a:lnB>
                      <a:noFill/>
                    </a:lnB>
                  </a:tcPr>
                </a:tc>
              </a:tr>
              <a:tr h="161925">
                <a:tc>
                  <a:txBody>
                    <a:bodyPr/>
                    <a:lstStyle/>
                    <a:p>
                      <a:pPr algn="l">
                        <a:spcAft>
                          <a:spcPts val="1200"/>
                        </a:spcAft>
                      </a:pPr>
                      <a:r>
                        <a:rPr lang="it-IT" sz="1800">
                          <a:latin typeface="Cambria" pitchFamily="18" charset="0"/>
                          <a:ea typeface="Times New Roman"/>
                        </a:rPr>
                        <a:t>Anziani</a:t>
                      </a:r>
                      <a:endParaRPr lang="it-IT" sz="1800">
                        <a:latin typeface="Cambria" pitchFamily="18" charset="0"/>
                        <a:ea typeface="Calibri"/>
                      </a:endParaRPr>
                    </a:p>
                  </a:txBody>
                  <a:tcPr marL="44450" marR="44450" marT="0" marB="0">
                    <a:lnL>
                      <a:noFill/>
                    </a:lnL>
                    <a:lnR>
                      <a:noFill/>
                    </a:lnR>
                    <a:lnT>
                      <a:noFill/>
                    </a:lnT>
                    <a:lnB>
                      <a:noFill/>
                    </a:lnB>
                  </a:tcPr>
                </a:tc>
                <a:tc>
                  <a:txBody>
                    <a:bodyPr/>
                    <a:lstStyle/>
                    <a:p>
                      <a:pPr algn="r">
                        <a:spcAft>
                          <a:spcPts val="1200"/>
                        </a:spcAft>
                      </a:pPr>
                      <a:r>
                        <a:rPr lang="it-IT" sz="1800" dirty="0" smtClean="0">
                          <a:latin typeface="Cambria" pitchFamily="18" charset="0"/>
                          <a:ea typeface="Times New Roman"/>
                        </a:rPr>
                        <a:t>25,4</a:t>
                      </a:r>
                      <a:endParaRPr lang="it-IT" sz="1800" dirty="0">
                        <a:latin typeface="Cambria" pitchFamily="18" charset="0"/>
                        <a:ea typeface="Calibri"/>
                      </a:endParaRPr>
                    </a:p>
                  </a:txBody>
                  <a:tcPr marL="44450" marR="44450" marT="0" marB="0" anchor="ctr">
                    <a:lnL>
                      <a:noFill/>
                    </a:lnL>
                    <a:lnR>
                      <a:noFill/>
                    </a:lnR>
                    <a:lnT>
                      <a:noFill/>
                    </a:lnT>
                    <a:lnB>
                      <a:noFill/>
                    </a:lnB>
                  </a:tcPr>
                </a:tc>
              </a:tr>
              <a:tr h="161925">
                <a:tc>
                  <a:txBody>
                    <a:bodyPr/>
                    <a:lstStyle/>
                    <a:p>
                      <a:pPr algn="l">
                        <a:spcAft>
                          <a:spcPts val="1200"/>
                        </a:spcAft>
                      </a:pPr>
                      <a:r>
                        <a:rPr lang="it-IT" sz="1800">
                          <a:latin typeface="Cambria" pitchFamily="18" charset="0"/>
                          <a:ea typeface="Times New Roman"/>
                        </a:rPr>
                        <a:t>Persone con disabilità</a:t>
                      </a:r>
                      <a:endParaRPr lang="it-IT" sz="1800">
                        <a:latin typeface="Cambria" pitchFamily="18" charset="0"/>
                        <a:ea typeface="Calibri"/>
                      </a:endParaRPr>
                    </a:p>
                  </a:txBody>
                  <a:tcPr marL="44450" marR="44450" marT="0" marB="0">
                    <a:lnL>
                      <a:noFill/>
                    </a:lnL>
                    <a:lnR>
                      <a:noFill/>
                    </a:lnR>
                    <a:lnT>
                      <a:noFill/>
                    </a:lnT>
                    <a:lnB>
                      <a:noFill/>
                    </a:lnB>
                  </a:tcPr>
                </a:tc>
                <a:tc>
                  <a:txBody>
                    <a:bodyPr/>
                    <a:lstStyle/>
                    <a:p>
                      <a:pPr algn="r">
                        <a:spcAft>
                          <a:spcPts val="1200"/>
                        </a:spcAft>
                      </a:pPr>
                      <a:r>
                        <a:rPr lang="it-IT" sz="1800" dirty="0" smtClean="0">
                          <a:latin typeface="Cambria" pitchFamily="18" charset="0"/>
                          <a:ea typeface="Times New Roman"/>
                        </a:rPr>
                        <a:t>22,4</a:t>
                      </a:r>
                      <a:endParaRPr lang="it-IT" sz="1800" dirty="0">
                        <a:latin typeface="Cambria" pitchFamily="18" charset="0"/>
                        <a:ea typeface="Calibri"/>
                      </a:endParaRPr>
                    </a:p>
                  </a:txBody>
                  <a:tcPr marL="44450" marR="44450" marT="0" marB="0" anchor="ctr">
                    <a:lnL>
                      <a:noFill/>
                    </a:lnL>
                    <a:lnR>
                      <a:noFill/>
                    </a:lnR>
                    <a:lnT>
                      <a:noFill/>
                    </a:lnT>
                    <a:lnB>
                      <a:noFill/>
                    </a:lnB>
                  </a:tcPr>
                </a:tc>
              </a:tr>
              <a:tr h="161925">
                <a:tc>
                  <a:txBody>
                    <a:bodyPr/>
                    <a:lstStyle/>
                    <a:p>
                      <a:pPr algn="l">
                        <a:spcAft>
                          <a:spcPts val="1200"/>
                        </a:spcAft>
                      </a:pPr>
                      <a:r>
                        <a:rPr lang="it-IT" sz="1800">
                          <a:latin typeface="Cambria" pitchFamily="18" charset="0"/>
                          <a:ea typeface="Times New Roman"/>
                        </a:rPr>
                        <a:t>Dipendenze</a:t>
                      </a:r>
                      <a:endParaRPr lang="it-IT" sz="1800">
                        <a:latin typeface="Cambria" pitchFamily="18" charset="0"/>
                        <a:ea typeface="Calibri"/>
                      </a:endParaRPr>
                    </a:p>
                  </a:txBody>
                  <a:tcPr marL="44450" marR="44450" marT="0" marB="0">
                    <a:lnL>
                      <a:noFill/>
                    </a:lnL>
                    <a:lnR>
                      <a:noFill/>
                    </a:lnR>
                    <a:lnT>
                      <a:noFill/>
                    </a:lnT>
                    <a:lnB>
                      <a:noFill/>
                    </a:lnB>
                  </a:tcPr>
                </a:tc>
                <a:tc>
                  <a:txBody>
                    <a:bodyPr/>
                    <a:lstStyle/>
                    <a:p>
                      <a:pPr algn="r">
                        <a:spcAft>
                          <a:spcPts val="1200"/>
                        </a:spcAft>
                      </a:pPr>
                      <a:r>
                        <a:rPr lang="it-IT" sz="1800" dirty="0" smtClean="0">
                          <a:latin typeface="Cambria" pitchFamily="18" charset="0"/>
                          <a:ea typeface="Times New Roman"/>
                        </a:rPr>
                        <a:t>1,9</a:t>
                      </a:r>
                      <a:endParaRPr lang="it-IT" sz="1800" dirty="0">
                        <a:latin typeface="Cambria" pitchFamily="18" charset="0"/>
                        <a:ea typeface="Calibri"/>
                      </a:endParaRPr>
                    </a:p>
                  </a:txBody>
                  <a:tcPr marL="44450" marR="44450" marT="0" marB="0" anchor="ctr">
                    <a:lnL>
                      <a:noFill/>
                    </a:lnL>
                    <a:lnR>
                      <a:noFill/>
                    </a:lnR>
                    <a:lnT>
                      <a:noFill/>
                    </a:lnT>
                    <a:lnB>
                      <a:noFill/>
                    </a:lnB>
                  </a:tcPr>
                </a:tc>
              </a:tr>
              <a:tr h="161925">
                <a:tc>
                  <a:txBody>
                    <a:bodyPr/>
                    <a:lstStyle/>
                    <a:p>
                      <a:pPr algn="l">
                        <a:spcAft>
                          <a:spcPts val="1200"/>
                        </a:spcAft>
                      </a:pPr>
                      <a:r>
                        <a:rPr lang="it-IT" sz="1800">
                          <a:latin typeface="Cambria" pitchFamily="18" charset="0"/>
                          <a:ea typeface="Times New Roman"/>
                        </a:rPr>
                        <a:t>Immigrati stranieri</a:t>
                      </a:r>
                      <a:endParaRPr lang="it-IT" sz="1800">
                        <a:latin typeface="Cambria" pitchFamily="18" charset="0"/>
                        <a:ea typeface="Calibri"/>
                      </a:endParaRPr>
                    </a:p>
                  </a:txBody>
                  <a:tcPr marL="44450" marR="44450" marT="0" marB="0">
                    <a:lnL>
                      <a:noFill/>
                    </a:lnL>
                    <a:lnR>
                      <a:noFill/>
                    </a:lnR>
                    <a:lnT>
                      <a:noFill/>
                    </a:lnT>
                    <a:lnB>
                      <a:noFill/>
                    </a:lnB>
                  </a:tcPr>
                </a:tc>
                <a:tc>
                  <a:txBody>
                    <a:bodyPr/>
                    <a:lstStyle/>
                    <a:p>
                      <a:pPr algn="r">
                        <a:spcAft>
                          <a:spcPts val="1200"/>
                        </a:spcAft>
                      </a:pPr>
                      <a:r>
                        <a:rPr lang="it-IT" sz="1800" dirty="0" smtClean="0">
                          <a:latin typeface="Cambria" pitchFamily="18" charset="0"/>
                          <a:ea typeface="Times New Roman"/>
                        </a:rPr>
                        <a:t>2,5</a:t>
                      </a:r>
                      <a:endParaRPr lang="it-IT" sz="1800" dirty="0">
                        <a:latin typeface="Cambria" pitchFamily="18" charset="0"/>
                        <a:ea typeface="Calibri"/>
                      </a:endParaRPr>
                    </a:p>
                  </a:txBody>
                  <a:tcPr marL="44450" marR="44450" marT="0" marB="0" anchor="ctr">
                    <a:lnL>
                      <a:noFill/>
                    </a:lnL>
                    <a:lnR>
                      <a:noFill/>
                    </a:lnR>
                    <a:lnT>
                      <a:noFill/>
                    </a:lnT>
                    <a:lnB>
                      <a:noFill/>
                    </a:lnB>
                  </a:tcPr>
                </a:tc>
              </a:tr>
              <a:tr h="161925">
                <a:tc>
                  <a:txBody>
                    <a:bodyPr/>
                    <a:lstStyle/>
                    <a:p>
                      <a:pPr algn="l">
                        <a:spcAft>
                          <a:spcPts val="1200"/>
                        </a:spcAft>
                      </a:pPr>
                      <a:r>
                        <a:rPr lang="it-IT" sz="1800">
                          <a:latin typeface="Cambria" pitchFamily="18" charset="0"/>
                          <a:ea typeface="Times New Roman"/>
                        </a:rPr>
                        <a:t>Povertà ed esclusione sociale</a:t>
                      </a:r>
                      <a:endParaRPr lang="it-IT" sz="1800">
                        <a:latin typeface="Cambria" pitchFamily="18" charset="0"/>
                        <a:ea typeface="Calibri"/>
                      </a:endParaRPr>
                    </a:p>
                  </a:txBody>
                  <a:tcPr marL="44450" marR="44450" marT="0" marB="0">
                    <a:lnL>
                      <a:noFill/>
                    </a:lnL>
                    <a:lnR>
                      <a:noFill/>
                    </a:lnR>
                    <a:lnT>
                      <a:noFill/>
                    </a:lnT>
                    <a:lnB>
                      <a:noFill/>
                    </a:lnB>
                  </a:tcPr>
                </a:tc>
                <a:tc>
                  <a:txBody>
                    <a:bodyPr/>
                    <a:lstStyle/>
                    <a:p>
                      <a:pPr algn="r">
                        <a:spcAft>
                          <a:spcPts val="1200"/>
                        </a:spcAft>
                      </a:pPr>
                      <a:r>
                        <a:rPr lang="it-IT" sz="1800" dirty="0" smtClean="0">
                          <a:latin typeface="Cambria" pitchFamily="18" charset="0"/>
                          <a:ea typeface="Times New Roman"/>
                        </a:rPr>
                        <a:t>7,1</a:t>
                      </a:r>
                      <a:endParaRPr lang="it-IT" sz="1800" dirty="0">
                        <a:latin typeface="Cambria" pitchFamily="18" charset="0"/>
                        <a:ea typeface="Calibri"/>
                      </a:endParaRPr>
                    </a:p>
                  </a:txBody>
                  <a:tcPr marL="44450" marR="44450" marT="0" marB="0" anchor="ctr">
                    <a:lnL>
                      <a:noFill/>
                    </a:lnL>
                    <a:lnR>
                      <a:noFill/>
                    </a:lnR>
                    <a:lnT>
                      <a:noFill/>
                    </a:lnT>
                    <a:lnB>
                      <a:noFill/>
                    </a:lnB>
                  </a:tcPr>
                </a:tc>
              </a:tr>
              <a:tr h="161925">
                <a:tc>
                  <a:txBody>
                    <a:bodyPr/>
                    <a:lstStyle/>
                    <a:p>
                      <a:pPr algn="l">
                        <a:spcAft>
                          <a:spcPts val="1200"/>
                        </a:spcAft>
                      </a:pPr>
                      <a:r>
                        <a:rPr lang="it-IT" sz="1800">
                          <a:latin typeface="Cambria" pitchFamily="18" charset="0"/>
                          <a:ea typeface="Times New Roman"/>
                        </a:rPr>
                        <a:t>Salute mentale</a:t>
                      </a:r>
                      <a:endParaRPr lang="it-IT" sz="1800">
                        <a:latin typeface="Cambria" pitchFamily="18" charset="0"/>
                        <a:ea typeface="Calibri"/>
                      </a:endParaRPr>
                    </a:p>
                  </a:txBody>
                  <a:tcPr marL="44450" marR="44450" marT="0" marB="0">
                    <a:lnL>
                      <a:noFill/>
                    </a:lnL>
                    <a:lnR>
                      <a:noFill/>
                    </a:lnR>
                    <a:lnT>
                      <a:noFill/>
                    </a:lnT>
                    <a:lnB>
                      <a:noFill/>
                    </a:lnB>
                  </a:tcPr>
                </a:tc>
                <a:tc>
                  <a:txBody>
                    <a:bodyPr/>
                    <a:lstStyle/>
                    <a:p>
                      <a:pPr algn="r">
                        <a:spcAft>
                          <a:spcPts val="1200"/>
                        </a:spcAft>
                      </a:pPr>
                      <a:r>
                        <a:rPr lang="it-IT" sz="1800" dirty="0" smtClean="0">
                          <a:latin typeface="Cambria" pitchFamily="18" charset="0"/>
                          <a:ea typeface="Times New Roman"/>
                        </a:rPr>
                        <a:t>2,7</a:t>
                      </a:r>
                      <a:endParaRPr lang="it-IT" sz="1800" dirty="0">
                        <a:latin typeface="Cambria" pitchFamily="18" charset="0"/>
                        <a:ea typeface="Calibri"/>
                      </a:endParaRPr>
                    </a:p>
                  </a:txBody>
                  <a:tcPr marL="44450" marR="44450" marT="0" marB="0" anchor="ctr">
                    <a:lnL>
                      <a:noFill/>
                    </a:lnL>
                    <a:lnR>
                      <a:noFill/>
                    </a:lnR>
                    <a:lnT>
                      <a:noFill/>
                    </a:lnT>
                    <a:lnB>
                      <a:noFill/>
                    </a:lnB>
                  </a:tcPr>
                </a:tc>
              </a:tr>
              <a:tr h="161925">
                <a:tc>
                  <a:txBody>
                    <a:bodyPr/>
                    <a:lstStyle/>
                    <a:p>
                      <a:pPr algn="l">
                        <a:spcAft>
                          <a:spcPts val="1200"/>
                        </a:spcAft>
                      </a:pPr>
                      <a:r>
                        <a:rPr lang="it-IT" sz="1800">
                          <a:latin typeface="Cambria" pitchFamily="18" charset="0"/>
                          <a:ea typeface="Times New Roman"/>
                        </a:rPr>
                        <a:t>Azioni di sistema e multiutenza</a:t>
                      </a:r>
                      <a:endParaRPr lang="it-IT" sz="1800">
                        <a:latin typeface="Cambria" pitchFamily="18" charset="0"/>
                        <a:ea typeface="Calibri"/>
                      </a:endParaRPr>
                    </a:p>
                  </a:txBody>
                  <a:tcPr marL="44450" marR="4445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r">
                        <a:spcAft>
                          <a:spcPts val="1200"/>
                        </a:spcAft>
                      </a:pPr>
                      <a:r>
                        <a:rPr lang="it-IT" sz="1800" dirty="0" smtClean="0">
                          <a:latin typeface="Cambria" pitchFamily="18" charset="0"/>
                          <a:ea typeface="Times New Roman"/>
                        </a:rPr>
                        <a:t>7,9</a:t>
                      </a:r>
                      <a:endParaRPr lang="it-IT" sz="1800" dirty="0">
                        <a:latin typeface="Cambria" pitchFamily="18" charset="0"/>
                        <a:ea typeface="Calibri"/>
                      </a:endParaRPr>
                    </a:p>
                  </a:txBody>
                  <a:tcPr marL="44450" marR="4445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
        <p:nvSpPr>
          <p:cNvPr id="25654" name="Rettangolo 5"/>
          <p:cNvSpPr>
            <a:spLocks noChangeArrowheads="1"/>
          </p:cNvSpPr>
          <p:nvPr/>
        </p:nvSpPr>
        <p:spPr bwMode="auto">
          <a:xfrm>
            <a:off x="179388" y="1268413"/>
            <a:ext cx="4572000" cy="523875"/>
          </a:xfrm>
          <a:prstGeom prst="rect">
            <a:avLst/>
          </a:prstGeom>
          <a:noFill/>
          <a:ln w="9525">
            <a:noFill/>
            <a:miter lim="800000"/>
            <a:headEnd/>
            <a:tailEnd/>
          </a:ln>
        </p:spPr>
        <p:txBody>
          <a:bodyPr>
            <a:spAutoFit/>
          </a:bodyPr>
          <a:lstStyle/>
          <a:p>
            <a:r>
              <a:rPr lang="it-IT" sz="1400">
                <a:latin typeface="Times New Roman" pitchFamily="18" charset="0"/>
                <a:cs typeface="Times New Roman" pitchFamily="18" charset="0"/>
              </a:rPr>
              <a:t>Le fonti di finanziamento utilizzate per l'attuazione del Piano di Zona</a:t>
            </a:r>
          </a:p>
        </p:txBody>
      </p:sp>
      <p:sp>
        <p:nvSpPr>
          <p:cNvPr id="25655" name="Rectangle 54"/>
          <p:cNvSpPr>
            <a:spLocks noChangeArrowheads="1"/>
          </p:cNvSpPr>
          <p:nvPr/>
        </p:nvSpPr>
        <p:spPr bwMode="auto">
          <a:xfrm>
            <a:off x="4572000" y="1698625"/>
            <a:ext cx="3995738" cy="523875"/>
          </a:xfrm>
          <a:prstGeom prst="rect">
            <a:avLst/>
          </a:prstGeom>
          <a:noFill/>
          <a:ln w="9525">
            <a:noFill/>
            <a:miter lim="800000"/>
            <a:headEnd/>
            <a:tailEnd/>
          </a:ln>
        </p:spPr>
        <p:txBody>
          <a:bodyPr anchor="ctr">
            <a:spAutoFit/>
          </a:bodyPr>
          <a:lstStyle/>
          <a:p>
            <a:pPr algn="just" eaLnBrk="0" hangingPunct="0"/>
            <a:r>
              <a:rPr lang="it-IT" sz="1400">
                <a:latin typeface="Times New Roman" pitchFamily="18" charset="0"/>
                <a:ea typeface="Calibri" pitchFamily="34" charset="0"/>
                <a:cs typeface="Times New Roman" pitchFamily="18" charset="0"/>
              </a:rPr>
              <a:t>Percentuale media di distribuzione delle risorse per aree di intervento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288" y="260350"/>
            <a:ext cx="8229600" cy="792163"/>
          </a:xfrm>
        </p:spPr>
        <p:txBody>
          <a:bodyPr/>
          <a:lstStyle/>
          <a:p>
            <a:pPr algn="just" eaLnBrk="1" hangingPunct="1">
              <a:defRPr/>
            </a:pPr>
            <a:r>
              <a:rPr lang="it-IT" sz="2800" kern="1200" dirty="0" smtClean="0">
                <a:solidFill>
                  <a:srgbClr val="FF6600"/>
                </a:solidFill>
                <a:latin typeface="Arial Rounded MT Bold" pitchFamily="34" charset="0"/>
                <a:ea typeface="+mn-ea"/>
              </a:rPr>
              <a:t>Conclusioni e progress</a:t>
            </a:r>
          </a:p>
        </p:txBody>
      </p:sp>
      <p:sp>
        <p:nvSpPr>
          <p:cNvPr id="26627" name="Segnaposto numero diapositiva 3"/>
          <p:cNvSpPr>
            <a:spLocks noGrp="1"/>
          </p:cNvSpPr>
          <p:nvPr>
            <p:ph type="sldNum" sz="quarter" idx="12"/>
          </p:nvPr>
        </p:nvSpPr>
        <p:spPr>
          <a:noFill/>
        </p:spPr>
        <p:txBody>
          <a:bodyPr/>
          <a:lstStyle/>
          <a:p>
            <a:fld id="{DD12AADA-E132-4CA9-A8CA-ADC3FD48AECE}" type="slidenum">
              <a:rPr lang="it-IT" smtClean="0"/>
              <a:pPr/>
              <a:t>25</a:t>
            </a:fld>
            <a:endParaRPr lang="it-IT" smtClean="0"/>
          </a:p>
        </p:txBody>
      </p:sp>
      <p:sp>
        <p:nvSpPr>
          <p:cNvPr id="4" name="CasellaDiTesto 3"/>
          <p:cNvSpPr txBox="1"/>
          <p:nvPr/>
        </p:nvSpPr>
        <p:spPr>
          <a:xfrm>
            <a:off x="179388" y="1125538"/>
            <a:ext cx="7848600" cy="5076825"/>
          </a:xfrm>
          <a:prstGeom prst="rect">
            <a:avLst/>
          </a:prstGeom>
          <a:noFill/>
        </p:spPr>
        <p:txBody>
          <a:bodyPr>
            <a:spAutoFit/>
          </a:bodyPr>
          <a:lstStyle/>
          <a:p>
            <a:pPr algn="just">
              <a:buFont typeface="Arial" pitchFamily="34" charset="0"/>
              <a:buChar char="•"/>
              <a:defRPr/>
            </a:pPr>
            <a:r>
              <a:rPr lang="it-IT" dirty="0">
                <a:solidFill>
                  <a:schemeClr val="accent2">
                    <a:lumMod val="50000"/>
                  </a:schemeClr>
                </a:solidFill>
              </a:rPr>
              <a:t>Un monitoraggio continuo (ogni 2 anni) è auspicabile per riuscire ad avere una fotografia complessiva dell’andamento dei piani e anche dell’attività dei servizi. Questo garantirebbe un supporto anche a livello nazionale attraverso interventi mirati per poter migliorare l’efficacia dei servizi.</a:t>
            </a:r>
          </a:p>
          <a:p>
            <a:pPr algn="just">
              <a:defRPr/>
            </a:pPr>
            <a:endParaRPr lang="it-IT" dirty="0">
              <a:solidFill>
                <a:schemeClr val="accent2">
                  <a:lumMod val="50000"/>
                </a:schemeClr>
              </a:solidFill>
            </a:endParaRPr>
          </a:p>
          <a:p>
            <a:pPr algn="just">
              <a:buFont typeface="Arial" pitchFamily="34" charset="0"/>
              <a:buChar char="•"/>
              <a:defRPr/>
            </a:pPr>
            <a:r>
              <a:rPr lang="it-IT" dirty="0">
                <a:solidFill>
                  <a:schemeClr val="accent2">
                    <a:lumMod val="50000"/>
                  </a:schemeClr>
                </a:solidFill>
              </a:rPr>
              <a:t>Le misure ad oggi adottate in materia di politiche sociali rendono necessario riuscire ad avere un quadro dettagliato e specifico di ciò che succede sul territorio al fine di poter attuare delle politiche universali in ambito sociale messe in atto da tutti gli attori che intervengono nel processo.</a:t>
            </a:r>
          </a:p>
          <a:p>
            <a:pPr algn="just">
              <a:defRPr/>
            </a:pPr>
            <a:endParaRPr lang="it-IT" dirty="0">
              <a:solidFill>
                <a:schemeClr val="accent2">
                  <a:lumMod val="50000"/>
                </a:schemeClr>
              </a:solidFill>
            </a:endParaRPr>
          </a:p>
          <a:p>
            <a:pPr algn="just">
              <a:buFont typeface="Arial" pitchFamily="34" charset="0"/>
              <a:buChar char="•"/>
              <a:defRPr/>
            </a:pPr>
            <a:r>
              <a:rPr lang="it-IT" dirty="0">
                <a:solidFill>
                  <a:schemeClr val="accent2">
                    <a:lumMod val="50000"/>
                  </a:schemeClr>
                </a:solidFill>
              </a:rPr>
              <a:t>È utile avere un aggiornamento relativo a: tipologia dei servizi e priorità di intervento; modelli organizzativi e di funzionamento adottati; modalità adottate per garantire l’integrazione tra servizi e prestazioni e per realizzare il coordinamento con gli organi periferici delle Amministrazioni statali e con gli altri enti pubblici interessati; modalità previste per la collaborazione dei servizi territoriali con i soggetti del terzo settore a livello locale e con altre risorse della comunità.</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egnaposto numero diapositiva 3"/>
          <p:cNvSpPr>
            <a:spLocks noGrp="1"/>
          </p:cNvSpPr>
          <p:nvPr>
            <p:ph type="sldNum" sz="quarter" idx="12"/>
          </p:nvPr>
        </p:nvSpPr>
        <p:spPr>
          <a:noFill/>
        </p:spPr>
        <p:txBody>
          <a:bodyPr/>
          <a:lstStyle/>
          <a:p>
            <a:fld id="{70015F0C-34FB-49E7-A376-F1FA60E2188F}" type="slidenum">
              <a:rPr lang="it-IT" smtClean="0"/>
              <a:pPr/>
              <a:t>26</a:t>
            </a:fld>
            <a:endParaRPr lang="it-IT" smtClean="0"/>
          </a:p>
        </p:txBody>
      </p:sp>
      <p:sp>
        <p:nvSpPr>
          <p:cNvPr id="6" name="Rettangolo 5"/>
          <p:cNvSpPr/>
          <p:nvPr/>
        </p:nvSpPr>
        <p:spPr>
          <a:xfrm>
            <a:off x="395288" y="1628775"/>
            <a:ext cx="7345362" cy="3416300"/>
          </a:xfrm>
          <a:prstGeom prst="rect">
            <a:avLst/>
          </a:prstGeom>
        </p:spPr>
        <p:txBody>
          <a:bodyPr>
            <a:spAutoFit/>
          </a:bodyPr>
          <a:lstStyle/>
          <a:p>
            <a:pPr algn="just">
              <a:buFont typeface="Arial" pitchFamily="34" charset="0"/>
              <a:buChar char="•"/>
              <a:defRPr/>
            </a:pPr>
            <a:r>
              <a:rPr lang="it-IT" dirty="0">
                <a:solidFill>
                  <a:schemeClr val="accent2">
                    <a:lumMod val="50000"/>
                  </a:schemeClr>
                </a:solidFill>
              </a:rPr>
              <a:t>Le informazioni derivanti dal monitoraggio possono essere un supporto all’individuazione e alla risposta dei bisogni di programmazione sociale dei territori, ed inoltre possono essere utilizzate come base di partenza per la sperimentazione di forme di reddito di inclusione attiva e altre disposizioni in materia sociale come la nuova social card. </a:t>
            </a:r>
          </a:p>
          <a:p>
            <a:pPr algn="just">
              <a:buFont typeface="Arial" pitchFamily="34" charset="0"/>
              <a:buChar char="•"/>
              <a:defRPr/>
            </a:pPr>
            <a:endParaRPr lang="it-IT" dirty="0">
              <a:solidFill>
                <a:schemeClr val="accent2">
                  <a:lumMod val="50000"/>
                </a:schemeClr>
              </a:solidFill>
            </a:endParaRPr>
          </a:p>
          <a:p>
            <a:pPr algn="just">
              <a:buFont typeface="Arial" pitchFamily="34" charset="0"/>
              <a:buChar char="•"/>
              <a:defRPr/>
            </a:pPr>
            <a:r>
              <a:rPr lang="it-IT" dirty="0">
                <a:solidFill>
                  <a:schemeClr val="accent2">
                    <a:lumMod val="50000"/>
                  </a:schemeClr>
                </a:solidFill>
              </a:rPr>
              <a:t>Nel corso del 2014 ci si propone di mettere a disposizione degli operatori una banca dati facilmente consultabile sul tema della pianificazione territoriale delle politiche sociali e si prevede una valorizzazione degli esiti del monitoraggio funzionale e a supporto della sperimentazione della nuova social card. </a:t>
            </a:r>
          </a:p>
        </p:txBody>
      </p:sp>
      <p:sp>
        <p:nvSpPr>
          <p:cNvPr id="7" name="Titolo 1"/>
          <p:cNvSpPr>
            <a:spLocks noGrp="1"/>
          </p:cNvSpPr>
          <p:nvPr>
            <p:ph type="title"/>
          </p:nvPr>
        </p:nvSpPr>
        <p:spPr>
          <a:xfrm>
            <a:off x="395288" y="260350"/>
            <a:ext cx="8229600" cy="792163"/>
          </a:xfrm>
        </p:spPr>
        <p:txBody>
          <a:bodyPr/>
          <a:lstStyle/>
          <a:p>
            <a:pPr algn="just" eaLnBrk="1" hangingPunct="1">
              <a:defRPr/>
            </a:pPr>
            <a:r>
              <a:rPr lang="it-IT" sz="2800" kern="1200" dirty="0" smtClean="0">
                <a:solidFill>
                  <a:srgbClr val="FF6600"/>
                </a:solidFill>
                <a:latin typeface="Arial Rounded MT Bold" pitchFamily="34" charset="0"/>
                <a:ea typeface="+mn-ea"/>
              </a:rPr>
              <a:t>Conclusioni e progress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numero diapositiva 5"/>
          <p:cNvSpPr>
            <a:spLocks noGrp="1"/>
          </p:cNvSpPr>
          <p:nvPr>
            <p:ph type="sldNum" sz="quarter" idx="12"/>
          </p:nvPr>
        </p:nvSpPr>
        <p:spPr>
          <a:noFill/>
        </p:spPr>
        <p:txBody>
          <a:bodyPr/>
          <a:lstStyle/>
          <a:p>
            <a:fld id="{0B564552-BB96-4358-8CDE-E4B5396E72D4}" type="slidenum">
              <a:rPr lang="it-IT" altLang="it-IT" smtClean="0"/>
              <a:pPr/>
              <a:t>3</a:t>
            </a:fld>
            <a:endParaRPr lang="it-IT" altLang="it-IT" smtClean="0"/>
          </a:p>
        </p:txBody>
      </p:sp>
      <p:sp>
        <p:nvSpPr>
          <p:cNvPr id="4099" name="Rectangle 2"/>
          <p:cNvSpPr>
            <a:spLocks noChangeArrowheads="1"/>
          </p:cNvSpPr>
          <p:nvPr/>
        </p:nvSpPr>
        <p:spPr bwMode="auto">
          <a:xfrm>
            <a:off x="2339975" y="434975"/>
            <a:ext cx="3138488" cy="584200"/>
          </a:xfrm>
          <a:prstGeom prst="rect">
            <a:avLst/>
          </a:prstGeom>
          <a:noFill/>
          <a:ln w="9525">
            <a:noFill/>
            <a:miter lim="800000"/>
            <a:headEnd/>
            <a:tailEnd/>
          </a:ln>
        </p:spPr>
        <p:txBody>
          <a:bodyPr anchor="ctr">
            <a:spAutoFit/>
          </a:bodyPr>
          <a:lstStyle/>
          <a:p>
            <a:pPr algn="ctr"/>
            <a:r>
              <a:rPr lang="it-IT" altLang="it-IT" sz="3200">
                <a:solidFill>
                  <a:srgbClr val="FF6600"/>
                </a:solidFill>
                <a:latin typeface="Arial Rounded MT Bold" pitchFamily="34" charset="0"/>
              </a:rPr>
              <a:t>Il Monitoraggio</a:t>
            </a:r>
          </a:p>
        </p:txBody>
      </p:sp>
      <p:sp>
        <p:nvSpPr>
          <p:cNvPr id="4100" name="Rectangle 3"/>
          <p:cNvSpPr>
            <a:spLocks noChangeArrowheads="1"/>
          </p:cNvSpPr>
          <p:nvPr/>
        </p:nvSpPr>
        <p:spPr bwMode="auto">
          <a:xfrm>
            <a:off x="468313" y="3541713"/>
            <a:ext cx="7489825" cy="314325"/>
          </a:xfrm>
          <a:prstGeom prst="rect">
            <a:avLst/>
          </a:prstGeom>
          <a:noFill/>
          <a:ln w="9525">
            <a:noFill/>
            <a:miter lim="800000"/>
            <a:headEnd/>
            <a:tailEnd/>
          </a:ln>
        </p:spPr>
        <p:txBody>
          <a:bodyPr anchor="ctr">
            <a:spAutoFit/>
          </a:bodyPr>
          <a:lstStyle/>
          <a:p>
            <a:pPr>
              <a:lnSpc>
                <a:spcPct val="90000"/>
              </a:lnSpc>
            </a:pPr>
            <a:endParaRPr lang="it-IT" altLang="it-IT" sz="1600">
              <a:solidFill>
                <a:srgbClr val="808080"/>
              </a:solidFill>
            </a:endParaRPr>
          </a:p>
        </p:txBody>
      </p:sp>
      <p:sp>
        <p:nvSpPr>
          <p:cNvPr id="4101" name="Rettangolo 1"/>
          <p:cNvSpPr>
            <a:spLocks noChangeArrowheads="1"/>
          </p:cNvSpPr>
          <p:nvPr/>
        </p:nvSpPr>
        <p:spPr bwMode="auto">
          <a:xfrm>
            <a:off x="250825" y="1628775"/>
            <a:ext cx="8137525" cy="4400550"/>
          </a:xfrm>
          <a:prstGeom prst="rect">
            <a:avLst/>
          </a:prstGeom>
          <a:noFill/>
          <a:ln w="9525">
            <a:noFill/>
            <a:miter lim="800000"/>
            <a:headEnd/>
            <a:tailEnd/>
          </a:ln>
        </p:spPr>
        <p:txBody>
          <a:bodyPr>
            <a:spAutoFit/>
          </a:bodyPr>
          <a:lstStyle/>
          <a:p>
            <a:pPr algn="just"/>
            <a:r>
              <a:rPr lang="it-IT" altLang="it-IT" sz="2000">
                <a:latin typeface="Times New Roman" pitchFamily="18" charset="0"/>
                <a:cs typeface="Times New Roman" pitchFamily="18" charset="0"/>
              </a:rPr>
              <a:t>Tra il 2007 e 2008 è stata realizzata la prima edizione del monitoraggio dei Piani di Zona. </a:t>
            </a:r>
          </a:p>
          <a:p>
            <a:pPr algn="just"/>
            <a:endParaRPr lang="it-IT" altLang="it-IT" sz="2000" b="1">
              <a:latin typeface="Times New Roman" pitchFamily="18" charset="0"/>
              <a:cs typeface="Times New Roman" pitchFamily="18" charset="0"/>
            </a:endParaRPr>
          </a:p>
          <a:p>
            <a:pPr algn="just"/>
            <a:r>
              <a:rPr lang="it-IT" altLang="it-IT" sz="2000" b="1">
                <a:latin typeface="Times New Roman" pitchFamily="18" charset="0"/>
                <a:cs typeface="Times New Roman" pitchFamily="18" charset="0"/>
              </a:rPr>
              <a:t>L’obiettivo</a:t>
            </a:r>
            <a:r>
              <a:rPr lang="it-IT" altLang="it-IT" sz="2000">
                <a:latin typeface="Times New Roman" pitchFamily="18" charset="0"/>
                <a:cs typeface="Times New Roman" pitchFamily="18" charset="0"/>
              </a:rPr>
              <a:t> è stato quello di accompagnare la nascita e la sperimentazione di procedure di monitoraggio e valutazione degli interventi e dei servizi sociali attivati a livello locale, attraverso l’elaborazione e la sperimentazione di modalità di raccolta ed analisi di informazioni utili alla ricostruzione della funzionalità dei servizi previsti e attuati nell’ambito della pianificazione sociale di zona.</a:t>
            </a:r>
          </a:p>
          <a:p>
            <a:pPr algn="just"/>
            <a:endParaRPr lang="it-IT" altLang="it-IT" sz="2000">
              <a:latin typeface="Times New Roman" pitchFamily="18" charset="0"/>
              <a:cs typeface="Times New Roman" pitchFamily="18" charset="0"/>
            </a:endParaRPr>
          </a:p>
          <a:p>
            <a:pPr algn="just"/>
            <a:r>
              <a:rPr lang="it-IT" altLang="it-IT" sz="2000">
                <a:latin typeface="Times New Roman" pitchFamily="18" charset="0"/>
                <a:cs typeface="Times New Roman" pitchFamily="18" charset="0"/>
              </a:rPr>
              <a:t>Questa prima indagine si è svolta durante il primo ciclo di programmazione post Legge 328/2000 degli interventi in materia di politiche e quindi quando ancora i piani sociali di zona era in fase di sperimentazione e assestamento.</a:t>
            </a:r>
          </a:p>
          <a:p>
            <a:endParaRPr lang="it-IT" altLang="it-IT"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numero diapositiva 5"/>
          <p:cNvSpPr>
            <a:spLocks noGrp="1"/>
          </p:cNvSpPr>
          <p:nvPr>
            <p:ph type="sldNum" sz="quarter" idx="12"/>
          </p:nvPr>
        </p:nvSpPr>
        <p:spPr>
          <a:noFill/>
        </p:spPr>
        <p:txBody>
          <a:bodyPr/>
          <a:lstStyle/>
          <a:p>
            <a:fld id="{445967D7-650B-4EC3-838E-08A742163CA7}" type="slidenum">
              <a:rPr lang="it-IT" altLang="it-IT" smtClean="0"/>
              <a:pPr/>
              <a:t>4</a:t>
            </a:fld>
            <a:endParaRPr lang="it-IT" altLang="it-IT" smtClean="0"/>
          </a:p>
        </p:txBody>
      </p:sp>
      <p:sp>
        <p:nvSpPr>
          <p:cNvPr id="5123" name="Rectangle 3"/>
          <p:cNvSpPr>
            <a:spLocks noChangeArrowheads="1"/>
          </p:cNvSpPr>
          <p:nvPr/>
        </p:nvSpPr>
        <p:spPr bwMode="auto">
          <a:xfrm>
            <a:off x="468313" y="3541713"/>
            <a:ext cx="7489825" cy="314325"/>
          </a:xfrm>
          <a:prstGeom prst="rect">
            <a:avLst/>
          </a:prstGeom>
          <a:noFill/>
          <a:ln w="9525">
            <a:noFill/>
            <a:miter lim="800000"/>
            <a:headEnd/>
            <a:tailEnd/>
          </a:ln>
        </p:spPr>
        <p:txBody>
          <a:bodyPr anchor="ctr">
            <a:spAutoFit/>
          </a:bodyPr>
          <a:lstStyle/>
          <a:p>
            <a:pPr>
              <a:lnSpc>
                <a:spcPct val="90000"/>
              </a:lnSpc>
            </a:pPr>
            <a:endParaRPr lang="it-IT" altLang="it-IT" sz="1600">
              <a:solidFill>
                <a:srgbClr val="808080"/>
              </a:solidFill>
            </a:endParaRPr>
          </a:p>
        </p:txBody>
      </p:sp>
      <p:sp>
        <p:nvSpPr>
          <p:cNvPr id="5124" name="Rettangolo 1"/>
          <p:cNvSpPr>
            <a:spLocks noChangeArrowheads="1"/>
          </p:cNvSpPr>
          <p:nvPr/>
        </p:nvSpPr>
        <p:spPr bwMode="auto">
          <a:xfrm>
            <a:off x="755650" y="2020888"/>
            <a:ext cx="7272338" cy="369887"/>
          </a:xfrm>
          <a:prstGeom prst="rect">
            <a:avLst/>
          </a:prstGeom>
          <a:noFill/>
          <a:ln w="9525">
            <a:noFill/>
            <a:miter lim="800000"/>
            <a:headEnd/>
            <a:tailEnd/>
          </a:ln>
        </p:spPr>
        <p:txBody>
          <a:bodyPr>
            <a:spAutoFit/>
          </a:bodyPr>
          <a:lstStyle/>
          <a:p>
            <a:pPr algn="just">
              <a:spcAft>
                <a:spcPts val="900"/>
              </a:spcAft>
            </a:pPr>
            <a:r>
              <a:rPr lang="it-IT" altLang="it-IT">
                <a:latin typeface="Times New Roman" pitchFamily="18" charset="0"/>
                <a:cs typeface="Times New Roman" pitchFamily="18" charset="0"/>
              </a:rPr>
              <a:t> </a:t>
            </a:r>
          </a:p>
        </p:txBody>
      </p:sp>
      <p:sp>
        <p:nvSpPr>
          <p:cNvPr id="3" name="Rettangolo 2"/>
          <p:cNvSpPr/>
          <p:nvPr/>
        </p:nvSpPr>
        <p:spPr>
          <a:xfrm>
            <a:off x="611188" y="1196975"/>
            <a:ext cx="7056437" cy="612775"/>
          </a:xfrm>
          <a:prstGeom prst="rect">
            <a:avLst/>
          </a:prstGeom>
        </p:spPr>
        <p:txBody>
          <a:bodyPr>
            <a:spAutoFit/>
          </a:bodyPr>
          <a:lstStyle/>
          <a:p>
            <a:pPr>
              <a:lnSpc>
                <a:spcPct val="80000"/>
              </a:lnSpc>
              <a:spcAft>
                <a:spcPts val="600"/>
              </a:spcAft>
              <a:defRPr/>
            </a:pPr>
            <a:endParaRPr lang="it-IT" altLang="it-IT" sz="2000" dirty="0">
              <a:latin typeface="Times New Roman" charset="0"/>
              <a:cs typeface="Times New Roman" charset="0"/>
            </a:endParaRPr>
          </a:p>
          <a:p>
            <a:pPr marL="185738" indent="-185738">
              <a:lnSpc>
                <a:spcPct val="80000"/>
              </a:lnSpc>
              <a:spcAft>
                <a:spcPts val="600"/>
              </a:spcAft>
              <a:buFont typeface="Wingdings" pitchFamily="2" charset="2"/>
              <a:buChar char="Ø"/>
              <a:defRPr/>
            </a:pPr>
            <a:endParaRPr lang="it-IT" altLang="it-IT" sz="1600" dirty="0"/>
          </a:p>
        </p:txBody>
      </p:sp>
      <p:sp>
        <p:nvSpPr>
          <p:cNvPr id="5126" name="Rectangle 1"/>
          <p:cNvSpPr>
            <a:spLocks noChangeArrowheads="1"/>
          </p:cNvSpPr>
          <p:nvPr/>
        </p:nvSpPr>
        <p:spPr bwMode="auto">
          <a:xfrm>
            <a:off x="250825" y="1628775"/>
            <a:ext cx="8353425" cy="3786188"/>
          </a:xfrm>
          <a:prstGeom prst="rect">
            <a:avLst/>
          </a:prstGeom>
          <a:noFill/>
          <a:ln w="9525">
            <a:noFill/>
            <a:miter lim="800000"/>
            <a:headEnd/>
            <a:tailEnd/>
          </a:ln>
        </p:spPr>
        <p:txBody>
          <a:bodyPr anchor="ctr">
            <a:spAutoFit/>
          </a:bodyPr>
          <a:lstStyle/>
          <a:p>
            <a:pPr algn="just" eaLnBrk="0" hangingPunct="0"/>
            <a:r>
              <a:rPr lang="it-IT" altLang="it-IT" sz="2400">
                <a:latin typeface="Times New Roman" pitchFamily="18" charset="0"/>
                <a:cs typeface="Times New Roman" pitchFamily="18" charset="0"/>
              </a:rPr>
              <a:t>Il monitoraggio attuale si contestualizza in un periodo in cui i trasferimenti operati dal Ministero alle Regioni (Fondo nazionale per le politiche sociali e Fondo per le non autosufficienze) sono stati negli ultimi anni drasticamente ridotti. Con la legge di stabilità 2013 i due Fondi maggiori sono stati parzialmente rifinanziati per un ammontare pari a poco più della metà della loro dotazione storica complessiva (intorno al miliardo di euro). Al di là delle problematiche specifiche relative all’erogazione del Fondo per le politiche sociali del 2013 le risorse per le Regioni sono nuovamente azzerate a partire dal 2014.</a:t>
            </a:r>
          </a:p>
        </p:txBody>
      </p:sp>
      <p:sp>
        <p:nvSpPr>
          <p:cNvPr id="5127" name="Rectangle 2"/>
          <p:cNvSpPr>
            <a:spLocks noChangeArrowheads="1"/>
          </p:cNvSpPr>
          <p:nvPr/>
        </p:nvSpPr>
        <p:spPr bwMode="auto">
          <a:xfrm>
            <a:off x="2339975" y="434975"/>
            <a:ext cx="3138488" cy="584200"/>
          </a:xfrm>
          <a:prstGeom prst="rect">
            <a:avLst/>
          </a:prstGeom>
          <a:noFill/>
          <a:ln w="9525">
            <a:noFill/>
            <a:miter lim="800000"/>
            <a:headEnd/>
            <a:tailEnd/>
          </a:ln>
        </p:spPr>
        <p:txBody>
          <a:bodyPr anchor="ctr">
            <a:spAutoFit/>
          </a:bodyPr>
          <a:lstStyle/>
          <a:p>
            <a:pPr algn="ctr"/>
            <a:r>
              <a:rPr lang="it-IT" altLang="it-IT" sz="3200">
                <a:solidFill>
                  <a:srgbClr val="FF6600"/>
                </a:solidFill>
                <a:latin typeface="Arial Rounded MT Bold" pitchFamily="34" charset="0"/>
              </a:rPr>
              <a:t>Il Monitoraggio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egnaposto numero diapositiva 5"/>
          <p:cNvSpPr>
            <a:spLocks noGrp="1"/>
          </p:cNvSpPr>
          <p:nvPr>
            <p:ph type="sldNum" sz="quarter" idx="12"/>
          </p:nvPr>
        </p:nvSpPr>
        <p:spPr>
          <a:noFill/>
        </p:spPr>
        <p:txBody>
          <a:bodyPr/>
          <a:lstStyle/>
          <a:p>
            <a:fld id="{19A9C6B1-2AAD-4BD0-B86B-DB250F28B603}" type="slidenum">
              <a:rPr lang="it-IT" altLang="it-IT" smtClean="0"/>
              <a:pPr/>
              <a:t>5</a:t>
            </a:fld>
            <a:endParaRPr lang="it-IT" altLang="it-IT" smtClean="0"/>
          </a:p>
        </p:txBody>
      </p:sp>
      <p:sp>
        <p:nvSpPr>
          <p:cNvPr id="6147" name="Rectangle 2"/>
          <p:cNvSpPr>
            <a:spLocks noChangeArrowheads="1"/>
          </p:cNvSpPr>
          <p:nvPr/>
        </p:nvSpPr>
        <p:spPr bwMode="auto">
          <a:xfrm>
            <a:off x="2854325" y="352425"/>
            <a:ext cx="2400300" cy="461963"/>
          </a:xfrm>
          <a:prstGeom prst="rect">
            <a:avLst/>
          </a:prstGeom>
          <a:noFill/>
          <a:ln w="9525">
            <a:noFill/>
            <a:miter lim="800000"/>
            <a:headEnd/>
            <a:tailEnd/>
          </a:ln>
        </p:spPr>
        <p:txBody>
          <a:bodyPr wrap="none" anchor="ctr">
            <a:spAutoFit/>
          </a:bodyPr>
          <a:lstStyle/>
          <a:p>
            <a:pPr algn="ctr"/>
            <a:r>
              <a:rPr lang="it-IT" altLang="it-IT" sz="2400">
                <a:solidFill>
                  <a:srgbClr val="FF6600"/>
                </a:solidFill>
                <a:latin typeface="Arial Rounded MT Bold" pitchFamily="34" charset="0"/>
              </a:rPr>
              <a:t>Il Monitoraggio</a:t>
            </a:r>
          </a:p>
        </p:txBody>
      </p:sp>
      <p:sp>
        <p:nvSpPr>
          <p:cNvPr id="6148" name="Rectangle 3"/>
          <p:cNvSpPr>
            <a:spLocks noChangeArrowheads="1"/>
          </p:cNvSpPr>
          <p:nvPr/>
        </p:nvSpPr>
        <p:spPr bwMode="auto">
          <a:xfrm>
            <a:off x="468313" y="3541713"/>
            <a:ext cx="7489825" cy="314325"/>
          </a:xfrm>
          <a:prstGeom prst="rect">
            <a:avLst/>
          </a:prstGeom>
          <a:noFill/>
          <a:ln w="9525">
            <a:noFill/>
            <a:miter lim="800000"/>
            <a:headEnd/>
            <a:tailEnd/>
          </a:ln>
        </p:spPr>
        <p:txBody>
          <a:bodyPr anchor="ctr">
            <a:spAutoFit/>
          </a:bodyPr>
          <a:lstStyle/>
          <a:p>
            <a:pPr>
              <a:lnSpc>
                <a:spcPct val="90000"/>
              </a:lnSpc>
            </a:pPr>
            <a:endParaRPr lang="it-IT" altLang="it-IT" sz="1600">
              <a:solidFill>
                <a:srgbClr val="808080"/>
              </a:solidFill>
            </a:endParaRPr>
          </a:p>
        </p:txBody>
      </p:sp>
      <p:sp>
        <p:nvSpPr>
          <p:cNvPr id="6149" name="Rettangolo 1"/>
          <p:cNvSpPr>
            <a:spLocks noChangeArrowheads="1"/>
          </p:cNvSpPr>
          <p:nvPr/>
        </p:nvSpPr>
        <p:spPr bwMode="auto">
          <a:xfrm>
            <a:off x="0" y="917575"/>
            <a:ext cx="8101013" cy="5632450"/>
          </a:xfrm>
          <a:prstGeom prst="rect">
            <a:avLst/>
          </a:prstGeom>
          <a:noFill/>
          <a:ln w="9525">
            <a:noFill/>
            <a:miter lim="800000"/>
            <a:headEnd/>
            <a:tailEnd/>
          </a:ln>
        </p:spPr>
        <p:txBody>
          <a:bodyPr>
            <a:spAutoFit/>
          </a:bodyPr>
          <a:lstStyle/>
          <a:p>
            <a:pPr algn="just"/>
            <a:r>
              <a:rPr lang="it-IT" altLang="it-IT" sz="2000">
                <a:latin typeface="Times New Roman" pitchFamily="18" charset="0"/>
                <a:cs typeface="Times New Roman" pitchFamily="18" charset="0"/>
              </a:rPr>
              <a:t>Tra il 2012-2013 si sviluppa una seconda fase finanziata da DG Terzo settore e Formazioni Sociali del Ministero del lavoro e delle politiche sociali, </a:t>
            </a:r>
            <a:r>
              <a:rPr lang="it-IT" sz="2000">
                <a:latin typeface="Times New Roman" pitchFamily="18" charset="0"/>
                <a:cs typeface="Times New Roman" pitchFamily="18" charset="0"/>
              </a:rPr>
              <a:t>PON Ob. 2 CRO - Asse Capitale Umano – OB. sp. 3.1 e PON CONV - Asse Occupabilità – OB. sp. 2.3</a:t>
            </a:r>
            <a:r>
              <a:rPr lang="it-IT" altLang="it-IT" sz="2000">
                <a:latin typeface="Times New Roman" pitchFamily="18" charset="0"/>
                <a:cs typeface="Times New Roman" pitchFamily="18" charset="0"/>
              </a:rPr>
              <a:t> . </a:t>
            </a:r>
          </a:p>
          <a:p>
            <a:pPr algn="just"/>
            <a:endParaRPr lang="it-IT" altLang="it-IT" sz="2000">
              <a:latin typeface="Times New Roman" pitchFamily="18" charset="0"/>
              <a:cs typeface="Times New Roman" pitchFamily="18" charset="0"/>
            </a:endParaRPr>
          </a:p>
          <a:p>
            <a:pPr algn="just"/>
            <a:r>
              <a:rPr lang="it-IT" altLang="it-IT" sz="2000">
                <a:latin typeface="Times New Roman" pitchFamily="18" charset="0"/>
                <a:cs typeface="Times New Roman" pitchFamily="18" charset="0"/>
              </a:rPr>
              <a:t>L’obiettivo di questa seconda indagine è l’analisi della </a:t>
            </a:r>
            <a:r>
              <a:rPr lang="it-IT" altLang="it-IT" sz="2000" i="1">
                <a:latin typeface="Times New Roman" pitchFamily="18" charset="0"/>
                <a:cs typeface="Times New Roman" pitchFamily="18" charset="0"/>
              </a:rPr>
              <a:t>governance</a:t>
            </a:r>
            <a:r>
              <a:rPr lang="it-IT" altLang="it-IT" sz="2000">
                <a:latin typeface="Times New Roman" pitchFamily="18" charset="0"/>
                <a:cs typeface="Times New Roman" pitchFamily="18" charset="0"/>
              </a:rPr>
              <a:t> a livello locale in materia di politiche sociali. </a:t>
            </a:r>
          </a:p>
          <a:p>
            <a:pPr algn="just"/>
            <a:endParaRPr lang="it-IT" altLang="it-IT" sz="2000">
              <a:latin typeface="Times New Roman" pitchFamily="18" charset="0"/>
              <a:cs typeface="Times New Roman" pitchFamily="18" charset="0"/>
            </a:endParaRPr>
          </a:p>
          <a:p>
            <a:pPr algn="just"/>
            <a:r>
              <a:rPr lang="it-IT" altLang="it-IT" sz="2000">
                <a:latin typeface="Times New Roman" pitchFamily="18" charset="0"/>
                <a:cs typeface="Times New Roman" pitchFamily="18" charset="0"/>
              </a:rPr>
              <a:t>L’ indagine ha riguardato l’intero territorio nazionale raggiungendo circa l’80% dell’universo dei piani di zona, (universo costituito da a </a:t>
            </a:r>
            <a:r>
              <a:rPr lang="it-IT" altLang="it-IT" sz="2000" b="1">
                <a:latin typeface="Times New Roman" pitchFamily="18" charset="0"/>
                <a:cs typeface="Times New Roman" pitchFamily="18" charset="0"/>
              </a:rPr>
              <a:t>634</a:t>
            </a:r>
            <a:r>
              <a:rPr lang="it-IT" altLang="it-IT" sz="2000">
                <a:latin typeface="Times New Roman" pitchFamily="18" charset="0"/>
                <a:cs typeface="Times New Roman" pitchFamily="18" charset="0"/>
              </a:rPr>
              <a:t> piani di zona,  di cui  </a:t>
            </a:r>
            <a:r>
              <a:rPr lang="it-IT" altLang="it-IT" sz="2000" b="1">
                <a:latin typeface="Times New Roman" pitchFamily="18" charset="0"/>
                <a:cs typeface="Times New Roman" pitchFamily="18" charset="0"/>
              </a:rPr>
              <a:t>279 </a:t>
            </a:r>
            <a:r>
              <a:rPr lang="it-IT" altLang="it-IT" sz="2000">
                <a:latin typeface="Times New Roman" pitchFamily="18" charset="0"/>
                <a:cs typeface="Times New Roman" pitchFamily="18" charset="0"/>
              </a:rPr>
              <a:t>nelle regioni settentrionali, </a:t>
            </a:r>
            <a:r>
              <a:rPr lang="it-IT" altLang="it-IT" sz="2000" b="1">
                <a:latin typeface="Times New Roman" pitchFamily="18" charset="0"/>
                <a:cs typeface="Times New Roman" pitchFamily="18" charset="0"/>
              </a:rPr>
              <a:t>132</a:t>
            </a:r>
            <a:r>
              <a:rPr lang="it-IT" altLang="it-IT" sz="2000">
                <a:latin typeface="Times New Roman" pitchFamily="18" charset="0"/>
                <a:cs typeface="Times New Roman" pitchFamily="18" charset="0"/>
              </a:rPr>
              <a:t> nelle regioni del  centro e i restanti </a:t>
            </a:r>
            <a:r>
              <a:rPr lang="it-IT" altLang="it-IT" sz="2000" b="1">
                <a:latin typeface="Times New Roman" pitchFamily="18" charset="0"/>
                <a:cs typeface="Times New Roman" pitchFamily="18" charset="0"/>
              </a:rPr>
              <a:t>223</a:t>
            </a:r>
            <a:r>
              <a:rPr lang="it-IT" altLang="it-IT" sz="2000">
                <a:latin typeface="Times New Roman" pitchFamily="18" charset="0"/>
                <a:cs typeface="Times New Roman" pitchFamily="18" charset="0"/>
              </a:rPr>
              <a:t> piani di zona nelle regioni meridionali).</a:t>
            </a:r>
            <a:r>
              <a:rPr lang="it-IT" sz="2000">
                <a:latin typeface="Times New Roman" pitchFamily="18" charset="0"/>
                <a:cs typeface="Times New Roman" pitchFamily="18" charset="0"/>
              </a:rPr>
              <a:t> Hanno risposto da 447 Ambiti, alle sezioni del questionario di loro competenza (con una percentuale di risposta pari al 70,7% di questionari chiusi) e 50 hanno avuto l’accesso ma non completato il questionario (7,9% aperti ma non conclusi). Questa percentuale ha un valore ancora più alto se si considera che in alcune zone i piani di zona sono chiusi o sono in fase di riprogrammazione.</a:t>
            </a:r>
            <a:endParaRPr lang="it-IT" altLang="it-IT" sz="2000">
              <a:latin typeface="Times New Roman" pitchFamily="18" charset="0"/>
              <a:cs typeface="Times New Roman" pitchFamily="18" charset="0"/>
            </a:endParaRPr>
          </a:p>
          <a:p>
            <a:pPr algn="just"/>
            <a:endParaRPr lang="it-IT" altLang="it-IT"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numero diapositiva 3"/>
          <p:cNvSpPr>
            <a:spLocks noGrp="1"/>
          </p:cNvSpPr>
          <p:nvPr>
            <p:ph type="sldNum" sz="quarter" idx="12"/>
          </p:nvPr>
        </p:nvSpPr>
        <p:spPr>
          <a:noFill/>
        </p:spPr>
        <p:txBody>
          <a:bodyPr/>
          <a:lstStyle/>
          <a:p>
            <a:fld id="{E7C0ABB2-0DBB-49CE-B436-0CE06C59172A}" type="slidenum">
              <a:rPr lang="it-IT" smtClean="0"/>
              <a:pPr/>
              <a:t>6</a:t>
            </a:fld>
            <a:endParaRPr lang="it-IT" smtClean="0"/>
          </a:p>
        </p:txBody>
      </p:sp>
      <p:pic>
        <p:nvPicPr>
          <p:cNvPr id="7171" name="Picture 2"/>
          <p:cNvPicPr>
            <a:picLocks noGrp="1" noChangeAspect="1" noChangeArrowheads="1"/>
          </p:cNvPicPr>
          <p:nvPr>
            <p:ph idx="1"/>
          </p:nvPr>
        </p:nvPicPr>
        <p:blipFill>
          <a:blip r:embed="rId2"/>
          <a:srcRect/>
          <a:stretch>
            <a:fillRect/>
          </a:stretch>
        </p:blipFill>
        <p:spPr>
          <a:xfrm>
            <a:off x="1303338" y="1600200"/>
            <a:ext cx="6537325" cy="4525963"/>
          </a:xfrm>
        </p:spPr>
      </p:pic>
      <p:sp>
        <p:nvSpPr>
          <p:cNvPr id="7172" name="Rectangle 2"/>
          <p:cNvSpPr>
            <a:spLocks noChangeArrowheads="1"/>
          </p:cNvSpPr>
          <p:nvPr/>
        </p:nvSpPr>
        <p:spPr bwMode="auto">
          <a:xfrm>
            <a:off x="2854325" y="352425"/>
            <a:ext cx="2400300" cy="461963"/>
          </a:xfrm>
          <a:prstGeom prst="rect">
            <a:avLst/>
          </a:prstGeom>
          <a:noFill/>
          <a:ln w="9525">
            <a:noFill/>
            <a:miter lim="800000"/>
            <a:headEnd/>
            <a:tailEnd/>
          </a:ln>
        </p:spPr>
        <p:txBody>
          <a:bodyPr wrap="none" anchor="ctr">
            <a:spAutoFit/>
          </a:bodyPr>
          <a:lstStyle/>
          <a:p>
            <a:pPr algn="ctr"/>
            <a:r>
              <a:rPr lang="it-IT" altLang="it-IT" sz="2400">
                <a:solidFill>
                  <a:srgbClr val="FF6600"/>
                </a:solidFill>
                <a:latin typeface="Arial Rounded MT Bold" pitchFamily="34" charset="0"/>
              </a:rPr>
              <a:t>Il Monitoraggio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numero diapositiva 5"/>
          <p:cNvSpPr>
            <a:spLocks noGrp="1"/>
          </p:cNvSpPr>
          <p:nvPr>
            <p:ph type="sldNum" sz="quarter" idx="12"/>
          </p:nvPr>
        </p:nvSpPr>
        <p:spPr>
          <a:noFill/>
        </p:spPr>
        <p:txBody>
          <a:bodyPr/>
          <a:lstStyle/>
          <a:p>
            <a:fld id="{6A3BEE75-F027-4152-9E1A-0736B35D17E4}" type="slidenum">
              <a:rPr lang="it-IT" altLang="it-IT" smtClean="0"/>
              <a:pPr/>
              <a:t>7</a:t>
            </a:fld>
            <a:endParaRPr lang="it-IT" altLang="it-IT" smtClean="0"/>
          </a:p>
        </p:txBody>
      </p:sp>
      <p:sp>
        <p:nvSpPr>
          <p:cNvPr id="8195" name="Rectangle 3"/>
          <p:cNvSpPr>
            <a:spLocks noChangeArrowheads="1"/>
          </p:cNvSpPr>
          <p:nvPr/>
        </p:nvSpPr>
        <p:spPr bwMode="auto">
          <a:xfrm>
            <a:off x="468313" y="3541713"/>
            <a:ext cx="7489825" cy="314325"/>
          </a:xfrm>
          <a:prstGeom prst="rect">
            <a:avLst/>
          </a:prstGeom>
          <a:noFill/>
          <a:ln w="9525">
            <a:noFill/>
            <a:miter lim="800000"/>
            <a:headEnd/>
            <a:tailEnd/>
          </a:ln>
        </p:spPr>
        <p:txBody>
          <a:bodyPr anchor="ctr">
            <a:spAutoFit/>
          </a:bodyPr>
          <a:lstStyle/>
          <a:p>
            <a:pPr>
              <a:lnSpc>
                <a:spcPct val="90000"/>
              </a:lnSpc>
            </a:pPr>
            <a:endParaRPr lang="it-IT" altLang="it-IT" sz="1600">
              <a:solidFill>
                <a:srgbClr val="808080"/>
              </a:solidFill>
            </a:endParaRPr>
          </a:p>
        </p:txBody>
      </p:sp>
      <p:sp>
        <p:nvSpPr>
          <p:cNvPr id="8196" name="Rettangolo 2"/>
          <p:cNvSpPr>
            <a:spLocks noChangeArrowheads="1"/>
          </p:cNvSpPr>
          <p:nvPr/>
        </p:nvSpPr>
        <p:spPr bwMode="auto">
          <a:xfrm>
            <a:off x="250825" y="1700213"/>
            <a:ext cx="7859713" cy="2794000"/>
          </a:xfrm>
          <a:prstGeom prst="rect">
            <a:avLst/>
          </a:prstGeom>
          <a:noFill/>
          <a:ln w="9525">
            <a:noFill/>
            <a:miter lim="800000"/>
            <a:headEnd/>
            <a:tailEnd/>
          </a:ln>
        </p:spPr>
        <p:txBody>
          <a:bodyPr>
            <a:spAutoFit/>
          </a:bodyPr>
          <a:lstStyle/>
          <a:p>
            <a:pPr algn="just">
              <a:spcAft>
                <a:spcPts val="900"/>
              </a:spcAft>
            </a:pPr>
            <a:r>
              <a:rPr lang="it-IT" altLang="it-IT" sz="2400">
                <a:latin typeface="Times New Roman" pitchFamily="18" charset="0"/>
                <a:cs typeface="Times New Roman" pitchFamily="18" charset="0"/>
              </a:rPr>
              <a:t>Il monitoraggio è stato realizzato con metodologia Cawi ed ha avuto carattere censuario.</a:t>
            </a:r>
          </a:p>
          <a:p>
            <a:pPr algn="just">
              <a:spcAft>
                <a:spcPts val="900"/>
              </a:spcAft>
            </a:pPr>
            <a:r>
              <a:rPr lang="it-IT" altLang="it-IT" sz="2400">
                <a:latin typeface="Times New Roman" pitchFamily="18" charset="0"/>
                <a:cs typeface="Times New Roman" pitchFamily="18" charset="0"/>
              </a:rPr>
              <a:t>È stato somministrato un questionario on line a tutti i responsabili dei PdZ; coloro che hanno avuto problemi nel rispondere on line sono stati contatti e sottoposti ad un intervista diretta, utilizzando un questionario cartaceo (hanno interessato 15 questionari in totale).</a:t>
            </a:r>
          </a:p>
        </p:txBody>
      </p:sp>
      <p:sp>
        <p:nvSpPr>
          <p:cNvPr id="8197" name="Rectangle 2"/>
          <p:cNvSpPr>
            <a:spLocks noChangeArrowheads="1"/>
          </p:cNvSpPr>
          <p:nvPr/>
        </p:nvSpPr>
        <p:spPr bwMode="auto">
          <a:xfrm>
            <a:off x="2411413" y="188913"/>
            <a:ext cx="3138487" cy="584200"/>
          </a:xfrm>
          <a:prstGeom prst="rect">
            <a:avLst/>
          </a:prstGeom>
          <a:noFill/>
          <a:ln w="9525">
            <a:noFill/>
            <a:miter lim="800000"/>
            <a:headEnd/>
            <a:tailEnd/>
          </a:ln>
        </p:spPr>
        <p:txBody>
          <a:bodyPr anchor="ctr">
            <a:spAutoFit/>
          </a:bodyPr>
          <a:lstStyle/>
          <a:p>
            <a:pPr algn="ctr"/>
            <a:r>
              <a:rPr lang="it-IT" altLang="it-IT" sz="3200">
                <a:solidFill>
                  <a:srgbClr val="FF6600"/>
                </a:solidFill>
                <a:latin typeface="Arial Rounded MT Bold" pitchFamily="34" charset="0"/>
              </a:rPr>
              <a:t>Il Monitoraggio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numero diapositiva 3"/>
          <p:cNvSpPr>
            <a:spLocks noGrp="1"/>
          </p:cNvSpPr>
          <p:nvPr>
            <p:ph type="sldNum" sz="quarter" idx="12"/>
          </p:nvPr>
        </p:nvSpPr>
        <p:spPr>
          <a:noFill/>
        </p:spPr>
        <p:txBody>
          <a:bodyPr/>
          <a:lstStyle/>
          <a:p>
            <a:fld id="{5A7F0887-0C24-4899-8BA0-FD9FFA35EF7C}" type="slidenum">
              <a:rPr lang="it-IT" smtClean="0"/>
              <a:pPr/>
              <a:t>8</a:t>
            </a:fld>
            <a:endParaRPr lang="it-IT" smtClean="0"/>
          </a:p>
        </p:txBody>
      </p:sp>
      <p:sp>
        <p:nvSpPr>
          <p:cNvPr id="9219" name="Rettangolo 4"/>
          <p:cNvSpPr>
            <a:spLocks noChangeArrowheads="1"/>
          </p:cNvSpPr>
          <p:nvPr/>
        </p:nvSpPr>
        <p:spPr bwMode="auto">
          <a:xfrm>
            <a:off x="323850" y="1052513"/>
            <a:ext cx="6605588" cy="4964112"/>
          </a:xfrm>
          <a:prstGeom prst="rect">
            <a:avLst/>
          </a:prstGeom>
          <a:noFill/>
          <a:ln w="9525">
            <a:noFill/>
            <a:miter lim="800000"/>
            <a:headEnd/>
            <a:tailEnd/>
          </a:ln>
        </p:spPr>
        <p:txBody>
          <a:bodyPr>
            <a:spAutoFit/>
          </a:bodyPr>
          <a:lstStyle/>
          <a:p>
            <a:pPr>
              <a:spcBef>
                <a:spcPct val="20000"/>
              </a:spcBef>
              <a:buClr>
                <a:schemeClr val="bg2"/>
              </a:buClr>
              <a:buSzPct val="75000"/>
            </a:pPr>
            <a:r>
              <a:rPr lang="it-IT" altLang="it-IT">
                <a:latin typeface="Times New Roman" pitchFamily="18" charset="0"/>
                <a:cs typeface="Times New Roman" pitchFamily="18" charset="0"/>
              </a:rPr>
              <a:t>Oggetto dello studio :</a:t>
            </a:r>
          </a:p>
          <a:p>
            <a:pPr>
              <a:spcBef>
                <a:spcPts val="400"/>
              </a:spcBef>
              <a:buClr>
                <a:srgbClr val="333399"/>
              </a:buClr>
              <a:buSzPct val="75000"/>
              <a:buFont typeface="Wingdings" pitchFamily="2" charset="2"/>
              <a:buChar char="n"/>
            </a:pPr>
            <a:r>
              <a:rPr lang="it-IT" altLang="it-IT">
                <a:latin typeface="Times New Roman" pitchFamily="18" charset="0"/>
                <a:cs typeface="Times New Roman" pitchFamily="18" charset="0"/>
              </a:rPr>
              <a:t>  la tipologia dei servizi prevista dal piano sociale di zona e le priorità di intervento individuate;</a:t>
            </a:r>
          </a:p>
          <a:p>
            <a:pPr>
              <a:spcBef>
                <a:spcPct val="20000"/>
              </a:spcBef>
              <a:buClr>
                <a:srgbClr val="333399"/>
              </a:buClr>
              <a:buSzPct val="75000"/>
              <a:buFont typeface="Wingdings" pitchFamily="2" charset="2"/>
              <a:buChar char="n"/>
            </a:pPr>
            <a:r>
              <a:rPr lang="it-IT" altLang="it-IT">
                <a:latin typeface="Times New Roman" pitchFamily="18" charset="0"/>
                <a:cs typeface="Times New Roman" pitchFamily="18" charset="0"/>
              </a:rPr>
              <a:t>  la distribuzione delle risorse impegnate tra le diverse attività e tipologie di servizi;</a:t>
            </a:r>
          </a:p>
          <a:p>
            <a:pPr>
              <a:spcBef>
                <a:spcPct val="20000"/>
              </a:spcBef>
              <a:buClr>
                <a:srgbClr val="333399"/>
              </a:buClr>
              <a:buSzPct val="75000"/>
              <a:buFont typeface="Wingdings" pitchFamily="2" charset="2"/>
              <a:buChar char="n"/>
            </a:pPr>
            <a:r>
              <a:rPr lang="it-IT" altLang="it-IT">
                <a:latin typeface="Times New Roman" pitchFamily="18" charset="0"/>
                <a:cs typeface="Times New Roman" pitchFamily="18" charset="0"/>
              </a:rPr>
              <a:t>  i modelli organizzativi e di funzionamento adottati;</a:t>
            </a:r>
          </a:p>
          <a:p>
            <a:pPr>
              <a:spcBef>
                <a:spcPct val="20000"/>
              </a:spcBef>
              <a:buClr>
                <a:srgbClr val="333399"/>
              </a:buClr>
              <a:buSzPct val="75000"/>
              <a:buFont typeface="Wingdings" pitchFamily="2" charset="2"/>
              <a:buChar char="n"/>
            </a:pPr>
            <a:r>
              <a:rPr lang="it-IT" altLang="it-IT">
                <a:latin typeface="Times New Roman" pitchFamily="18" charset="0"/>
                <a:cs typeface="Times New Roman" pitchFamily="18" charset="0"/>
              </a:rPr>
              <a:t>  gli standard qualitativi e quantitativi;</a:t>
            </a:r>
          </a:p>
          <a:p>
            <a:pPr>
              <a:spcBef>
                <a:spcPct val="20000"/>
              </a:spcBef>
              <a:buClr>
                <a:srgbClr val="333399"/>
              </a:buClr>
              <a:buSzPct val="75000"/>
              <a:buFont typeface="Wingdings" pitchFamily="2" charset="2"/>
              <a:buChar char="n"/>
            </a:pPr>
            <a:r>
              <a:rPr lang="it-IT" altLang="it-IT">
                <a:latin typeface="Times New Roman" pitchFamily="18" charset="0"/>
                <a:cs typeface="Times New Roman" pitchFamily="18" charset="0"/>
              </a:rPr>
              <a:t>  le risorse strutturali, professionali ed economiche impiegate;</a:t>
            </a:r>
          </a:p>
          <a:p>
            <a:pPr>
              <a:spcBef>
                <a:spcPct val="20000"/>
              </a:spcBef>
              <a:buClr>
                <a:srgbClr val="333399"/>
              </a:buClr>
              <a:buSzPct val="75000"/>
              <a:buFont typeface="Wingdings" pitchFamily="2" charset="2"/>
              <a:buChar char="n"/>
            </a:pPr>
            <a:r>
              <a:rPr lang="it-IT" altLang="it-IT">
                <a:latin typeface="Times New Roman" pitchFamily="18" charset="0"/>
                <a:cs typeface="Times New Roman" pitchFamily="18" charset="0"/>
              </a:rPr>
              <a:t>  le modalità adottate per garantire l’integrazione tra servizi e prestazioni;</a:t>
            </a:r>
          </a:p>
          <a:p>
            <a:pPr>
              <a:spcBef>
                <a:spcPct val="20000"/>
              </a:spcBef>
              <a:buClr>
                <a:srgbClr val="333399"/>
              </a:buClr>
              <a:buSzPct val="75000"/>
              <a:buFont typeface="Wingdings" pitchFamily="2" charset="2"/>
              <a:buChar char="n"/>
            </a:pPr>
            <a:r>
              <a:rPr lang="it-IT" altLang="it-IT">
                <a:latin typeface="Times New Roman" pitchFamily="18" charset="0"/>
                <a:cs typeface="Times New Roman" pitchFamily="18" charset="0"/>
              </a:rPr>
              <a:t>  le modalità utilizzate per realizzare il coordinamento con gli organi periferici delle Amministrazioni statali, nonché con gli altri enti pubblici interessati;</a:t>
            </a:r>
          </a:p>
          <a:p>
            <a:pPr>
              <a:spcBef>
                <a:spcPct val="20000"/>
              </a:spcBef>
              <a:buClr>
                <a:srgbClr val="333399"/>
              </a:buClr>
              <a:buSzPct val="75000"/>
              <a:buFont typeface="Wingdings" pitchFamily="2" charset="2"/>
              <a:buChar char="n"/>
            </a:pPr>
            <a:r>
              <a:rPr lang="it-IT" altLang="it-IT">
                <a:latin typeface="Times New Roman" pitchFamily="18" charset="0"/>
                <a:cs typeface="Times New Roman" pitchFamily="18" charset="0"/>
              </a:rPr>
              <a:t>  le modalità previste per la collaborazione dei servizi territoriali con i soggetti del terzo settore a livello locale e con altre risorse della comunità.</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olo 1"/>
          <p:cNvSpPr>
            <a:spLocks noGrp="1"/>
          </p:cNvSpPr>
          <p:nvPr>
            <p:ph type="title"/>
          </p:nvPr>
        </p:nvSpPr>
        <p:spPr>
          <a:xfrm>
            <a:off x="457200" y="274638"/>
            <a:ext cx="8229600" cy="201612"/>
          </a:xfrm>
        </p:spPr>
        <p:txBody>
          <a:bodyPr/>
          <a:lstStyle/>
          <a:p>
            <a:r>
              <a:rPr lang="it-IT" altLang="it-IT" sz="3200" smtClean="0"/>
              <a:t>Schermata modalità Cawi</a:t>
            </a:r>
          </a:p>
        </p:txBody>
      </p:sp>
      <p:sp>
        <p:nvSpPr>
          <p:cNvPr id="10243" name="Segnaposto contenuto 2"/>
          <p:cNvSpPr>
            <a:spLocks noGrp="1"/>
          </p:cNvSpPr>
          <p:nvPr>
            <p:ph idx="1"/>
          </p:nvPr>
        </p:nvSpPr>
        <p:spPr/>
        <p:txBody>
          <a:bodyPr/>
          <a:lstStyle/>
          <a:p>
            <a:endParaRPr lang="it-IT" altLang="it-IT" smtClean="0"/>
          </a:p>
        </p:txBody>
      </p:sp>
      <p:sp>
        <p:nvSpPr>
          <p:cNvPr id="10244" name="Segnaposto numero diapositiva 3"/>
          <p:cNvSpPr>
            <a:spLocks noGrp="1"/>
          </p:cNvSpPr>
          <p:nvPr>
            <p:ph type="sldNum" sz="quarter" idx="12"/>
          </p:nvPr>
        </p:nvSpPr>
        <p:spPr>
          <a:noFill/>
        </p:spPr>
        <p:txBody>
          <a:bodyPr/>
          <a:lstStyle/>
          <a:p>
            <a:fld id="{1CE04D11-0654-405F-81A9-D65A4AD5E21E}" type="slidenum">
              <a:rPr lang="it-IT" altLang="it-IT" smtClean="0"/>
              <a:pPr/>
              <a:t>9</a:t>
            </a:fld>
            <a:endParaRPr lang="it-IT" altLang="it-IT" smtClean="0"/>
          </a:p>
        </p:txBody>
      </p:sp>
      <p:pic>
        <p:nvPicPr>
          <p:cNvPr id="10245" name="Picture 2"/>
          <p:cNvPicPr>
            <a:picLocks noChangeAspect="1" noChangeArrowheads="1"/>
          </p:cNvPicPr>
          <p:nvPr/>
        </p:nvPicPr>
        <p:blipFill>
          <a:blip r:embed="rId2"/>
          <a:srcRect/>
          <a:stretch>
            <a:fillRect/>
          </a:stretch>
        </p:blipFill>
        <p:spPr bwMode="auto">
          <a:xfrm>
            <a:off x="0" y="69215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1006</TotalTime>
  <Words>3700</Words>
  <Application>Microsoft Office PowerPoint</Application>
  <PresentationFormat>Presentazione su schermo (4:3)</PresentationFormat>
  <Paragraphs>442</Paragraphs>
  <Slides>26</Slides>
  <Notes>9</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Struttura predefinita</vt:lpstr>
      <vt:lpstr>Diapositiva 1</vt:lpstr>
      <vt:lpstr>Piano di zona</vt:lpstr>
      <vt:lpstr>Diapositiva 3</vt:lpstr>
      <vt:lpstr>Diapositiva 4</vt:lpstr>
      <vt:lpstr>Diapositiva 5</vt:lpstr>
      <vt:lpstr>Diapositiva 6</vt:lpstr>
      <vt:lpstr>Diapositiva 7</vt:lpstr>
      <vt:lpstr>Diapositiva 8</vt:lpstr>
      <vt:lpstr>Schermata modalità Cawi</vt:lpstr>
      <vt:lpstr>Diapositiva 10</vt:lpstr>
      <vt:lpstr>Diapositiva 11</vt:lpstr>
      <vt:lpstr>Diapositiva 12</vt:lpstr>
      <vt:lpstr>Situazione regionale</vt:lpstr>
      <vt:lpstr>Diapositiva 14</vt:lpstr>
      <vt:lpstr>Diapositiva 15</vt:lpstr>
      <vt:lpstr>Diapositiva 16</vt:lpstr>
      <vt:lpstr>Diapositiva 17</vt:lpstr>
      <vt:lpstr>Modalità partecipative distinte per Regioni </vt:lpstr>
      <vt:lpstr>Aree in cui sono stati favoriti nuovi accordi tra la gestione di servizi</vt:lpstr>
      <vt:lpstr>Strumenti utilizzati per la gestione interistituzionale</vt:lpstr>
      <vt:lpstr>Strumenti utilizzati per la gestione interistituzionale</vt:lpstr>
      <vt:lpstr>Gestione degli accordi territoriali</vt:lpstr>
      <vt:lpstr>Diapositiva 23</vt:lpstr>
      <vt:lpstr>Fonti di finanziamento</vt:lpstr>
      <vt:lpstr>Conclusioni e progress</vt:lpstr>
      <vt:lpstr>Conclusioni e progress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e.lagana</dc:creator>
  <cp:lastModifiedBy>Valued Acer Customer</cp:lastModifiedBy>
  <cp:revision>89</cp:revision>
  <cp:lastPrinted>2013-12-02T12:57:48Z</cp:lastPrinted>
  <dcterms:created xsi:type="dcterms:W3CDTF">2010-11-22T13:40:59Z</dcterms:created>
  <dcterms:modified xsi:type="dcterms:W3CDTF">2013-12-06T07:12:48Z</dcterms:modified>
</cp:coreProperties>
</file>