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4"/>
  </p:notesMasterIdLst>
  <p:handoutMasterIdLst>
    <p:handoutMasterId r:id="rId55"/>
  </p:handoutMasterIdLst>
  <p:sldIdLst>
    <p:sldId id="265" r:id="rId2"/>
    <p:sldId id="25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314" r:id="rId30"/>
    <p:sldId id="297" r:id="rId31"/>
    <p:sldId id="299" r:id="rId32"/>
    <p:sldId id="300" r:id="rId33"/>
    <p:sldId id="301" r:id="rId34"/>
    <p:sldId id="316" r:id="rId35"/>
    <p:sldId id="315" r:id="rId36"/>
    <p:sldId id="317" r:id="rId37"/>
    <p:sldId id="302" r:id="rId38"/>
    <p:sldId id="303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28" r:id="rId47"/>
    <p:sldId id="322" r:id="rId48"/>
    <p:sldId id="323" r:id="rId49"/>
    <p:sldId id="324" r:id="rId50"/>
    <p:sldId id="325" r:id="rId51"/>
    <p:sldId id="326" r:id="rId52"/>
    <p:sldId id="327" r:id="rId53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0C60AC"/>
    <a:srgbClr val="004F8A"/>
    <a:srgbClr val="FF0000"/>
    <a:srgbClr val="084276"/>
    <a:srgbClr val="FBFDA1"/>
    <a:srgbClr val="E4E4E4"/>
  </p:clrMru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6" autoAdjust="0"/>
    <p:restoredTop sz="94107" autoAdjust="0"/>
  </p:normalViewPr>
  <p:slideViewPr>
    <p:cSldViewPr snapToGrid="0" snapToObjects="1">
      <p:cViewPr>
        <p:scale>
          <a:sx n="100" d="100"/>
          <a:sy n="100" d="100"/>
        </p:scale>
        <p:origin x="-210" y="66"/>
      </p:cViewPr>
      <p:guideLst>
        <p:guide orient="horz" pos="2228"/>
        <p:guide pos="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144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cs typeface="+mn-cs"/>
              </a:defRPr>
            </a:lvl1pPr>
          </a:lstStyle>
          <a:p>
            <a:pPr>
              <a:defRPr/>
            </a:pPr>
            <a:fld id="{DA22D8F0-A494-4E3F-BB7F-526201A735D1}" type="datetime1">
              <a:rPr lang="it-IT"/>
              <a:pPr>
                <a:defRPr/>
              </a:pPr>
              <a:t>03/04/2014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cs typeface="+mn-cs"/>
              </a:defRPr>
            </a:lvl1pPr>
          </a:lstStyle>
          <a:p>
            <a:pPr>
              <a:defRPr/>
            </a:pPr>
            <a:fld id="{4B46DF91-DAF2-45C3-974F-94F375519EB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cs typeface="+mn-cs"/>
              </a:defRPr>
            </a:lvl1pPr>
          </a:lstStyle>
          <a:p>
            <a:pPr>
              <a:defRPr/>
            </a:pPr>
            <a:fld id="{CBA41883-FE19-49A9-A036-25488F775D20}" type="datetime1">
              <a:rPr lang="it-IT"/>
              <a:pPr>
                <a:defRPr/>
              </a:pPr>
              <a:t>03/04/2014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dirty="0" smtClean="0"/>
              <a:t>Fare clic per modificare gli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cs typeface="+mn-cs"/>
              </a:defRPr>
            </a:lvl1pPr>
          </a:lstStyle>
          <a:p>
            <a:pPr>
              <a:defRPr/>
            </a:pPr>
            <a:fld id="{0A9A0428-2483-451B-AAF3-4A4FD4B6C23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2DD8D-2310-4D37-A5A0-1B65C5391E17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2765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3F0F5D-9046-4B34-9BFB-1BA8BCBED8FC}" type="slidenum">
              <a:rPr lang="it-IT" sz="1200">
                <a:latin typeface="Helvetica" pitchFamily="34" charset="0"/>
              </a:rPr>
              <a:pPr algn="r"/>
              <a:t>10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2969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EF1D78-EBBF-494A-B8AB-238453054847}" type="slidenum">
              <a:rPr lang="it-IT" sz="1200">
                <a:latin typeface="Helvetica" pitchFamily="34" charset="0"/>
              </a:rPr>
              <a:pPr algn="r"/>
              <a:t>11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3174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1BCCF1-EC2A-430E-B854-C784EECB27F5}" type="slidenum">
              <a:rPr lang="it-IT" sz="1200">
                <a:latin typeface="Helvetica" pitchFamily="34" charset="0"/>
              </a:rPr>
              <a:pPr algn="r"/>
              <a:t>12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3379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496F25-0BD4-49DB-A47F-29A033070798}" type="slidenum">
              <a:rPr lang="it-IT" sz="1200">
                <a:latin typeface="Helvetica" pitchFamily="34" charset="0"/>
              </a:rPr>
              <a:pPr algn="r"/>
              <a:t>13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3584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CEC7ED-4D84-4D74-88C3-8C37181CB20A}" type="slidenum">
              <a:rPr lang="it-IT" sz="1200">
                <a:latin typeface="Helvetica" pitchFamily="34" charset="0"/>
              </a:rPr>
              <a:pPr algn="r"/>
              <a:t>14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3789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D7FBF2-1E5B-4920-9667-491959317F1B}" type="slidenum">
              <a:rPr lang="it-IT" sz="1200">
                <a:latin typeface="Helvetica" pitchFamily="34" charset="0"/>
              </a:rPr>
              <a:pPr algn="r"/>
              <a:t>15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3993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5B20A3-9C38-40F5-B920-726E5C2E3F70}" type="slidenum">
              <a:rPr lang="it-IT" sz="1200">
                <a:latin typeface="Helvetica" pitchFamily="34" charset="0"/>
              </a:rPr>
              <a:pPr algn="r"/>
              <a:t>16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4198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C3D6B2-2DD7-4FBB-AEA6-1FA19EFC44BD}" type="slidenum">
              <a:rPr lang="it-IT" sz="1200">
                <a:latin typeface="Helvetica" pitchFamily="34" charset="0"/>
              </a:rPr>
              <a:pPr algn="r"/>
              <a:t>17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4403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645478-E8DB-46C2-B3D6-0B39519370DE}" type="slidenum">
              <a:rPr lang="it-IT" sz="1200">
                <a:latin typeface="Helvetica" pitchFamily="34" charset="0"/>
              </a:rPr>
              <a:pPr algn="r"/>
              <a:t>18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4608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F6629D-3DF0-481A-9229-26FFE5BE8687}" type="slidenum">
              <a:rPr lang="it-IT" sz="1200">
                <a:latin typeface="Helvetica" pitchFamily="34" charset="0"/>
              </a:rPr>
              <a:pPr algn="r"/>
              <a:t>19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12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923435-ED66-4B1B-B598-3FAE10E10E06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4813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F43E14-A76A-491F-A282-3DD13E1F5E88}" type="slidenum">
              <a:rPr lang="it-IT" sz="1200">
                <a:latin typeface="Helvetica" pitchFamily="34" charset="0"/>
              </a:rPr>
              <a:pPr algn="r"/>
              <a:t>20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5017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1F20E6-9CB4-4C5F-8CD3-CFC7CF2D9B1C}" type="slidenum">
              <a:rPr lang="it-IT" sz="1200">
                <a:latin typeface="Helvetica" pitchFamily="34" charset="0"/>
              </a:rPr>
              <a:pPr algn="r"/>
              <a:t>21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5222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9C79C0-EF62-4D8C-A83E-8B6881F55A05}" type="slidenum">
              <a:rPr lang="it-IT" sz="1200">
                <a:latin typeface="Helvetica" pitchFamily="34" charset="0"/>
              </a:rPr>
              <a:pPr algn="r"/>
              <a:t>22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5427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1F1BCB-5A11-4F02-82DF-C7D46B993FFF}" type="slidenum">
              <a:rPr lang="it-IT" sz="1200">
                <a:latin typeface="Helvetica" pitchFamily="34" charset="0"/>
              </a:rPr>
              <a:pPr algn="r"/>
              <a:t>23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5632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7BEF7A-2F94-462B-B38D-3A7B6864FF3A}" type="slidenum">
              <a:rPr lang="it-IT" sz="1200">
                <a:latin typeface="Helvetica" pitchFamily="34" charset="0"/>
              </a:rPr>
              <a:pPr algn="r"/>
              <a:t>24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5837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FAEA2-D3EB-488B-86B7-E6CF6DFB66C1}" type="slidenum">
              <a:rPr lang="it-IT" sz="1200">
                <a:latin typeface="Helvetica" pitchFamily="34" charset="0"/>
              </a:rPr>
              <a:pPr algn="r"/>
              <a:t>25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6041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719682-3E60-494C-9749-9EED9BCA57AB}" type="slidenum">
              <a:rPr lang="it-IT" sz="1200">
                <a:latin typeface="Helvetica" pitchFamily="34" charset="0"/>
              </a:rPr>
              <a:pPr algn="r"/>
              <a:t>26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6246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AD647D-C4C4-4CF6-9383-314C3972377B}" type="slidenum">
              <a:rPr lang="it-IT" sz="1200">
                <a:latin typeface="Helvetica" pitchFamily="34" charset="0"/>
              </a:rPr>
              <a:pPr algn="r"/>
              <a:t>27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6451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011E2B-FF77-4ACA-9E96-83B4215BB317}" type="slidenum">
              <a:rPr lang="it-IT" sz="1200">
                <a:latin typeface="Helvetica" pitchFamily="34" charset="0"/>
              </a:rPr>
              <a:pPr algn="r"/>
              <a:t>28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6656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C0878E-1DAB-4958-B2B7-A51015CCA078}" type="slidenum">
              <a:rPr lang="it-IT" sz="1200">
                <a:latin typeface="Helvetica" pitchFamily="34" charset="0"/>
              </a:rPr>
              <a:pPr algn="r"/>
              <a:t>29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8CB491-D9C0-42DB-A9B0-AC7C73E7D4B4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6861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62B482-C189-46E7-A120-203F2019DAE1}" type="slidenum">
              <a:rPr lang="it-IT" sz="1200">
                <a:latin typeface="Helvetica" pitchFamily="34" charset="0"/>
              </a:rPr>
              <a:pPr algn="r"/>
              <a:t>30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706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2BD156-5BC3-43F7-B725-3FF5696BFC0F}" type="slidenum">
              <a:rPr lang="it-IT" sz="1200">
                <a:latin typeface="Helvetica" pitchFamily="34" charset="0"/>
              </a:rPr>
              <a:pPr algn="r"/>
              <a:t>31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7270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C68583-46FD-478E-819D-C7218AC4D048}" type="slidenum">
              <a:rPr lang="it-IT" sz="1200">
                <a:latin typeface="Helvetica" pitchFamily="34" charset="0"/>
              </a:rPr>
              <a:pPr algn="r"/>
              <a:t>32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7475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B9950C-F479-4733-95E1-3DAD366F106A}" type="slidenum">
              <a:rPr lang="it-IT" sz="1200">
                <a:latin typeface="Helvetica" pitchFamily="34" charset="0"/>
              </a:rPr>
              <a:pPr algn="r"/>
              <a:t>33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7680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C70BF2-4451-499A-B5EB-B3C72626B333}" type="slidenum">
              <a:rPr lang="it-IT" sz="1200">
                <a:latin typeface="Helvetica" pitchFamily="34" charset="0"/>
              </a:rPr>
              <a:pPr algn="r"/>
              <a:t>34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7885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7E08E4-A9C7-4CCD-AFCC-D9CC9441BC22}" type="slidenum">
              <a:rPr lang="it-IT" sz="1200">
                <a:latin typeface="Helvetica" pitchFamily="34" charset="0"/>
              </a:rPr>
              <a:pPr algn="r"/>
              <a:t>35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8089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2D1020-F64A-4DAE-9863-8968CCC2C890}" type="slidenum">
              <a:rPr lang="it-IT" sz="1200">
                <a:latin typeface="Helvetica" pitchFamily="34" charset="0"/>
              </a:rPr>
              <a:pPr algn="r"/>
              <a:t>36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8294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9D45C0-E26B-4602-957A-AAF006C363FE}" type="slidenum">
              <a:rPr lang="it-IT" sz="1200">
                <a:latin typeface="Helvetica" pitchFamily="34" charset="0"/>
              </a:rPr>
              <a:pPr algn="r"/>
              <a:t>37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8499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38075C-8481-43DD-921A-0050F56170B2}" type="slidenum">
              <a:rPr lang="it-IT" sz="1200">
                <a:latin typeface="Helvetica" pitchFamily="34" charset="0"/>
              </a:rPr>
              <a:pPr algn="r"/>
              <a:t>38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8704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D3F5D1-26EE-4183-A43A-5B7AB78C963C}" type="slidenum">
              <a:rPr lang="it-IT" sz="1200">
                <a:latin typeface="Helvetica" pitchFamily="34" charset="0"/>
              </a:rPr>
              <a:pPr algn="r"/>
              <a:t>39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627EB9-CF09-4BFA-A3E8-CA150B3D58CF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8909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C432E6-A1B8-43F6-8EE0-34AB358388E8}" type="slidenum">
              <a:rPr lang="it-IT" sz="1200">
                <a:latin typeface="Helvetica" pitchFamily="34" charset="0"/>
              </a:rPr>
              <a:pPr algn="r"/>
              <a:t>40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9113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E1A3E3-8EDA-4780-BF96-ABFD6DEF5321}" type="slidenum">
              <a:rPr lang="it-IT" sz="1200">
                <a:latin typeface="Helvetica" pitchFamily="34" charset="0"/>
              </a:rPr>
              <a:pPr algn="r"/>
              <a:t>41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9318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47B145-ABB9-4C31-8754-52E67C3C2BFD}" type="slidenum">
              <a:rPr lang="it-IT" sz="1200">
                <a:latin typeface="Helvetica" pitchFamily="34" charset="0"/>
              </a:rPr>
              <a:pPr algn="r"/>
              <a:t>42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9523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4E6CA5-9B17-44E0-8DF0-122A36C76F7A}" type="slidenum">
              <a:rPr lang="it-IT" sz="1200">
                <a:latin typeface="Helvetica" pitchFamily="34" charset="0"/>
              </a:rPr>
              <a:pPr algn="r"/>
              <a:t>43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9728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2DA879-7770-4A1C-B871-10BA376FBEA6}" type="slidenum">
              <a:rPr lang="it-IT" sz="1200">
                <a:latin typeface="Helvetica" pitchFamily="34" charset="0"/>
              </a:rPr>
              <a:pPr algn="r"/>
              <a:t>44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9933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6379DF-F7C7-457D-AD7A-B2826F8DFD73}" type="slidenum">
              <a:rPr lang="it-IT" sz="1200">
                <a:latin typeface="Helvetica" pitchFamily="34" charset="0"/>
              </a:rPr>
              <a:pPr algn="r"/>
              <a:t>45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0137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54C36C-A493-4BEB-B929-A87566EA81D3}" type="slidenum">
              <a:rPr lang="it-IT" sz="1200">
                <a:latin typeface="Helvetica" pitchFamily="34" charset="0"/>
              </a:rPr>
              <a:pPr algn="r"/>
              <a:t>46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0342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89B941-9036-48B6-AFF6-C01D911FF1F5}" type="slidenum">
              <a:rPr lang="it-IT" sz="1200">
                <a:latin typeface="Helvetica" pitchFamily="34" charset="0"/>
              </a:rPr>
              <a:pPr algn="r"/>
              <a:t>47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0547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A70D6B-9EBB-4C0F-9C56-F28FE853A144}" type="slidenum">
              <a:rPr lang="it-IT" sz="1200">
                <a:latin typeface="Helvetica" pitchFamily="34" charset="0"/>
              </a:rPr>
              <a:pPr algn="r"/>
              <a:t>48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0752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8C509CC-A0FB-4B86-866B-4116B3C8C31B}" type="slidenum">
              <a:rPr lang="it-IT" sz="1200">
                <a:latin typeface="Helvetica" pitchFamily="34" charset="0"/>
              </a:rPr>
              <a:pPr algn="r"/>
              <a:t>49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059818-2D1D-4501-9B14-F612E820CF56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0957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34F0C9-44F8-439D-84B4-73AA17441362}" type="slidenum">
              <a:rPr lang="it-IT" sz="1200">
                <a:latin typeface="Helvetica" pitchFamily="34" charset="0"/>
              </a:rPr>
              <a:pPr algn="r"/>
              <a:t>50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1161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C3CD6B-0201-44BE-B609-9366837384FC}" type="slidenum">
              <a:rPr lang="it-IT" sz="1200">
                <a:latin typeface="Helvetica" pitchFamily="34" charset="0"/>
              </a:rPr>
              <a:pPr algn="r"/>
              <a:t>51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1366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3DB848-8B7F-496F-9755-14DC88DF9E47}" type="slidenum">
              <a:rPr lang="it-IT" sz="1200">
                <a:latin typeface="Helvetica" pitchFamily="34" charset="0"/>
              </a:rPr>
              <a:pPr algn="r"/>
              <a:t>52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8121D1-C731-4648-B95F-D2243F8150EB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1244F8-A057-4901-9353-4D9BA96805DA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2355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1C82E3-2FA8-4439-9311-0C8EA2744E98}" type="slidenum">
              <a:rPr lang="it-IT" sz="1200">
                <a:latin typeface="Helvetica" pitchFamily="34" charset="0"/>
              </a:rPr>
              <a:pPr algn="r"/>
              <a:t>8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2560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6E33F8-A94B-425E-9C71-EF6B2DEFA3BC}" type="slidenum">
              <a:rPr lang="it-IT" sz="1200">
                <a:latin typeface="Helvetica" pitchFamily="34" charset="0"/>
              </a:rPr>
              <a:pPr algn="r"/>
              <a:t>9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27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Helvetica"/>
            </a:endParaRPr>
          </a:p>
        </p:txBody>
      </p:sp>
      <p:sp>
        <p:nvSpPr>
          <p:cNvPr id="6" name="Segnaposto piè di pagina 6"/>
          <p:cNvSpPr txBox="1">
            <a:spLocks/>
          </p:cNvSpPr>
          <p:nvPr userDrawn="1"/>
        </p:nvSpPr>
        <p:spPr>
          <a:xfrm>
            <a:off x="3414713" y="6381750"/>
            <a:ext cx="2311400" cy="365125"/>
          </a:xfrm>
          <a:prstGeom prst="rect">
            <a:avLst/>
          </a:prstGeom>
          <a:noFill/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b="1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FFFFFF"/>
                </a:solidFill>
              </a:rPr>
              <a:t>Logo, Titolo, Evento, Autore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idx="13"/>
          </p:nvPr>
        </p:nvSpPr>
        <p:spPr>
          <a:xfrm>
            <a:off x="1231900" y="2011363"/>
            <a:ext cx="7492999" cy="1189037"/>
          </a:xfrm>
        </p:spPr>
        <p:txBody>
          <a:bodyPr>
            <a:noAutofit/>
          </a:bodyPr>
          <a:lstStyle>
            <a:lvl1pPr marL="0" indent="0" algn="just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Fare clic per modificare stili del testo dello schema</a:t>
            </a:r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4"/>
          </p:nvPr>
        </p:nvSpPr>
        <p:spPr>
          <a:xfrm>
            <a:off x="1204913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7AA2FAD7-3547-40B2-9139-51541A47D23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5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Helvetic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cap="all">
                <a:solidFill>
                  <a:srgbClr val="1E2B8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Helvetic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Helvetica"/>
                <a:cs typeface="+mn-cs"/>
              </a:defRPr>
            </a:lvl1pPr>
          </a:lstStyle>
          <a:p>
            <a:pPr>
              <a:defRPr/>
            </a:pPr>
            <a:fld id="{4C44F723-C8C0-47A5-A9E4-DF38C18F270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7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Helvetica"/>
            </a:endParaRP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56200" cy="1143000"/>
          </a:xfrm>
        </p:spPr>
        <p:txBody>
          <a:bodyPr/>
          <a:lstStyle>
            <a:lvl1pPr>
              <a:defRPr>
                <a:solidFill>
                  <a:srgbClr val="1E2B86"/>
                </a:solidFill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3"/>
          </p:nvPr>
        </p:nvSpPr>
        <p:spPr>
          <a:xfrm>
            <a:off x="3924300" y="1974850"/>
            <a:ext cx="4953000" cy="3486150"/>
          </a:xfrm>
        </p:spPr>
        <p:txBody>
          <a:bodyPr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dirty="0" err="1" smtClean="0"/>
              <a:t>Fare clic per modificare stili del testo dello schema</a:t>
            </a:r>
          </a:p>
          <a:p>
            <a:pPr lvl="1"/>
            <a:r>
              <a:rPr lang="en-US" dirty="0" err="1" smtClean="0"/>
              <a:t>Secondo livello</a:t>
            </a:r>
          </a:p>
          <a:p>
            <a:pPr lvl="2"/>
            <a:r>
              <a:rPr lang="en-US" dirty="0" err="1" smtClean="0"/>
              <a:t>Terzo livello</a:t>
            </a:r>
          </a:p>
          <a:p>
            <a:pPr lvl="3"/>
            <a:r>
              <a:rPr lang="en-US" dirty="0" err="1" smtClean="0"/>
              <a:t>Quarto livello</a:t>
            </a:r>
          </a:p>
          <a:p>
            <a:pPr lvl="4"/>
            <a:r>
              <a:rPr lang="en-US" dirty="0" err="1" smtClean="0"/>
              <a:t>Quinto livello</a:t>
            </a:r>
            <a:endParaRPr lang="it-IT" dirty="0" smtClean="0"/>
          </a:p>
        </p:txBody>
      </p:sp>
      <p:sp>
        <p:nvSpPr>
          <p:cNvPr id="5" name="Segnaposto data 1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3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AA0A4F51-92BA-4187-9FDA-AAF8E2B95DB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93800" y="274638"/>
            <a:ext cx="515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1293813" y="3581400"/>
            <a:ext cx="73914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Sed ut perspiciatis unde omnis iste natus 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br>
              <a:rPr lang="it-IT" smtClean="0"/>
            </a:br>
            <a:endParaRPr 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 cap="all">
          <a:solidFill>
            <a:srgbClr val="1E2B86"/>
          </a:solidFill>
          <a:latin typeface="Helvetic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2B86"/>
          </a:solidFill>
          <a:latin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2B86"/>
          </a:solidFill>
          <a:latin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2B86"/>
          </a:solidFill>
          <a:latin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2B86"/>
          </a:solidFill>
          <a:latin typeface="Helvetic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E2B86"/>
          </a:solidFill>
          <a:latin typeface="Helvetic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E2B86"/>
          </a:solidFill>
          <a:latin typeface="Helvetic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E2B86"/>
          </a:solidFill>
          <a:latin typeface="Helvetic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E2B86"/>
          </a:solidFill>
          <a:latin typeface="Helvetica" pitchFamily="34" charset="0"/>
        </a:defRPr>
      </a:lvl9pPr>
    </p:titleStyle>
    <p:bodyStyle>
      <a:lvl1pPr indent="-341313" algn="l" defTabSz="457200" rtl="0" eaLnBrk="0" fontAlgn="base" hangingPunct="0">
        <a:spcBef>
          <a:spcPct val="0"/>
        </a:spcBef>
        <a:spcAft>
          <a:spcPct val="0"/>
        </a:spcAft>
        <a:buClr>
          <a:srgbClr val="1E2B86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Helvetica"/>
          <a:ea typeface="+mn-ea"/>
          <a:cs typeface="+mn-cs"/>
        </a:defRPr>
      </a:lvl1pPr>
      <a:lvl2pPr marL="596900" indent="-250825" algn="l" defTabSz="457200" rtl="0" eaLnBrk="0" fontAlgn="base" hangingPunct="0">
        <a:spcBef>
          <a:spcPct val="20000"/>
        </a:spcBef>
        <a:spcAft>
          <a:spcPct val="0"/>
        </a:spcAft>
        <a:buClr>
          <a:srgbClr val="656565"/>
        </a:buClr>
        <a:buFont typeface="Courier New" pitchFamily="49" charset="0"/>
        <a:buChar char="o"/>
        <a:defRPr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http://www.fareturismo.it/milano2014/themes/default/img/header.jp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plus@isfol.it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://www.erasmusplus.i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plus@indire.it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://www.erasmusplus.i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ss.cedefop.europa.e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europass.cedefop.europa.eu/it/documents/curriculum-vitae/templates-instructions/templates/doc.doc" TargetMode="External"/><Relationship Id="rId7" Type="http://schemas.openxmlformats.org/officeDocument/2006/relationships/hyperlink" Target="http://www.salute.gov.it/assistenzaSanitaria/paginaInternaMenuAssistenzaSanitaria.jsp?id=624&amp;menu=strumentieserviz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uropass.cedefop.europa.eu/it/documents/european-skills-passport" TargetMode="External"/><Relationship Id="rId5" Type="http://schemas.openxmlformats.org/officeDocument/2006/relationships/hyperlink" Target="http://www.cimea.it/traduzioni/" TargetMode="External"/><Relationship Id="rId4" Type="http://schemas.openxmlformats.org/officeDocument/2006/relationships/hyperlink" Target="http://www.cambridgeenglish.org/it/" TargetMode="Externa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ilium.europa.eu/uedocs/cms_Data/docs/pressdata/en/lsa/141424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afij.org/sites_utiles/Tourisme_-_Restauration-79-1.html" TargetMode="External"/><Relationship Id="rId7" Type="http://schemas.openxmlformats.org/officeDocument/2006/relationships/hyperlink" Target="http://www.jcomjeune.com/offres-de-stag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idostage.com/" TargetMode="External"/><Relationship Id="rId5" Type="http://schemas.openxmlformats.org/officeDocument/2006/relationships/hyperlink" Target="http://www.jobstage.com/" TargetMode="External"/><Relationship Id="rId4" Type="http://schemas.openxmlformats.org/officeDocument/2006/relationships/hyperlink" Target="http://www.aidemploi.com/autres_offres/stages/" TargetMode="External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isneylandparis-casting.com/fr/actualites/contrats-de-professionnalisation-debut-mars-201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uvrehotels.com/en/hotel-catering-training.html" TargetMode="External"/><Relationship Id="rId3" Type="http://schemas.openxmlformats.org/officeDocument/2006/relationships/hyperlink" Target="http://www.etudis.com/cgi-bin/c.asp?p=cad_listeofr&amp;t=4&amp;y=16&amp;B1.x=11&amp;B1.y=8" TargetMode="External"/><Relationship Id="rId7" Type="http://schemas.openxmlformats.org/officeDocument/2006/relationships/hyperlink" Target="http://www.stage.fr/louvre-hotels/stage-entreprise-louvre-hotels_14.aspx#ancrecontenu" TargetMode="Externa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tage.fr/tourisme-restauration-hotellerie/stage-secteur-tourisme-restauration-hotellerie_15.aspx?page=2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aidostage.com/offre-stage/restauration-tourisme-8/guide-dans-site-classe-unesco-stage-17639.html?related=domaine&amp;v=8" TargetMode="External"/><Relationship Id="rId10" Type="http://schemas.openxmlformats.org/officeDocument/2006/relationships/hyperlink" Target="http://jobs-stages.letudiant.fr/stages-etudiants/offres/domaine-hotellerie-restauration-tourisme-24.html" TargetMode="External"/><Relationship Id="rId4" Type="http://schemas.openxmlformats.org/officeDocument/2006/relationships/hyperlink" Target="http://www.aidostage.com/offre-stage/restauration-tourisme-8/" TargetMode="External"/><Relationship Id="rId9" Type="http://schemas.openxmlformats.org/officeDocument/2006/relationships/hyperlink" Target="http://www.aidostage.com/offre-stage/restauration-tourisme-8/accueil-gouvernance-reservations-47191.html?page=1&amp;domaineRech=8&amp;regionRech=1&amp;dureeRech=5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caterer.com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uccessfulnewcareer.co.uk/chefs/jobs/job/102/" TargetMode="External"/><Relationship Id="rId5" Type="http://schemas.openxmlformats.org/officeDocument/2006/relationships/hyperlink" Target="http://www.successfulnewcareer.co.uk/pub-jobs/jobs/" TargetMode="External"/><Relationship Id="rId4" Type="http://schemas.openxmlformats.org/officeDocument/2006/relationships/hyperlink" Target="http://www.caterer.com/JobSeeking/Bartender_job5907046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s.gov.uk/assets/biscore/higher-education/docs/c/11-1068-common-best-practice-code-for-quality-internships.pdf" TargetMode="External"/><Relationship Id="rId3" Type="http://schemas.openxmlformats.org/officeDocument/2006/relationships/hyperlink" Target="http://www.simplyhired.co.uk/a/jobs/list/q-Restaurant/fjt-internship" TargetMode="External"/><Relationship Id="rId7" Type="http://schemas.openxmlformats.org/officeDocument/2006/relationships/hyperlink" Target="http://www.internship-uk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ummerjobs.com/" TargetMode="External"/><Relationship Id="rId5" Type="http://schemas.openxmlformats.org/officeDocument/2006/relationships/hyperlink" Target="http://www.internjobs.com/do/where/GB/London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www.simplyhired.co.uk/a/jobs/list/q-Hotel/fjt-internship" TargetMode="Externa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caterer.com/JobSearch/JobDetails.aspx?JobId=59082686&amp;Keywords=&amp;JobType1=96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aterer.com/JobSearch/JobDetails.aspx?JobId=58978690&amp;Keywords=&amp;JobType1=96" TargetMode="External"/><Relationship Id="rId5" Type="http://schemas.openxmlformats.org/officeDocument/2006/relationships/hyperlink" Target="http://www.caterer.com/JobSearch/JobDetails.aspx?JobId=58941202&amp;Keywords=&amp;JobType1=96" TargetMode="External"/><Relationship Id="rId4" Type="http://schemas.openxmlformats.org/officeDocument/2006/relationships/hyperlink" Target="http://www.caterer.com/JobSearch/JobDetails.aspx?JobId=59082521&amp;Keywords=&amp;JobType1=9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s-consulting.es/ofertas.php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://www.laboris.net/BuscadorParrilla.aspx?Palabra=&amp;Categoria=10&amp;sz=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s-consulting.es/Offre_es.php?offre=AO8869S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://www.ies-consulting.es/Offre_es.php?offre=NU6736S" TargetMode="External"/><Relationship Id="rId4" Type="http://schemas.openxmlformats.org/officeDocument/2006/relationships/hyperlink" Target="http://www.ies-consulting.es/Offre_es.php?offre=AR2862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ars.at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://www.hoteljob.com/" TargetMode="External"/><Relationship Id="rId4" Type="http://schemas.openxmlformats.org/officeDocument/2006/relationships/hyperlink" Target="http://www.rollingpin.at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praktikum.de/" TargetMode="External"/><Relationship Id="rId7" Type="http://schemas.openxmlformats.org/officeDocument/2006/relationships/hyperlink" Target="http://www.absolutebeginners.de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raktikum.info/" TargetMode="External"/><Relationship Id="rId5" Type="http://schemas.openxmlformats.org/officeDocument/2006/relationships/hyperlink" Target="http://www.prabo.de/" TargetMode="External"/><Relationship Id="rId4" Type="http://schemas.openxmlformats.org/officeDocument/2006/relationships/hyperlink" Target="http://www.praktika.de/" TargetMode="External"/><Relationship Id="rId9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olventa.de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://www.itraineeship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jobboerse.arbeitsagentur.de/vamJB/startseite.html?kgr=as&amp;m=1&amp;aa=1&amp;e1=74663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jobboerse.arbeitsagentur.de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://jobboerse.arbeitsagentur.de/vamJB/stellenangeboteFinden.html?execution=e2s1&amp;d_6827794_p=1" TargetMode="External"/><Relationship Id="rId4" Type="http://schemas.openxmlformats.org/officeDocument/2006/relationships/hyperlink" Target="http://jobboerse.arbeitsagentur.de/vamJB/stellenangeboteFinden.html?execution=e1s1&amp;d_6827794_p=1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werk.com/companies/zoekwizard-en/2872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-nl.org/living-in-the-netherlands/working/internships.asp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://www.westcordhotels.nl/Vacatures/Amsterda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cordhotels.nl/Vacatures/Amsterda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udentjob.de/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://www.stage.nl/" TargetMode="External"/><Relationship Id="rId7" Type="http://schemas.openxmlformats.org/officeDocument/2006/relationships/hyperlink" Target="http://www.studentjob.fr/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tudentjob.es/practicas" TargetMode="External"/><Relationship Id="rId11" Type="http://schemas.openxmlformats.org/officeDocument/2006/relationships/hyperlink" Target="http://www.studentjob-usa.com/" TargetMode="External"/><Relationship Id="rId5" Type="http://schemas.openxmlformats.org/officeDocument/2006/relationships/hyperlink" Target="http://www.studentjob.co.uk/internship/London" TargetMode="External"/><Relationship Id="rId10" Type="http://schemas.openxmlformats.org/officeDocument/2006/relationships/hyperlink" Target="http://www.studentjob.be/nl" TargetMode="External"/><Relationship Id="rId4" Type="http://schemas.openxmlformats.org/officeDocument/2006/relationships/hyperlink" Target="http://www.studentenwerk.nl/stage/Europa" TargetMode="External"/><Relationship Id="rId9" Type="http://schemas.openxmlformats.org/officeDocument/2006/relationships/hyperlink" Target="http://www.studentjob.at/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graduateland.com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rainee.no/" TargetMode="External"/><Relationship Id="rId5" Type="http://schemas.openxmlformats.org/officeDocument/2006/relationships/hyperlink" Target="http://www.traineeprograms.com/" TargetMode="External"/><Relationship Id="rId4" Type="http://schemas.openxmlformats.org/officeDocument/2006/relationships/hyperlink" Target="http://www.traineeguiden.se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indenmark.dk/Find_information/Information_for_employers/International_students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://www.euvip.eu/resources/PIST%5b1%5d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findustria.ro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://confindustriabulgaria.bg/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rtugalglobal.pt/PT/inovexport/Paginas/InovExportHomepage.aspx" TargetMode="External"/><Relationship Id="rId3" Type="http://schemas.openxmlformats.org/officeDocument/2006/relationships/hyperlink" Target="http://juventude.gov.pt/Emprego/Programas%20INOV/InovJovem/Paginas/inov_jovem.aspx" TargetMode="External"/><Relationship Id="rId7" Type="http://schemas.openxmlformats.org/officeDocument/2006/relationships/hyperlink" Target="http://www.portugalglobal.pt/PT/InovContacto/Paginas/InovContactoHomepage.aspx" TargetMode="Externa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juventude.gov.pt/Emprego/Programas%20INOV/InovSocial/Paginas/inovsocialdefault.aspx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juventude.gov.pt/Emprego/Programas%20INOV/InovEnergia/Paginas/INOV-Energia.aspx" TargetMode="External"/><Relationship Id="rId10" Type="http://schemas.openxmlformats.org/officeDocument/2006/relationships/hyperlink" Target="http://www.impulsojovemportugal.pt/" TargetMode="External"/><Relationship Id="rId4" Type="http://schemas.openxmlformats.org/officeDocument/2006/relationships/hyperlink" Target="http://www.dgartes.pt/inov-art/regulamento3_en.htm" TargetMode="External"/><Relationship Id="rId9" Type="http://schemas.openxmlformats.org/officeDocument/2006/relationships/hyperlink" Target="http://www.iefp.pt/apoios/empresas/Paginas/Estagios_emprego.aspx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-mobility.eu/agreements-european-mobility.php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ss.cedefop.europa.eu/it/documents/curriculum-vitae/templates-instructions/templates/doc.doc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alturl.com/pthpa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f-italia.it/top/toefl/" TargetMode="External"/><Relationship Id="rId3" Type="http://schemas.openxmlformats.org/officeDocument/2006/relationships/hyperlink" Target="http://www.cambridgeenglish.org/" TargetMode="External"/><Relationship Id="rId7" Type="http://schemas.openxmlformats.org/officeDocument/2006/relationships/hyperlink" Target="http://www.ets.org/toef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ritishcouncil.org/it/" TargetMode="External"/><Relationship Id="rId5" Type="http://schemas.openxmlformats.org/officeDocument/2006/relationships/hyperlink" Target="http://www.ielts.org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www.cambridgeenglish.org/it/find-a-centre/" TargetMode="Externa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s-consulting.es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europemobility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urocultura.it/" TargetMode="External"/><Relationship Id="rId11" Type="http://schemas.openxmlformats.org/officeDocument/2006/relationships/hyperlink" Target="http://www.erasmusplus.it/" TargetMode="External"/><Relationship Id="rId5" Type="http://schemas.openxmlformats.org/officeDocument/2006/relationships/hyperlink" Target="http://www.scambieuropei.it/" TargetMode="External"/><Relationship Id="rId10" Type="http://schemas.openxmlformats.org/officeDocument/2006/relationships/hyperlink" Target="http://www.mistralcoop.eu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ec.europa.eu/eures/main.jsp?catId=3&amp;acro=eures&amp;lang=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lide_ond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30250" y="119063"/>
            <a:ext cx="42926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chemeClr val="accent2">
                <a:alpha val="42999"/>
              </a:schemeClr>
            </a:outerShdw>
          </a:effectLst>
        </p:spPr>
      </p:pic>
      <p:pic>
        <p:nvPicPr>
          <p:cNvPr id="8194" name="Immagine 5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9488" y="2263775"/>
            <a:ext cx="11779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148138" y="2382838"/>
            <a:ext cx="46434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accent5"/>
                </a:solidFill>
                <a:latin typeface="Helvetica"/>
                <a:cs typeface="Helvetica"/>
              </a:rPr>
              <a:t>Fare uno stage in Europa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148138" y="3824288"/>
            <a:ext cx="48434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accent3"/>
                </a:solidFill>
                <a:latin typeface="Helvetica"/>
                <a:cs typeface="Helvetica"/>
              </a:rPr>
              <a:t>FareTurismo – Fare Agroalimentare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accent3"/>
                </a:solidFill>
                <a:latin typeface="Helvetica"/>
                <a:cs typeface="Helvetica"/>
              </a:rPr>
              <a:t>Centro Congressi della Provincia di Milano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148138" y="4656138"/>
            <a:ext cx="28908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accent3"/>
                </a:solidFill>
                <a:latin typeface="Helvetica"/>
                <a:cs typeface="Helvetica"/>
              </a:rPr>
              <a:t>Mercoledì 2 aprile 2014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48138" y="4348163"/>
            <a:ext cx="28908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accent3"/>
                </a:solidFill>
                <a:latin typeface="Helvetica"/>
                <a:cs typeface="Helvetica"/>
              </a:rPr>
              <a:t>Ginevra Benini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148138" y="2843213"/>
            <a:ext cx="3603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3"/>
                </a:solidFill>
                <a:latin typeface="Helvetica"/>
                <a:cs typeface="Helvetica"/>
              </a:rPr>
              <a:t>nel settore del turismo e della ristorazione: come cogliere le opportunità</a:t>
            </a:r>
          </a:p>
        </p:txBody>
      </p:sp>
      <p:pic>
        <p:nvPicPr>
          <p:cNvPr id="8200" name="Immagine 1" descr="CL_logo-0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8" y="5575300"/>
            <a:ext cx="11303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Immagin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5888" y="5634038"/>
            <a:ext cx="11509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Immagin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8950" y="5795963"/>
            <a:ext cx="16097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2" descr="http://www.isfol.it/repository-immagini/Formazione%20e%20capitale%20umano/manuale-stage-2013/image_min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6513" y="2524125"/>
            <a:ext cx="1571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3" descr="http://www.fareturismo.it/milano2014/themes/default/img/header.jpg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7616825" y="3824288"/>
            <a:ext cx="14509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A27E071A-BF9C-417C-B75B-DD51B792AFD3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10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914525"/>
            <a:ext cx="8181975" cy="3486150"/>
          </a:xfrm>
        </p:spPr>
        <p:txBody>
          <a:bodyPr rtlCol="0">
            <a:normAutofit lnSpcReduction="10000"/>
          </a:bodyPr>
          <a:lstStyle/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Per ottenere una borsa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Erasmus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+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, a chi si può rivolgere la tua 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scuola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per </a:t>
            </a:r>
            <a:r>
              <a:rPr lang="it-IT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reperire le informazioni sui progetti finanziabili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endParaRPr lang="it-IT" sz="2400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Agenzia nazionale </a:t>
            </a:r>
            <a:r>
              <a:rPr lang="it-IT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Erasmus+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ISFOL 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Corso d’Italia 33 </a:t>
            </a:r>
            <a:r>
              <a:rPr lang="it-IT" sz="2400" i="1" dirty="0" smtClean="0">
                <a:solidFill>
                  <a:srgbClr val="35359B"/>
                </a:solidFill>
                <a:latin typeface="Helvetica" pitchFamily="34" charset="0"/>
              </a:rPr>
              <a:t>–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00198 Roma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E-mail: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hlinkClick r:id="rId3" tooltip="erasmusplus@isfol.it"/>
              </a:rPr>
              <a:t>erasmusplus@isfol.it</a:t>
            </a:r>
            <a:endParaRPr lang="it-IT" sz="24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Tel: 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06854471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it-IT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www.erasmusplus.it</a:t>
            </a:r>
            <a:r>
              <a:rPr lang="it-IT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endParaRPr lang="en-US" altLang="ja-JP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50000"/>
              </a:lnSpc>
              <a:defRPr/>
            </a:pPr>
            <a:endParaRPr lang="it-IT" sz="25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50000"/>
              </a:lnSpc>
              <a:defRPr/>
            </a:pPr>
            <a:endParaRPr lang="it-IT" sz="25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50000"/>
              </a:lnSpc>
              <a:defRPr/>
            </a:pPr>
            <a:endParaRPr lang="it-IT" sz="600" dirty="0" smtClean="0">
              <a:solidFill>
                <a:srgbClr val="0066CC"/>
              </a:solidFill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26627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26630" name="Immagine 13" descr="logoIsfol_blu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http://www.erasmusplus.it/wp-content/uploads/2014/01/logo_e+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5214938"/>
            <a:ext cx="2857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" descr="http://www.erasmusplus.it/wp-content/uploads/2014/01/logo_e+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5214938"/>
            <a:ext cx="2857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160DF066-5D41-4AC9-B6BC-4F2133FD66DB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11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914525"/>
            <a:ext cx="8181975" cy="3486150"/>
          </a:xfrm>
        </p:spPr>
        <p:txBody>
          <a:bodyPr rtlCol="0">
            <a:normAutofit lnSpcReduction="10000"/>
          </a:bodyPr>
          <a:lstStyle/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Per ottenere una borsa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Erasmus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+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, a chi si può rivolgere la tua 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università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per </a:t>
            </a:r>
            <a:r>
              <a:rPr lang="it-IT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reperire le informazioni sui progetti finanziabili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endParaRPr lang="it-IT" sz="2400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Agenzia nazionale </a:t>
            </a:r>
            <a:r>
              <a:rPr lang="it-IT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Erasmus+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INDIRE 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it-IT" sz="2400" dirty="0" err="1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Guidubaldo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Monte, 54 </a:t>
            </a:r>
            <a:r>
              <a:rPr lang="it-IT" sz="2400" i="1" dirty="0" smtClean="0">
                <a:solidFill>
                  <a:srgbClr val="35359B"/>
                </a:solidFill>
                <a:latin typeface="Helvetica" pitchFamily="34" charset="0"/>
              </a:rPr>
              <a:t>–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00197 Roma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E-mail: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erasmusplus@indire.it"/>
              </a:rPr>
              <a:t>erasmusplus@indire.it</a:t>
            </a:r>
            <a:endParaRPr lang="it-IT" sz="24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Tel: </a:t>
            </a:r>
            <a:r>
              <a:rPr lang="it-IT" sz="24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0654210483 </a:t>
            </a:r>
            <a:endParaRPr lang="it-IT" sz="2400" b="1" dirty="0" smtClean="0">
              <a:solidFill>
                <a:srgbClr val="004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it-IT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www.erasmusplus.it</a:t>
            </a:r>
            <a:r>
              <a:rPr lang="it-IT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endParaRPr lang="en-US" altLang="ja-JP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28675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28678" name="Immagine 13" descr="logoIsfol_blu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" descr="http://www.erasmusplus.it/wp-content/uploads/2014/01/logo_e+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05150" y="5322888"/>
            <a:ext cx="2857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908962B5-119A-40C2-93D8-A677C5862D67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12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914525"/>
            <a:ext cx="8181975" cy="3486150"/>
          </a:xfrm>
        </p:spPr>
        <p:txBody>
          <a:bodyPr rtlCol="0">
            <a:normAutofit fontScale="77500" lnSpcReduction="2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Come  prepararsi nel modo migliore: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Una volta scelto il </a:t>
            </a:r>
            <a:r>
              <a:rPr lang="it-I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tipo di stage </a:t>
            </a: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verificare se: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gli stage proposti  abbiano già un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Promotore da contattare</a:t>
            </a:r>
            <a:r>
              <a:rPr lang="it-IT" sz="2400" b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;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2400" b="1" dirty="0" smtClean="0">
              <a:solidFill>
                <a:srgbClr val="0541C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in caso contrario, coinvolgere la propria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Scuola </a:t>
            </a:r>
            <a:r>
              <a:rPr lang="it-IT" sz="2400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(o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Università</a:t>
            </a: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) che si</a:t>
            </a:r>
          </a:p>
          <a:p>
            <a:pPr algn="just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dovrà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convenzionare</a:t>
            </a:r>
            <a:r>
              <a:rPr lang="it-IT" sz="2400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 l’azienda ospitante, con l’eventuale aiuto</a:t>
            </a:r>
          </a:p>
          <a:p>
            <a:pPr algn="just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dell’organizzazione intermediaria;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2400" b="1" dirty="0" smtClean="0">
              <a:solidFill>
                <a:srgbClr val="0541C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la</a:t>
            </a:r>
            <a:r>
              <a:rPr lang="it-IT" sz="2400" b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convenzione di stage </a:t>
            </a: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assume la forma di un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contratto di mobilità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europea</a:t>
            </a:r>
            <a:r>
              <a:rPr lang="it-IT" sz="2400" b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.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30723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30726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5B98252D-6AE5-4041-8CC2-E24022B608FB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13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716088"/>
            <a:ext cx="8391525" cy="4257675"/>
          </a:xfrm>
        </p:spPr>
        <p:txBody>
          <a:bodyPr rtlCol="0">
            <a:normAutofit fontScale="77500" lnSpcReduction="2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Come  prepararsi nel modo migliore: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Criteri</a:t>
            </a:r>
            <a:r>
              <a:rPr lang="it-IT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per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scegliere </a:t>
            </a:r>
            <a:r>
              <a:rPr lang="it-IT" sz="24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non solo lo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stage</a:t>
            </a:r>
            <a:r>
              <a:rPr lang="it-IT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ma soprattutto l’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azienda </a:t>
            </a:r>
            <a:r>
              <a:rPr lang="it-IT" sz="2400" dirty="0" smtClean="0">
                <a:solidFill>
                  <a:srgbClr val="106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o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 </a:t>
            </a:r>
            <a:r>
              <a:rPr lang="it-IT" sz="2400" dirty="0" smtClean="0">
                <a:solidFill>
                  <a:srgbClr val="106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l’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organizzazione </a:t>
            </a:r>
            <a:r>
              <a:rPr lang="it-IT" sz="24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fra quelle proposte dal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Promotore</a:t>
            </a:r>
            <a:r>
              <a:rPr lang="it-IT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individuato: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Consistenza e serietà del progetto formativo</a:t>
            </a: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, la cui </a:t>
            </a:r>
            <a:r>
              <a:rPr lang="it-IT" sz="2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descrizione</a:t>
            </a: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,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struttura </a:t>
            </a: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e </a:t>
            </a:r>
            <a:r>
              <a:rPr lang="it-IT" sz="2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durata </a:t>
            </a: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deve essere commisurata all’impegno richiesto: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farlo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esaminare da un proprio professore di fiducia</a:t>
            </a:r>
            <a:r>
              <a:rPr lang="it-IT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;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24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Solidità</a:t>
            </a:r>
            <a:r>
              <a:rPr lang="it-IT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dell’azienda o dell’organizzazione ospitante: fare una ricerca</a:t>
            </a:r>
          </a:p>
          <a:p>
            <a:pPr algn="just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</a:t>
            </a: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incrociata sul web;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Tutor aziendale </a:t>
            </a:r>
            <a:r>
              <a:rPr lang="it-IT" sz="24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possibilmente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non coincidente</a:t>
            </a:r>
            <a:r>
              <a:rPr lang="it-IT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col titolare o dirigente;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28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Rimborso spese commisurato all’impegno richiesto.</a:t>
            </a:r>
            <a:endParaRPr lang="it-IT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32771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573088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32774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02D9F017-5C0A-4ACC-A5D4-FE1722713C55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14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42899" y="1716088"/>
            <a:ext cx="8677275" cy="40592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Se si è trovato lo stage su internet, come candidarsi autonomamente: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z="19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&gt;   </a:t>
            </a: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Accompagnare il proprio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Europass CV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 una convincente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lettera di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presentazione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nella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lingua di lavoro </a:t>
            </a:r>
            <a:r>
              <a:rPr lang="it-IT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dell’azienda o organizzazione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scelta;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&gt;</a:t>
            </a: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Allegare 1 o 2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lettere di referenza</a:t>
            </a: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&gt;</a:t>
            </a: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Compilare  o il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format online</a:t>
            </a: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allegato al’offerta di stage o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l’Europass CV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</a:t>
            </a:r>
            <a:r>
              <a:rPr lang="it-IT" dirty="0" smtClean="0">
                <a:solidFill>
                  <a:srgbClr val="0066CC"/>
                </a:solidFill>
                <a:latin typeface="Helvetica" pitchFamily="34" charset="0"/>
              </a:rPr>
              <a:t>(</a:t>
            </a:r>
            <a:r>
              <a:rPr lang="it-IT" i="1" u="sng" dirty="0" smtClean="0">
                <a:solidFill>
                  <a:srgbClr val="04349E"/>
                </a:solidFill>
                <a:latin typeface="Helvetica" pitchFamily="34" charset="0"/>
                <a:hlinkClick r:id="rId3"/>
              </a:rPr>
              <a:t>http://europass.cedefop.europa.eu/</a:t>
            </a:r>
            <a:r>
              <a:rPr lang="it-IT" dirty="0" smtClean="0">
                <a:solidFill>
                  <a:srgbClr val="04349E"/>
                </a:solidFill>
                <a:latin typeface="Helvetica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it-IT" dirty="0" smtClean="0">
              <a:solidFill>
                <a:srgbClr val="04349E"/>
              </a:solidFill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dirty="0" smtClean="0">
                <a:solidFill>
                  <a:srgbClr val="04349E"/>
                </a:solidFill>
                <a:latin typeface="Helvetica" pitchFamily="34" charset="0"/>
              </a:rPr>
              <a:t> </a:t>
            </a:r>
            <a:endParaRPr lang="it-IT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► Seguire i consigli utili del Manuale nel Paragrafo 1.3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“Biglietti da visita” </a:t>
            </a: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1500" dirty="0" smtClean="0"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1500" dirty="0" smtClean="0">
              <a:latin typeface="Helvetica" pitchFamily="34" charset="0"/>
            </a:endParaRPr>
          </a:p>
        </p:txBody>
      </p:sp>
      <p:sp>
        <p:nvSpPr>
          <p:cNvPr id="34819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7048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34822" name="Immagine 13" descr="logoIsfol_blu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4B45E5E6-5934-4F55-BFD4-722CAAF658F2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15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90525" y="1914525"/>
            <a:ext cx="8753475" cy="34861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60000"/>
              </a:lnSpc>
              <a:defRPr/>
            </a:pPr>
            <a:endParaRPr lang="it-IT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    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Quanto costa fare uno stage all’estero: </a:t>
            </a:r>
          </a:p>
          <a:p>
            <a:pPr eaLnBrk="1" hangingPunct="1">
              <a:buFont typeface="Arial" charset="0"/>
              <a:buNone/>
              <a:defRPr/>
            </a:pPr>
            <a:endParaRPr lang="it-IT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Rimborso spese azienda </a:t>
            </a:r>
            <a:r>
              <a:rPr lang="it-IT" b="1" dirty="0" smtClean="0">
                <a:solidFill>
                  <a:srgbClr val="004F8A"/>
                </a:solidFill>
                <a:latin typeface="Helvetica" pitchFamily="34" charset="0"/>
              </a:rPr>
              <a:t>(importo variabile) + risorse proprie:</a:t>
            </a:r>
          </a:p>
          <a:p>
            <a:pPr>
              <a:buFont typeface="Wingdings" pitchFamily="2" charset="2"/>
              <a:buChar char="Ø"/>
              <a:defRPr/>
            </a:pPr>
            <a:endParaRPr lang="it-IT" b="1" dirty="0" smtClean="0">
              <a:solidFill>
                <a:srgbClr val="0066CC"/>
              </a:solidFill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Ultime Borse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Erasmus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Placement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Leonardo da Vinci → </a:t>
            </a:r>
          </a:p>
          <a:p>
            <a:pPr>
              <a:buFont typeface="Wingdings" pitchFamily="2" charset="2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che  diventeranno Borse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Erasmus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+ </a:t>
            </a:r>
            <a:r>
              <a:rPr lang="it-IT" b="1" dirty="0" smtClean="0">
                <a:solidFill>
                  <a:srgbClr val="004F8A"/>
                </a:solidFill>
                <a:latin typeface="Helvetica" pitchFamily="34" charset="0"/>
              </a:rPr>
              <a:t>(importo variabile: viaggio +</a:t>
            </a:r>
          </a:p>
          <a:p>
            <a:pPr>
              <a:buNone/>
              <a:defRPr/>
            </a:pPr>
            <a:r>
              <a:rPr lang="it-IT" b="1" dirty="0" smtClean="0">
                <a:solidFill>
                  <a:srgbClr val="004F8A"/>
                </a:solidFill>
                <a:latin typeface="Helvetica" pitchFamily="34" charset="0"/>
              </a:rPr>
              <a:t>       assicurazione + soggiorno) + risorse proprie:</a:t>
            </a:r>
          </a:p>
          <a:p>
            <a:pPr>
              <a:buFont typeface="Wingdings" pitchFamily="2" charset="2"/>
              <a:buChar char="Ø"/>
              <a:defRPr/>
            </a:pPr>
            <a:endParaRPr lang="it-IT" b="1" dirty="0" smtClean="0">
              <a:solidFill>
                <a:srgbClr val="0066CC"/>
              </a:solidFill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Altra Borsa </a:t>
            </a:r>
            <a:r>
              <a:rPr lang="it-IT" b="1" dirty="0" smtClean="0">
                <a:solidFill>
                  <a:srgbClr val="004F8A"/>
                </a:solidFill>
                <a:latin typeface="Helvetica" pitchFamily="34" charset="0"/>
              </a:rPr>
              <a:t>(Camera di Commercio, ecc.) +  risorse proprie:</a:t>
            </a:r>
          </a:p>
          <a:p>
            <a:pPr>
              <a:buFont typeface="Wingdings" pitchFamily="2" charset="2"/>
              <a:buChar char="Ø"/>
              <a:defRPr/>
            </a:pPr>
            <a:endParaRPr lang="it-IT" b="1" dirty="0" smtClean="0">
              <a:solidFill>
                <a:srgbClr val="0066CC"/>
              </a:solidFill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FF0000"/>
                </a:solidFill>
                <a:latin typeface="Helvetica" pitchFamily="34" charset="0"/>
              </a:rPr>
              <a:t>   c.a.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300/800</a:t>
            </a:r>
            <a:r>
              <a:rPr lang="it-IT" b="1" dirty="0" smtClean="0">
                <a:solidFill>
                  <a:srgbClr val="FF0000"/>
                </a:solidFill>
                <a:latin typeface="Helvetica" pitchFamily="34" charset="0"/>
              </a:rPr>
              <a:t> euro/mese</a:t>
            </a:r>
            <a:endParaRPr lang="it-IT" b="1" dirty="0" smtClean="0">
              <a:solidFill>
                <a:srgbClr val="0066CC"/>
              </a:solidFill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dirty="0" smtClean="0"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dirty="0" smtClean="0">
              <a:latin typeface="Helvetica" pitchFamily="34" charset="0"/>
            </a:endParaRPr>
          </a:p>
        </p:txBody>
      </p:sp>
      <p:sp>
        <p:nvSpPr>
          <p:cNvPr id="36867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36870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D73C853E-35DE-478B-A700-70A24DD0BDA1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16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716088"/>
            <a:ext cx="8181975" cy="4408487"/>
          </a:xfrm>
        </p:spPr>
        <p:txBody>
          <a:bodyPr rtlCol="0">
            <a:normAutofit fontScale="25000" lnSpcReduction="20000"/>
          </a:bodyPr>
          <a:lstStyle/>
          <a:p>
            <a:pPr eaLnBrk="1" hangingPunct="1">
              <a:lnSpc>
                <a:spcPct val="170000"/>
              </a:lnSpc>
              <a:buFont typeface="Arial" charset="0"/>
              <a:buNone/>
              <a:defRPr/>
            </a:pPr>
            <a:r>
              <a:rPr lang="it-IT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Cosa mettere nella valigia: </a:t>
            </a:r>
          </a:p>
          <a:p>
            <a:pPr eaLnBrk="1" hangingPunct="1">
              <a:lnSpc>
                <a:spcPct val="170000"/>
              </a:lnSpc>
              <a:buFont typeface="Arial" charset="0"/>
              <a:buNone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it-IT" sz="72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Passaporto o  Carta d’identità valida;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it-IT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Lettere di referenza</a:t>
            </a:r>
            <a:r>
              <a:rPr lang="it-IT" sz="7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endParaRPr lang="it-IT" sz="72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it-IT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3"/>
              </a:rPr>
              <a:t>Europass </a:t>
            </a:r>
            <a:r>
              <a:rPr lang="it-IT" sz="72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3"/>
              </a:rPr>
              <a:t>CV</a:t>
            </a:r>
            <a:r>
              <a:rPr lang="it-IT" sz="72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72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(qualche copia)</a:t>
            </a:r>
            <a:r>
              <a:rPr lang="it-IT" sz="72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it-IT" sz="7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Certificazioni linguistiche</a:t>
            </a:r>
            <a:r>
              <a:rPr lang="it-IT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it-IT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titoli di studio tradotti e certificati </a:t>
            </a:r>
            <a:r>
              <a:rPr lang="it-IT" sz="7200" b="1" dirty="0" smtClean="0">
                <a:solidFill>
                  <a:srgbClr val="1547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it-IT" sz="7200" b="1" dirty="0" smtClean="0">
                <a:solidFill>
                  <a:srgbClr val="1547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www.cimea.it/traduzioni/</a:t>
            </a:r>
            <a:r>
              <a:rPr lang="it-IT" sz="7200" b="1" dirty="0" smtClean="0">
                <a:solidFill>
                  <a:srgbClr val="1547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);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it-IT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Contratto di mobilità europea</a:t>
            </a:r>
            <a:r>
              <a:rPr lang="it-IT" sz="7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it-IT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European </a:t>
            </a:r>
            <a:r>
              <a:rPr lang="it-IT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Skills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 </a:t>
            </a:r>
            <a:r>
              <a:rPr lang="it-IT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Passport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 </a:t>
            </a:r>
            <a:r>
              <a:rPr lang="it-IT" sz="72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 si è già fatto uno stage all’estero)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it-IT" sz="72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alcune foto tessera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7200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7"/>
              </a:rPr>
              <a:t>Tessera Europea di Assicurazione Malattie</a:t>
            </a:r>
            <a:endParaRPr lang="it-IT" sz="7200" u="sng" dirty="0" smtClean="0">
              <a:solidFill>
                <a:srgbClr val="003399"/>
              </a:solidFill>
              <a:latin typeface="Helvetica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38915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428625"/>
            <a:ext cx="6326188" cy="7143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38918" name="Immagine 13" descr="logoIsfol_blu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2DDB3F4A-07A3-483C-AAE3-E069000E1D87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17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152400" y="1914525"/>
            <a:ext cx="8991600" cy="3486150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  <a:buFont typeface="Arial" charset="0"/>
              <a:buNone/>
              <a:defRPr/>
            </a:pPr>
            <a:r>
              <a:rPr lang="it-IT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Da dove cominciare?</a:t>
            </a:r>
          </a:p>
          <a:p>
            <a:pPr>
              <a:lnSpc>
                <a:spcPct val="140000"/>
              </a:lnSpc>
              <a:buFont typeface="Arial" charset="0"/>
              <a:buNone/>
              <a:defRPr/>
            </a:pPr>
            <a:endParaRPr lang="it-IT" sz="30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it-IT" sz="3000" b="1" smtClean="0">
                <a:solidFill>
                  <a:srgbClr val="004F8A"/>
                </a:solidFill>
                <a:latin typeface="Helvetica" pitchFamily="34" charset="0"/>
              </a:rPr>
              <a:t>   </a:t>
            </a:r>
            <a:r>
              <a:rPr lang="it-IT" sz="3000" b="1" smtClean="0">
                <a:solidFill>
                  <a:srgbClr val="004F8A"/>
                </a:solidFill>
                <a:latin typeface="Helvetica" pitchFamily="34" charset="0"/>
                <a:cs typeface="Helvetica" pitchFamily="34" charset="0"/>
              </a:rPr>
              <a:t>&gt; </a:t>
            </a:r>
            <a:r>
              <a:rPr lang="it-IT" sz="3000" b="1" smtClean="0">
                <a:solidFill>
                  <a:srgbClr val="004F8A"/>
                </a:solidFill>
                <a:latin typeface="Helvetica" pitchFamily="34" charset="0"/>
              </a:rPr>
              <a:t>Individuare il Paese europeo che risponda</a:t>
            </a:r>
          </a:p>
          <a:p>
            <a:pPr>
              <a:lnSpc>
                <a:spcPct val="140000"/>
              </a:lnSpc>
              <a:buFont typeface="Arial" charset="0"/>
              <a:buNone/>
              <a:defRPr/>
            </a:pPr>
            <a:r>
              <a:rPr lang="it-IT" sz="3000" b="1" smtClean="0">
                <a:solidFill>
                  <a:srgbClr val="004F8A"/>
                </a:solidFill>
                <a:latin typeface="Helvetica" pitchFamily="34" charset="0"/>
              </a:rPr>
              <a:t>      meglio alle proprie </a:t>
            </a:r>
            <a:r>
              <a:rPr lang="it-IT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aspettative professionali</a:t>
            </a:r>
            <a:r>
              <a:rPr lang="it-IT" sz="3000" b="1" smtClean="0">
                <a:solidFill>
                  <a:srgbClr val="003399"/>
                </a:solidFill>
                <a:latin typeface="Helvetica" pitchFamily="34" charset="0"/>
              </a:rPr>
              <a:t> </a:t>
            </a:r>
            <a:r>
              <a:rPr lang="it-IT" sz="3000" b="1" smtClean="0">
                <a:solidFill>
                  <a:srgbClr val="004F8A"/>
                </a:solidFill>
                <a:latin typeface="Helvetica" pitchFamily="34" charset="0"/>
              </a:rPr>
              <a:t>e</a:t>
            </a:r>
          </a:p>
          <a:p>
            <a:pPr>
              <a:lnSpc>
                <a:spcPct val="140000"/>
              </a:lnSpc>
              <a:buFont typeface="Arial" charset="0"/>
              <a:buNone/>
              <a:defRPr/>
            </a:pPr>
            <a:r>
              <a:rPr lang="it-IT" sz="3000" b="1" smtClean="0">
                <a:solidFill>
                  <a:srgbClr val="004F8A"/>
                </a:solidFill>
                <a:latin typeface="Helvetica" pitchFamily="34" charset="0"/>
              </a:rPr>
              <a:t>     accenda di più la propria</a:t>
            </a:r>
            <a:r>
              <a:rPr lang="it-IT" sz="3000" b="1" smtClean="0">
                <a:solidFill>
                  <a:srgbClr val="003399"/>
                </a:solidFill>
                <a:latin typeface="Helvetica" pitchFamily="34" charset="0"/>
              </a:rPr>
              <a:t> </a:t>
            </a:r>
            <a:r>
              <a:rPr lang="it-IT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motivazione</a:t>
            </a:r>
          </a:p>
          <a:p>
            <a:pPr algn="just" eaLnBrk="1" hangingPunct="1">
              <a:lnSpc>
                <a:spcPct val="9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600" smtClean="0">
              <a:latin typeface="Helvetica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600" smtClean="0">
              <a:latin typeface="Helvetica" pitchFamily="34" charset="0"/>
            </a:endParaRPr>
          </a:p>
        </p:txBody>
      </p:sp>
      <p:sp>
        <p:nvSpPr>
          <p:cNvPr id="40963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>
              <a:defRPr/>
            </a:pPr>
            <a:endParaRPr lang="it-IT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40966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CFA2770F-1685-47CB-9181-772033648E49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18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3010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603250" y="150813"/>
            <a:ext cx="6326188" cy="8778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4301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8" y="830263"/>
            <a:ext cx="7124700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magine 15" descr="slide_o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38" y="0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4" name="Immagine 13" descr="logoIsfol_blu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8163" y="1411288"/>
            <a:ext cx="738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ACE62CBE-87A5-4C83-BB5B-211D8D4E905C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19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914525"/>
            <a:ext cx="8181975" cy="3486150"/>
          </a:xfrm>
        </p:spPr>
        <p:txBody>
          <a:bodyPr rtlCol="0">
            <a:normAutofit fontScale="92500"/>
          </a:bodyPr>
          <a:lstStyle/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Come scoprirlo?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04F8A"/>
                </a:solidFill>
                <a:latin typeface="Helvetica" pitchFamily="34" charset="0"/>
              </a:rPr>
              <a:t>Partendo dalle 32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Schede Paese</a:t>
            </a:r>
            <a:r>
              <a:rPr lang="it-IT" sz="2400" b="1" dirty="0" smtClean="0">
                <a:solidFill>
                  <a:srgbClr val="FF3300"/>
                </a:solidFill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003399"/>
                </a:solidFill>
                <a:latin typeface="Helvetica" pitchFamily="34" charset="0"/>
              </a:rPr>
              <a:t>(</a:t>
            </a:r>
            <a:r>
              <a:rPr lang="it-IT" sz="2400" b="1" dirty="0" smtClean="0">
                <a:solidFill>
                  <a:srgbClr val="FF0000"/>
                </a:solidFill>
                <a:latin typeface="Helvetica" pitchFamily="34" charset="0"/>
              </a:rPr>
              <a:t>28 UE, 3 SEE e 1 Paese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Helvetica" pitchFamily="34" charset="0"/>
              </a:rPr>
              <a:t>    confinante non UE</a:t>
            </a:r>
            <a:r>
              <a:rPr lang="it-IT" sz="2400" b="1" dirty="0" smtClean="0">
                <a:solidFill>
                  <a:srgbClr val="003399"/>
                </a:solidFill>
                <a:latin typeface="Helvetica" pitchFamily="34" charset="0"/>
              </a:rPr>
              <a:t>)</a:t>
            </a:r>
            <a:r>
              <a:rPr lang="it-IT" sz="2400" b="1" dirty="0" smtClean="0">
                <a:latin typeface="Helvetica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2400" b="1" dirty="0" smtClean="0">
              <a:latin typeface="Helvetica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03399"/>
                </a:solidFill>
                <a:latin typeface="Helvetica" pitchFamily="34" charset="0"/>
              </a:rPr>
              <a:t>utilizzare le</a:t>
            </a:r>
            <a:r>
              <a:rPr lang="it-IT" sz="2400" b="1" dirty="0" smtClean="0"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fonti di informazione</a:t>
            </a:r>
            <a:r>
              <a:rPr lang="it-IT" sz="2400" b="1" dirty="0" smtClean="0">
                <a:solidFill>
                  <a:srgbClr val="FF3300"/>
                </a:solidFill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004F8A"/>
                </a:solidFill>
                <a:latin typeface="Helvetica" pitchFamily="34" charset="0"/>
              </a:rPr>
              <a:t>segnalate </a:t>
            </a:r>
            <a:r>
              <a:rPr lang="it-IT" sz="2400" dirty="0" smtClean="0">
                <a:solidFill>
                  <a:srgbClr val="004F8A"/>
                </a:solidFill>
                <a:latin typeface="Helvetica" pitchFamily="34" charset="0"/>
              </a:rPr>
              <a:t>(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Uffici del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lavoro, Agenzie, Camere di Commercio, siti web, ecc.)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</a:t>
            </a:r>
            <a:r>
              <a:rPr lang="it-IT" sz="24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2400" b="1" dirty="0" smtClean="0">
              <a:solidFill>
                <a:srgbClr val="003399"/>
              </a:solidFill>
              <a:latin typeface="Helvetica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04F8A"/>
                </a:solidFill>
                <a:latin typeface="Helvetica" pitchFamily="34" charset="0"/>
              </a:rPr>
              <a:t>approfondire la fotografia economico produttiva (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i settori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più dinamici</a:t>
            </a:r>
            <a:r>
              <a:rPr lang="it-IT" sz="2400" b="1" dirty="0" smtClean="0">
                <a:solidFill>
                  <a:srgbClr val="003399"/>
                </a:solidFill>
                <a:latin typeface="Helvetica" pitchFamily="34" charset="0"/>
              </a:rPr>
              <a:t>)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 </a:t>
            </a:r>
            <a:r>
              <a:rPr lang="it-IT" sz="2400" b="1" dirty="0" smtClean="0">
                <a:solidFill>
                  <a:srgbClr val="004F8A"/>
                </a:solidFill>
                <a:latin typeface="Helvetica" pitchFamily="34" charset="0"/>
              </a:rPr>
              <a:t>contattare le potenziali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aziende ospitanti</a:t>
            </a:r>
            <a:r>
              <a:rPr lang="it-IT" sz="2400" b="1" dirty="0" smtClean="0">
                <a:solidFill>
                  <a:srgbClr val="003399"/>
                </a:solidFill>
                <a:latin typeface="Helvetica" pitchFamily="34" charset="0"/>
              </a:rPr>
              <a:t>.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45059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45062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342900" y="6356350"/>
            <a:ext cx="8677275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B12F04E0-918A-45F9-8C4E-98C495EB8911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209550" y="1981200"/>
            <a:ext cx="8934450" cy="3486150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● Che cos’è uno stage </a:t>
            </a:r>
            <a:r>
              <a:rPr 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secondo la definizione del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Quadro europeo di qualità dei tirocini</a:t>
            </a:r>
            <a:r>
              <a:rPr 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i="1" dirty="0" smtClean="0">
                <a:solidFill>
                  <a:srgbClr val="084276"/>
                </a:solidFill>
                <a:latin typeface="Helvetica" pitchFamily="34" charset="0"/>
              </a:rPr>
              <a:t>► “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 </a:t>
            </a:r>
            <a:r>
              <a:rPr lang="it-IT" b="1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periodo di pratica lavorativa di durata limitata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retribuito o no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con una componente di </a:t>
            </a:r>
            <a:r>
              <a:rPr lang="it-IT" b="1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apprendimento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e </a:t>
            </a:r>
            <a:r>
              <a:rPr lang="it-IT" b="1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formazione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il cui obiettivo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è l’acquisizione di un’</a:t>
            </a:r>
            <a:r>
              <a:rPr lang="it-IT" b="1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esperienza pratica 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</a:t>
            </a:r>
            <a:r>
              <a:rPr lang="it-IT" b="1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professionale, finalizzata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b="1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 migliorare l’</a:t>
            </a:r>
            <a:r>
              <a:rPr lang="it-IT" b="1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occupabilità 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 a facilitare la </a:t>
            </a:r>
            <a:r>
              <a:rPr lang="it-IT" b="1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transizione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verso un </a:t>
            </a:r>
            <a:r>
              <a:rPr lang="it-IT" b="1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lavoro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b="1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regolare”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200" b="1" dirty="0" smtClean="0">
              <a:solidFill>
                <a:srgbClr val="0842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► Vedi la “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Council Recommendation on a Quality Framework for Traineeships</a:t>
            </a:r>
            <a:r>
              <a:rPr lang="en-US" sz="1400" dirty="0" smtClean="0">
                <a:solidFill>
                  <a:srgbClr val="FF0000"/>
                </a:solidFill>
                <a:latin typeface="Helvetica" pitchFamily="34" charset="0"/>
              </a:rPr>
              <a:t>” </a:t>
            </a:r>
            <a:r>
              <a:rPr lang="it-IT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del  10  marzo 2014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sz="14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(</a:t>
            </a:r>
            <a:r>
              <a:rPr lang="en-US" sz="14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www.consilium.europa.eu/uedocs/cms_Data/docs/pressdata/en/lsa/141424.pdf</a:t>
            </a:r>
            <a:r>
              <a:rPr lang="it-IT" sz="14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)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600" dirty="0" smtClean="0">
              <a:latin typeface="Helvetica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600" dirty="0" smtClean="0">
              <a:latin typeface="Helvetica" pitchFamily="34" charset="0"/>
            </a:endParaRPr>
          </a:p>
        </p:txBody>
      </p:sp>
      <p:sp>
        <p:nvSpPr>
          <p:cNvPr id="10243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>
              <a:defRPr/>
            </a:pPr>
            <a:endParaRPr lang="it-IT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10246" name="Immagine 13" descr="logoIsfol_blu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4B827F65-5F4B-4199-BE95-7645452EFF3B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20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61950" y="1716088"/>
            <a:ext cx="8782050" cy="44084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it-IT" b="1" smtClean="0">
                <a:solidFill>
                  <a:srgbClr val="004F8A"/>
                </a:solidFill>
                <a:latin typeface="Helvetica" pitchFamily="34" charset="0"/>
              </a:rPr>
              <a:t>      In ciascuna </a:t>
            </a:r>
            <a:r>
              <a:rPr lang="it-IT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Scheda Paese</a:t>
            </a:r>
            <a:r>
              <a:rPr lang="it-IT" b="1" smtClean="0">
                <a:solidFill>
                  <a:srgbClr val="FF3300"/>
                </a:solidFill>
                <a:latin typeface="Helvetica" pitchFamily="34" charset="0"/>
              </a:rPr>
              <a:t> </a:t>
            </a:r>
            <a:r>
              <a:rPr lang="it-IT" b="1" smtClean="0">
                <a:solidFill>
                  <a:srgbClr val="004F8A"/>
                </a:solidFill>
                <a:latin typeface="Helvetica" pitchFamily="34" charset="0"/>
              </a:rPr>
              <a:t>è possibile trovare:</a:t>
            </a:r>
          </a:p>
          <a:p>
            <a:pPr>
              <a:lnSpc>
                <a:spcPct val="140000"/>
              </a:lnSpc>
              <a:buFont typeface="Arial" charset="0"/>
              <a:buNone/>
              <a:defRPr/>
            </a:pPr>
            <a:endParaRPr lang="it-IT" sz="1400" b="1" smtClean="0">
              <a:solidFill>
                <a:srgbClr val="003399"/>
              </a:solidFill>
              <a:latin typeface="Helvetica" pitchFamily="34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it-IT" b="1" smtClean="0">
                <a:solidFill>
                  <a:srgbClr val="004F8A"/>
                </a:solidFill>
                <a:latin typeface="Helvetica" pitchFamily="34" charset="0"/>
              </a:rPr>
              <a:t>I settori più dinamici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it-IT" b="1" smtClean="0">
                <a:solidFill>
                  <a:srgbClr val="004F8A"/>
                </a:solidFill>
                <a:latin typeface="Helvetica" pitchFamily="34" charset="0"/>
              </a:rPr>
              <a:t>Lo stage in....</a:t>
            </a: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Francia</a:t>
            </a:r>
            <a:r>
              <a:rPr lang="it-IT" b="1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Gran Bretagna</a:t>
            </a:r>
            <a:r>
              <a:rPr lang="it-IT" b="1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Austria</a:t>
            </a:r>
            <a:r>
              <a:rPr lang="it-IT" b="1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</a:t>
            </a: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Germania</a:t>
            </a:r>
            <a:r>
              <a:rPr lang="it-IT" b="1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>
              <a:lnSpc>
                <a:spcPct val="140000"/>
              </a:lnSpc>
              <a:buFont typeface="Arial" charset="0"/>
              <a:buNone/>
              <a:defRPr/>
            </a:pP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Paesi Bassi</a:t>
            </a:r>
            <a:r>
              <a:rPr lang="it-IT" b="1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Svezia</a:t>
            </a:r>
            <a:r>
              <a:rPr lang="it-IT" b="1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Romania</a:t>
            </a:r>
            <a:r>
              <a:rPr lang="it-IT" smtClean="0">
                <a:solidFill>
                  <a:srgbClr val="004F8A"/>
                </a:solidFill>
                <a:latin typeface="Helvetica" pitchFamily="34" charset="0"/>
              </a:rPr>
              <a:t>, ecc. ….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it-IT" b="1" smtClean="0">
                <a:solidFill>
                  <a:srgbClr val="004F8A"/>
                </a:solidFill>
                <a:latin typeface="Helvetica" pitchFamily="34" charset="0"/>
              </a:rPr>
              <a:t>Cosa fare per trovare un’azienda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it-IT" b="1" smtClean="0">
                <a:solidFill>
                  <a:srgbClr val="004F8A"/>
                </a:solidFill>
                <a:latin typeface="Helvetica" pitchFamily="34" charset="0"/>
              </a:rPr>
              <a:t>Alloggi economici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it-IT" b="1" smtClean="0">
                <a:solidFill>
                  <a:srgbClr val="004F8A"/>
                </a:solidFill>
                <a:latin typeface="Helvetica" pitchFamily="34" charset="0"/>
              </a:rPr>
              <a:t>Tempo libero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it-IT" b="1" smtClean="0">
                <a:solidFill>
                  <a:srgbClr val="004F8A"/>
                </a:solidFill>
                <a:latin typeface="Helvetica" pitchFamily="34" charset="0"/>
              </a:rPr>
              <a:t>Indirizzi utili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it-IT" b="1" smtClean="0">
                <a:solidFill>
                  <a:srgbClr val="004F8A"/>
                </a:solidFill>
                <a:latin typeface="Helvetica" pitchFamily="34" charset="0"/>
              </a:rPr>
              <a:t>Alcune aziende italiane presenti sul territorio</a:t>
            </a: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1100" smtClean="0"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1100" smtClean="0"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647700"/>
            <a:ext cx="6326188" cy="7620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47109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178FDB7A-9FAB-4E41-952F-87BE0326F563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21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61950" y="1914525"/>
            <a:ext cx="8782050" cy="40592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COME SI DICE TIROCINIO/STAGE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NELLA UE</a:t>
            </a:r>
            <a:r>
              <a:rPr lang="it-IT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it-IT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Stage</a:t>
            </a:r>
            <a:r>
              <a:rPr lang="it-IT" sz="1900" b="1" dirty="0" smtClean="0">
                <a:solidFill>
                  <a:srgbClr val="003399"/>
                </a:solidFill>
                <a:latin typeface="Helvetica" pitchFamily="34" charset="0"/>
              </a:rPr>
              <a:t> 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(</a:t>
            </a: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Belgio, Francia, Lussemburgo, Paesi Bassi, Svizzera francese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);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Work </a:t>
            </a: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experience</a:t>
            </a:r>
            <a:r>
              <a:rPr lang="it-IT" sz="19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work </a:t>
            </a: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placement</a:t>
            </a:r>
            <a:r>
              <a:rPr lang="it-IT" sz="19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internship</a:t>
            </a:r>
            <a:r>
              <a:rPr lang="it-IT" sz="19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</a:t>
            </a: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traineeship</a:t>
            </a: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(Irlanda, </a:t>
            </a:r>
          </a:p>
          <a:p>
            <a:pPr>
              <a:lnSpc>
                <a:spcPct val="130000"/>
              </a:lnSpc>
              <a:buFont typeface="Arial" charset="0"/>
              <a:buNone/>
              <a:defRPr/>
            </a:pP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      Regno Unito, Malta);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Programa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de </a:t>
            </a: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prácticas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900" b="1" dirty="0" smtClean="0">
                <a:solidFill>
                  <a:srgbClr val="003399"/>
                </a:solidFill>
                <a:latin typeface="Helvetica" pitchFamily="34" charset="0"/>
              </a:rPr>
              <a:t>(</a:t>
            </a:r>
            <a:r>
              <a:rPr lang="it-IT" sz="1900" dirty="0" smtClean="0">
                <a:solidFill>
                  <a:srgbClr val="003399"/>
                </a:solidFill>
                <a:latin typeface="Helvetica" pitchFamily="34" charset="0"/>
              </a:rPr>
              <a:t>Spagna</a:t>
            </a:r>
            <a:r>
              <a:rPr lang="it-IT" sz="1900" b="1" dirty="0" smtClean="0">
                <a:solidFill>
                  <a:srgbClr val="003399"/>
                </a:solidFill>
                <a:latin typeface="Helvetica" pitchFamily="34" charset="0"/>
              </a:rPr>
              <a:t>);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Prakticum</a:t>
            </a:r>
            <a:r>
              <a:rPr lang="it-IT" sz="1900" b="1" dirty="0" smtClean="0">
                <a:solidFill>
                  <a:srgbClr val="003399"/>
                </a:solidFill>
                <a:latin typeface="Helvetica" pitchFamily="34" charset="0"/>
              </a:rPr>
              <a:t> (</a:t>
            </a:r>
            <a:r>
              <a:rPr lang="it-IT" sz="1900" dirty="0" smtClean="0">
                <a:solidFill>
                  <a:srgbClr val="003399"/>
                </a:solidFill>
                <a:latin typeface="Helvetica" pitchFamily="34" charset="0"/>
              </a:rPr>
              <a:t>Austria, Germania, Svizzera tedesca, Liechtenstein);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it-IT" sz="1900" b="1" dirty="0" err="1" smtClean="0">
                <a:solidFill>
                  <a:srgbClr val="FF0000"/>
                </a:solidFill>
                <a:latin typeface="Helvetica" pitchFamily="34" charset="0"/>
              </a:rPr>
              <a:t>Staj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o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900" b="1" dirty="0" err="1" smtClean="0">
                <a:solidFill>
                  <a:srgbClr val="004F8A"/>
                </a:solidFill>
                <a:latin typeface="Helvetica" pitchFamily="34" charset="0"/>
              </a:rPr>
              <a:t>Praktica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 (</a:t>
            </a: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Bulgaria, Estonia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);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it-IT" sz="1900" b="1" dirty="0" err="1" smtClean="0">
                <a:solidFill>
                  <a:srgbClr val="004F8A"/>
                </a:solidFill>
                <a:latin typeface="Helvetica" pitchFamily="34" charset="0"/>
              </a:rPr>
              <a:t>Ptraktiké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 (</a:t>
            </a: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Cipro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);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it-IT" sz="1900" b="1" dirty="0" err="1" smtClean="0">
                <a:solidFill>
                  <a:srgbClr val="004F8A"/>
                </a:solidFill>
                <a:latin typeface="Helvetica" pitchFamily="34" charset="0"/>
              </a:rPr>
              <a:t>Stažiranje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o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 Staž (</a:t>
            </a: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Croazia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);</a:t>
            </a: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200" dirty="0" smtClean="0"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200" dirty="0" smtClean="0"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657225"/>
            <a:ext cx="6326188" cy="7524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49157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20E38ED4-DAB2-4607-8045-C15D9E6E899F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22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716088"/>
            <a:ext cx="8181975" cy="40592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COME SI DICE TIROCINIO/STAGE</a:t>
            </a:r>
            <a:r>
              <a:rPr lang="it-IT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NELLA UE</a:t>
            </a:r>
            <a:r>
              <a:rPr lang="it-IT" b="1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it-IT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smtClean="0">
                <a:solidFill>
                  <a:srgbClr val="FF0000"/>
                </a:solidFill>
                <a:latin typeface="Helvetica" pitchFamily="34" charset="0"/>
              </a:rPr>
              <a:t>Praktik</a:t>
            </a:r>
            <a:r>
              <a:rPr lang="it-IT" sz="1800" b="1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800" smtClean="0">
                <a:solidFill>
                  <a:srgbClr val="004F8A"/>
                </a:solidFill>
                <a:latin typeface="Helvetica" pitchFamily="34" charset="0"/>
              </a:rPr>
              <a:t>(Danimarca</a:t>
            </a:r>
            <a:r>
              <a:rPr lang="it-IT" sz="1800" b="1" smtClean="0">
                <a:solidFill>
                  <a:srgbClr val="004F8A"/>
                </a:solidFill>
                <a:latin typeface="Helvetica" pitchFamily="34" charset="0"/>
              </a:rPr>
              <a:t>, </a:t>
            </a:r>
            <a:r>
              <a:rPr lang="it-IT" sz="1800" smtClean="0">
                <a:solidFill>
                  <a:srgbClr val="004F8A"/>
                </a:solidFill>
                <a:latin typeface="Helvetica" pitchFamily="34" charset="0"/>
              </a:rPr>
              <a:t>Svezia);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smtClean="0">
                <a:solidFill>
                  <a:srgbClr val="004F8A"/>
                </a:solidFill>
                <a:latin typeface="Helvetica" pitchFamily="34" charset="0"/>
              </a:rPr>
              <a:t>Harjoittelulla, Oppisopimus </a:t>
            </a:r>
            <a:r>
              <a:rPr lang="it-IT" sz="1800" smtClean="0">
                <a:solidFill>
                  <a:srgbClr val="004F8A"/>
                </a:solidFill>
                <a:latin typeface="Helvetica" pitchFamily="34" charset="0"/>
              </a:rPr>
              <a:t>(Finlandia</a:t>
            </a:r>
            <a:r>
              <a:rPr lang="it-IT" sz="1800" b="1" smtClean="0">
                <a:solidFill>
                  <a:srgbClr val="004F8A"/>
                </a:solidFill>
                <a:latin typeface="Helvetica" pitchFamily="34" charset="0"/>
              </a:rPr>
              <a:t>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smtClean="0">
                <a:solidFill>
                  <a:srgbClr val="004F8A"/>
                </a:solidFill>
                <a:latin typeface="Helvetica" pitchFamily="34" charset="0"/>
              </a:rPr>
              <a:t>Praktiki Askisi </a:t>
            </a:r>
            <a:r>
              <a:rPr lang="it-IT" sz="1800" smtClean="0">
                <a:solidFill>
                  <a:srgbClr val="004F8A"/>
                </a:solidFill>
                <a:latin typeface="Helvetica" pitchFamily="34" charset="0"/>
              </a:rPr>
              <a:t>(Grecia);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smtClean="0">
                <a:solidFill>
                  <a:srgbClr val="004F8A"/>
                </a:solidFill>
                <a:latin typeface="Helvetica" pitchFamily="34" charset="0"/>
              </a:rPr>
              <a:t>Starfsþjálfunina </a:t>
            </a:r>
            <a:r>
              <a:rPr lang="it-IT" sz="1800" smtClean="0">
                <a:solidFill>
                  <a:srgbClr val="004F8A"/>
                </a:solidFill>
                <a:latin typeface="Helvetica" pitchFamily="34" charset="0"/>
              </a:rPr>
              <a:t>(Islanda);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smtClean="0">
                <a:solidFill>
                  <a:srgbClr val="004F8A"/>
                </a:solidFill>
                <a:latin typeface="Helvetica" pitchFamily="34" charset="0"/>
              </a:rPr>
              <a:t>Tirocinio</a:t>
            </a:r>
            <a:r>
              <a:rPr lang="it-IT" sz="1800" smtClean="0">
                <a:solidFill>
                  <a:srgbClr val="004F8A"/>
                </a:solidFill>
                <a:latin typeface="Helvetica" pitchFamily="34" charset="0"/>
              </a:rPr>
              <a:t> (Italia);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smtClean="0">
                <a:solidFill>
                  <a:srgbClr val="004F8A"/>
                </a:solidFill>
                <a:latin typeface="Helvetica" pitchFamily="34" charset="0"/>
              </a:rPr>
              <a:t>Prakse</a:t>
            </a:r>
            <a:r>
              <a:rPr lang="it-IT" sz="1800" smtClean="0">
                <a:solidFill>
                  <a:srgbClr val="004F8A"/>
                </a:solidFill>
                <a:latin typeface="Helvetica" pitchFamily="34" charset="0"/>
              </a:rPr>
              <a:t> (Lettonia);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smtClean="0">
                <a:solidFill>
                  <a:srgbClr val="004F8A"/>
                </a:solidFill>
                <a:latin typeface="Helvetica" pitchFamily="34" charset="0"/>
              </a:rPr>
              <a:t>Praktika</a:t>
            </a:r>
            <a:r>
              <a:rPr lang="it-IT" sz="1800" smtClean="0">
                <a:solidFill>
                  <a:srgbClr val="004F8A"/>
                </a:solidFill>
                <a:latin typeface="Helvetica" pitchFamily="34" charset="0"/>
              </a:rPr>
              <a:t> o </a:t>
            </a:r>
            <a:r>
              <a:rPr lang="lt-LT" sz="1800" b="1" smtClean="0">
                <a:solidFill>
                  <a:srgbClr val="004F8A"/>
                </a:solidFill>
                <a:latin typeface="Helvetica" pitchFamily="34" charset="0"/>
              </a:rPr>
              <a:t>stažuotės</a:t>
            </a:r>
            <a:r>
              <a:rPr lang="it-IT" sz="1800" b="1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800" smtClean="0">
                <a:solidFill>
                  <a:srgbClr val="004F8A"/>
                </a:solidFill>
                <a:latin typeface="Helvetica" pitchFamily="34" charset="0"/>
              </a:rPr>
              <a:t>(Lituania);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smtClean="0">
                <a:solidFill>
                  <a:srgbClr val="FF0000"/>
                </a:solidFill>
                <a:latin typeface="Helvetica" pitchFamily="34" charset="0"/>
              </a:rPr>
              <a:t>Praxsis</a:t>
            </a:r>
            <a:r>
              <a:rPr lang="it-IT" sz="1800" smtClean="0">
                <a:solidFill>
                  <a:srgbClr val="004F8A"/>
                </a:solidFill>
                <a:latin typeface="Helvetica" pitchFamily="34" charset="0"/>
              </a:rPr>
              <a:t> (Norvegia);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smtClean="0">
                <a:solidFill>
                  <a:srgbClr val="004F8A"/>
                </a:solidFill>
                <a:latin typeface="Helvetica" pitchFamily="34" charset="0"/>
              </a:rPr>
              <a:t>Beroepspraktijkvorming, Leerwerktraject </a:t>
            </a:r>
            <a:r>
              <a:rPr lang="it-IT" sz="1800" smtClean="0">
                <a:solidFill>
                  <a:srgbClr val="004F8A"/>
                </a:solidFill>
                <a:latin typeface="Helvetica" pitchFamily="34" charset="0"/>
              </a:rPr>
              <a:t>(Paesi Bassi);</a:t>
            </a: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mtClean="0"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51203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733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51206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91B70A82-8EE7-4886-A612-376A20CBF11B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23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716088"/>
            <a:ext cx="8181975" cy="40592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COME SI DICE TIROCINIO/STAGE</a:t>
            </a:r>
            <a:r>
              <a:rPr lang="it-IT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NELLA UE</a:t>
            </a:r>
            <a:r>
              <a:rPr lang="it-IT" sz="2200" b="1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2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2200" b="1" smtClean="0">
                <a:solidFill>
                  <a:srgbClr val="FF0000"/>
                </a:solidFill>
                <a:latin typeface="Helvetica" pitchFamily="34" charset="0"/>
              </a:rPr>
              <a:t>Staž </a:t>
            </a:r>
            <a:r>
              <a:rPr lang="it-IT" sz="2200" smtClean="0">
                <a:solidFill>
                  <a:srgbClr val="004F8A"/>
                </a:solidFill>
                <a:latin typeface="Helvetica" pitchFamily="34" charset="0"/>
              </a:rPr>
              <a:t>(Polonia);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2200" b="1" smtClean="0">
                <a:solidFill>
                  <a:srgbClr val="FF0000"/>
                </a:solidFill>
                <a:latin typeface="Helvetica" pitchFamily="34" charset="0"/>
              </a:rPr>
              <a:t>Estagio</a:t>
            </a:r>
            <a:r>
              <a:rPr lang="it-IT" sz="2200" b="1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smtClean="0">
                <a:solidFill>
                  <a:srgbClr val="004F8A"/>
                </a:solidFill>
                <a:latin typeface="Helvetica" pitchFamily="34" charset="0"/>
              </a:rPr>
              <a:t>(Portogallo);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2200" b="1" smtClean="0">
                <a:solidFill>
                  <a:srgbClr val="004F8A"/>
                </a:solidFill>
                <a:latin typeface="Helvetica" pitchFamily="34" charset="0"/>
              </a:rPr>
              <a:t>Odborna </a:t>
            </a:r>
            <a:r>
              <a:rPr lang="it-IT" sz="2200" b="1" smtClean="0">
                <a:solidFill>
                  <a:srgbClr val="FF0000"/>
                </a:solidFill>
                <a:latin typeface="Helvetica" pitchFamily="34" charset="0"/>
              </a:rPr>
              <a:t>praxe</a:t>
            </a:r>
            <a:r>
              <a:rPr lang="it-IT" sz="2200" b="1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smtClean="0">
                <a:solidFill>
                  <a:srgbClr val="004F8A"/>
                </a:solidFill>
                <a:latin typeface="Helvetica" pitchFamily="34" charset="0"/>
              </a:rPr>
              <a:t>(Repubblica Ceca);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2200" b="1" smtClean="0">
                <a:solidFill>
                  <a:srgbClr val="004F8A"/>
                </a:solidFill>
                <a:latin typeface="Helvetica" pitchFamily="34" charset="0"/>
              </a:rPr>
              <a:t>Stagiu </a:t>
            </a:r>
            <a:r>
              <a:rPr lang="it-IT" sz="2200" smtClean="0">
                <a:solidFill>
                  <a:srgbClr val="004F8A"/>
                </a:solidFill>
                <a:latin typeface="Helvetica" pitchFamily="34" charset="0"/>
              </a:rPr>
              <a:t>o</a:t>
            </a:r>
            <a:r>
              <a:rPr lang="it-IT" sz="2200" b="1" smtClean="0">
                <a:solidFill>
                  <a:srgbClr val="004F8A"/>
                </a:solidFill>
                <a:latin typeface="Helvetica" pitchFamily="34" charset="0"/>
              </a:rPr>
              <a:t> stagiu de practica </a:t>
            </a:r>
            <a:r>
              <a:rPr lang="it-IT" sz="2200" smtClean="0">
                <a:solidFill>
                  <a:srgbClr val="004F8A"/>
                </a:solidFill>
                <a:latin typeface="Helvetica" pitchFamily="34" charset="0"/>
              </a:rPr>
              <a:t>(Romania);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2200" b="1" smtClean="0">
                <a:solidFill>
                  <a:srgbClr val="004F8A"/>
                </a:solidFill>
                <a:latin typeface="Helvetica" pitchFamily="34" charset="0"/>
              </a:rPr>
              <a:t>Praktická </a:t>
            </a:r>
            <a:r>
              <a:rPr lang="it-IT" sz="2200" b="1" smtClean="0">
                <a:solidFill>
                  <a:srgbClr val="FF0000"/>
                </a:solidFill>
                <a:latin typeface="Helvetica" pitchFamily="34" charset="0"/>
              </a:rPr>
              <a:t>stáž</a:t>
            </a:r>
            <a:r>
              <a:rPr lang="it-IT" sz="2200" b="1" smtClean="0">
                <a:solidFill>
                  <a:srgbClr val="004F8A"/>
                </a:solidFill>
                <a:latin typeface="Helvetica" pitchFamily="34" charset="0"/>
              </a:rPr>
              <a:t>, Odborná prax </a:t>
            </a:r>
            <a:r>
              <a:rPr lang="it-IT" sz="2200" smtClean="0">
                <a:solidFill>
                  <a:srgbClr val="004F8A"/>
                </a:solidFill>
                <a:latin typeface="Helvetica" pitchFamily="34" charset="0"/>
              </a:rPr>
              <a:t>(Slovacchia);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2200" b="1" smtClean="0">
                <a:solidFill>
                  <a:srgbClr val="004F8A"/>
                </a:solidFill>
                <a:latin typeface="Helvetica" pitchFamily="34" charset="0"/>
              </a:rPr>
              <a:t>Pripravništva </a:t>
            </a:r>
            <a:r>
              <a:rPr lang="it-IT" sz="2200" smtClean="0">
                <a:solidFill>
                  <a:srgbClr val="004F8A"/>
                </a:solidFill>
                <a:latin typeface="Helvetica" pitchFamily="34" charset="0"/>
              </a:rPr>
              <a:t>(Slovenia);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2200" b="1" smtClean="0">
                <a:solidFill>
                  <a:srgbClr val="004F8A"/>
                </a:solidFill>
                <a:latin typeface="Helvetica" pitchFamily="34" charset="0"/>
              </a:rPr>
              <a:t>Gyakorlati képzés </a:t>
            </a:r>
            <a:r>
              <a:rPr lang="it-IT" sz="2200" smtClean="0">
                <a:solidFill>
                  <a:srgbClr val="004F8A"/>
                </a:solidFill>
                <a:latin typeface="Helvetica" pitchFamily="34" charset="0"/>
              </a:rPr>
              <a:t>o</a:t>
            </a:r>
            <a:r>
              <a:rPr lang="it-IT" sz="2200" b="1" smtClean="0">
                <a:solidFill>
                  <a:srgbClr val="004F8A"/>
                </a:solidFill>
                <a:latin typeface="Helvetica" pitchFamily="34" charset="0"/>
              </a:rPr>
              <a:t> Szakmai gyakorlat </a:t>
            </a:r>
            <a:r>
              <a:rPr lang="it-IT" sz="2200" smtClean="0">
                <a:solidFill>
                  <a:srgbClr val="004F8A"/>
                </a:solidFill>
                <a:latin typeface="Helvetica" pitchFamily="34" charset="0"/>
              </a:rPr>
              <a:t>(Ungheria).</a:t>
            </a:r>
          </a:p>
          <a:p>
            <a:pPr algn="just" eaLnBrk="1" hangingPunct="1">
              <a:lnSpc>
                <a:spcPct val="9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600" smtClean="0">
              <a:solidFill>
                <a:srgbClr val="004F8A"/>
              </a:solidFill>
              <a:latin typeface="Helvetica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600" smtClean="0">
              <a:solidFill>
                <a:srgbClr val="004F8A"/>
              </a:solidFill>
              <a:latin typeface="Helvetica" pitchFamily="34" charset="0"/>
            </a:endParaRPr>
          </a:p>
        </p:txBody>
      </p:sp>
      <p:sp>
        <p:nvSpPr>
          <p:cNvPr id="53251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685800"/>
            <a:ext cx="6326188" cy="561975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53254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46107BE6-9F99-4EFC-B257-43DD89DCAA3E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24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23850" y="1409700"/>
            <a:ext cx="8820150" cy="4564063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lnSpc>
                <a:spcPct val="170000"/>
              </a:lnSpc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Come  prepararsi nel modo migliore: 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it-IT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La Scelta del Paese –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Francia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Alcuni link utili: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3"/>
              </a:rPr>
              <a:t>www.afij.org/</a:t>
            </a:r>
            <a:r>
              <a:rPr lang="it-IT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3"/>
              </a:rPr>
              <a:t>sites_utiles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3"/>
              </a:rPr>
              <a:t>/Tourisme_-_Restauration-79-1.html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;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www.aidemploi.com/</a:t>
            </a:r>
            <a:r>
              <a:rPr lang="it-IT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autres_offres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/</a:t>
            </a:r>
            <a:r>
              <a:rPr lang="it-IT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stages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/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;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5"/>
              </a:rPr>
              <a:t>www.jobstage.com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6"/>
              </a:rPr>
              <a:t>www.aidostage.com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7"/>
              </a:rPr>
              <a:t>www.jcomjeune.com/</a:t>
            </a:r>
            <a:r>
              <a:rPr lang="it-IT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7"/>
              </a:rPr>
              <a:t>offres-de-stage</a:t>
            </a:r>
            <a:endParaRPr lang="it-IT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buFont typeface="Arial" charset="0"/>
              <a:buNone/>
              <a:defRPr/>
            </a:pPr>
            <a:endParaRPr lang="it-IT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55299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619125"/>
            <a:ext cx="6326188" cy="79057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55302" name="Immagine 13" descr="logoIsfol_blu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D877E78B-83E1-45B3-9EC2-517057B0F521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25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71475" y="1914525"/>
            <a:ext cx="8772525" cy="4059238"/>
          </a:xfrm>
        </p:spPr>
        <p:txBody>
          <a:bodyPr rtlCol="0">
            <a:normAutofit fontScale="925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004F8A"/>
                </a:solidFill>
                <a:latin typeface="Helvetica" pitchFamily="34" charset="0"/>
              </a:rPr>
              <a:t>La</a:t>
            </a:r>
            <a:r>
              <a:rPr lang="it-IT" sz="2400" dirty="0" smtClean="0">
                <a:solidFill>
                  <a:srgbClr val="003399"/>
                </a:solidFill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Francia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è la Patria dello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stage!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Lo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stage 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 Francia è destinato esclusivamente agli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studenti</a:t>
            </a:r>
            <a:r>
              <a:rPr lang="it-IT" sz="2400" dirty="0" smtClean="0">
                <a:solidFill>
                  <a:schemeClr val="bg1">
                    <a:lumMod val="25000"/>
                  </a:schemeClr>
                </a:solidFill>
                <a:latin typeface="Helvetica" pitchFamily="34" charset="0"/>
              </a:rPr>
              <a:t>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it-IT" sz="2400" dirty="0" smtClean="0">
              <a:solidFill>
                <a:schemeClr val="bg1">
                  <a:lumMod val="25000"/>
                </a:schemeClr>
              </a:solidFill>
              <a:latin typeface="Helvetica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003399"/>
                </a:solidFill>
                <a:latin typeface="Helvetica" pitchFamily="34" charset="0"/>
              </a:rPr>
              <a:t>In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Francia </a:t>
            </a:r>
            <a:r>
              <a:rPr lang="it-IT" sz="2400" dirty="0" smtClean="0">
                <a:solidFill>
                  <a:srgbClr val="004F8A"/>
                </a:solidFill>
                <a:latin typeface="Helvetica" pitchFamily="34" charset="0"/>
              </a:rPr>
              <a:t>lo stage che dura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più di due mesi </a:t>
            </a:r>
            <a:r>
              <a:rPr lang="it-IT" sz="2400" dirty="0" smtClean="0">
                <a:solidFill>
                  <a:srgbClr val="003399"/>
                </a:solidFill>
                <a:latin typeface="Helvetica" pitchFamily="34" charset="0"/>
              </a:rPr>
              <a:t>è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pagato </a:t>
            </a:r>
            <a:r>
              <a:rPr lang="it-IT" sz="2400" dirty="0" smtClean="0">
                <a:solidFill>
                  <a:srgbClr val="003399"/>
                </a:solidFill>
                <a:latin typeface="Helvetica" pitchFamily="34" charset="0"/>
              </a:rPr>
              <a:t>per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legge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1/3 </a:t>
            </a:r>
            <a:r>
              <a:rPr lang="it-IT" sz="2400" dirty="0" smtClean="0">
                <a:solidFill>
                  <a:srgbClr val="003399"/>
                </a:solidFill>
                <a:latin typeface="Helvetica" pitchFamily="34" charset="0"/>
              </a:rPr>
              <a:t>del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salario minimo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(circa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400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euro al mese)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it-IT" sz="2400" dirty="0" smtClean="0">
              <a:solidFill>
                <a:schemeClr val="bg1">
                  <a:lumMod val="25000"/>
                </a:schemeClr>
              </a:solidFill>
              <a:latin typeface="Helvetica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Una volta </a:t>
            </a:r>
            <a:r>
              <a:rPr lang="it-IT" sz="24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usciti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dal sistema formativo (</a:t>
            </a:r>
            <a:r>
              <a:rPr lang="it-IT" sz="24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con o senza 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un titolo di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studio) in Francia sono previsti </a:t>
            </a:r>
            <a:r>
              <a:rPr lang="it-IT" sz="24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diversi tipi 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di contratti </a:t>
            </a:r>
            <a:r>
              <a:rPr lang="it-IT" sz="24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→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a titolo di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esempio si veda il contratto </a:t>
            </a:r>
            <a:r>
              <a:rPr lang="it-IT" sz="2400" dirty="0" smtClean="0">
                <a:solidFill>
                  <a:schemeClr val="bg1">
                    <a:lumMod val="25000"/>
                  </a:schemeClr>
                </a:solidFill>
                <a:latin typeface="Helvetica" pitchFamily="34" charset="0"/>
              </a:rPr>
              <a:t>“</a:t>
            </a:r>
            <a:r>
              <a:rPr lang="it-IT" sz="2400" b="1" dirty="0" err="1" smtClean="0">
                <a:solidFill>
                  <a:srgbClr val="004F8A"/>
                </a:solidFill>
                <a:latin typeface="Helvetica" pitchFamily="34" charset="0"/>
                <a:hlinkClick r:id="rId3"/>
              </a:rPr>
              <a:t>Contrats</a:t>
            </a:r>
            <a:r>
              <a:rPr lang="it-IT" sz="2400" b="1" dirty="0" smtClean="0">
                <a:solidFill>
                  <a:srgbClr val="004F8A"/>
                </a:solidFill>
                <a:latin typeface="Helvetica" pitchFamily="34" charset="0"/>
                <a:hlinkClick r:id="rId3"/>
              </a:rPr>
              <a:t> de Professionnalisation</a:t>
            </a:r>
            <a:r>
              <a:rPr lang="it-IT" sz="2400" b="1" dirty="0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”</a:t>
            </a:r>
            <a:endParaRPr lang="it-IT" sz="2400" b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Helvetica" pitchFamily="34" charset="0"/>
              </a:rPr>
              <a:t>    </a:t>
            </a:r>
            <a:r>
              <a:rPr lang="it-IT" sz="2400" b="1" dirty="0" smtClean="0">
                <a:solidFill>
                  <a:srgbClr val="004F8A"/>
                </a:solidFill>
                <a:latin typeface="Helvetica" pitchFamily="34" charset="0"/>
              </a:rPr>
              <a:t>offerto dalla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Disneyland di Parigi</a:t>
            </a:r>
            <a:r>
              <a:rPr lang="it-IT" sz="2400" b="1" dirty="0" smtClean="0">
                <a:solidFill>
                  <a:srgbClr val="FF0000"/>
                </a:solidFill>
                <a:latin typeface="Helvetica" pitchFamily="34" charset="0"/>
              </a:rPr>
              <a:t>.</a:t>
            </a: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57347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371475" y="838200"/>
            <a:ext cx="6326188" cy="571500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57350" name="Immagine 13" descr="logoIsfol_blu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3D0A3C13-A632-4B54-A7BC-B607FAC0E3FB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26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33375" y="1716088"/>
            <a:ext cx="8810625" cy="4379912"/>
          </a:xfrm>
        </p:spPr>
        <p:txBody>
          <a:bodyPr rtlCol="0">
            <a:normAutofit fontScale="77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</a:t>
            </a:r>
            <a:r>
              <a:rPr lang="it-IT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Francia</a:t>
            </a:r>
          </a:p>
          <a:p>
            <a:pPr eaLnBrk="1" hangingPunct="1">
              <a:buFont typeface="Arial" charset="0"/>
              <a:buNone/>
              <a:defRPr/>
            </a:pPr>
            <a:endParaRPr lang="it-IT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Esempi di stage nel turismo e nella ristorazione: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i="1" dirty="0" smtClean="0">
              <a:solidFill>
                <a:srgbClr val="FF0000"/>
              </a:solidFill>
              <a:latin typeface="Helvetica" pitchFamily="34" charset="0"/>
              <a:hlinkClick r:id="rId3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400" i="1" dirty="0" smtClean="0">
                <a:solidFill>
                  <a:srgbClr val="FF0000"/>
                </a:solidFill>
                <a:latin typeface="Helvetica" pitchFamily="34" charset="0"/>
                <a:hlinkClick r:id="rId4"/>
              </a:rPr>
              <a:t>www.aidostage.com/</a:t>
            </a:r>
            <a:r>
              <a:rPr lang="it-IT" sz="2400" i="1" dirty="0" err="1" smtClean="0">
                <a:solidFill>
                  <a:srgbClr val="FF0000"/>
                </a:solidFill>
                <a:latin typeface="Helvetica" pitchFamily="34" charset="0"/>
                <a:hlinkClick r:id="rId4"/>
              </a:rPr>
              <a:t>offre-stage</a:t>
            </a:r>
            <a:r>
              <a:rPr lang="it-IT" sz="2400" i="1" dirty="0" smtClean="0">
                <a:solidFill>
                  <a:srgbClr val="FF0000"/>
                </a:solidFill>
                <a:latin typeface="Helvetica" pitchFamily="34" charset="0"/>
                <a:hlinkClick r:id="rId4"/>
              </a:rPr>
              <a:t>/restauration-tourisme-8/ </a:t>
            </a:r>
            <a:endParaRPr lang="it-IT" sz="2400" i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i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1300" i="1" dirty="0" smtClean="0">
                <a:solidFill>
                  <a:srgbClr val="FF0000"/>
                </a:solidFill>
                <a:latin typeface="Helvetica" pitchFamily="34" charset="0"/>
                <a:hlinkClick r:id="rId5"/>
              </a:rPr>
              <a:t>www.aidostage.com/</a:t>
            </a:r>
            <a:r>
              <a:rPr lang="it-IT" sz="1300" i="1" dirty="0" err="1" smtClean="0">
                <a:solidFill>
                  <a:srgbClr val="FF0000"/>
                </a:solidFill>
                <a:latin typeface="Helvetica" pitchFamily="34" charset="0"/>
                <a:hlinkClick r:id="rId5"/>
              </a:rPr>
              <a:t>offre-stage</a:t>
            </a:r>
            <a:r>
              <a:rPr lang="it-IT" sz="1300" i="1" dirty="0" smtClean="0">
                <a:solidFill>
                  <a:srgbClr val="FF0000"/>
                </a:solidFill>
                <a:latin typeface="Helvetica" pitchFamily="34" charset="0"/>
                <a:hlinkClick r:id="rId5"/>
              </a:rPr>
              <a:t>/restauration-tourisme-8/guide-dans-site-classe-unesco-stage-17639.html?related=domaine&amp;v=8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1600" i="1" dirty="0" smtClean="0">
              <a:solidFill>
                <a:srgbClr val="FF0000"/>
              </a:solidFill>
              <a:latin typeface="Helvetica" pitchFamily="34" charset="0"/>
              <a:hlinkClick r:id="rId6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1600" i="1" dirty="0" smtClean="0">
                <a:solidFill>
                  <a:srgbClr val="FF0000"/>
                </a:solidFill>
                <a:latin typeface="Helvetica" pitchFamily="34" charset="0"/>
                <a:hlinkClick r:id="rId6"/>
              </a:rPr>
              <a:t>www.stage.fr/</a:t>
            </a:r>
            <a:r>
              <a:rPr lang="it-IT" sz="1600" i="1" dirty="0" err="1" smtClean="0">
                <a:solidFill>
                  <a:srgbClr val="FF0000"/>
                </a:solidFill>
                <a:latin typeface="Helvetica" pitchFamily="34" charset="0"/>
                <a:hlinkClick r:id="rId6"/>
              </a:rPr>
              <a:t>tourisme-restauration-hotellerie</a:t>
            </a:r>
            <a:r>
              <a:rPr lang="it-IT" sz="1600" i="1" dirty="0" smtClean="0">
                <a:solidFill>
                  <a:srgbClr val="FF0000"/>
                </a:solidFill>
                <a:latin typeface="Helvetica" pitchFamily="34" charset="0"/>
                <a:hlinkClick r:id="rId6"/>
              </a:rPr>
              <a:t>/stage-secteur-tourisme-restauration-hotellerie_15.aspx?page=2 </a:t>
            </a:r>
            <a:endParaRPr lang="it-IT" sz="1600" i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1600" i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100" i="1" dirty="0" smtClean="0">
                <a:solidFill>
                  <a:srgbClr val="FF0000"/>
                </a:solidFill>
                <a:latin typeface="Helvetica" pitchFamily="34" charset="0"/>
                <a:hlinkClick r:id="rId7"/>
              </a:rPr>
              <a:t>www.stage.fr/</a:t>
            </a:r>
            <a:r>
              <a:rPr lang="it-IT" sz="2100" i="1" dirty="0" err="1" smtClean="0">
                <a:solidFill>
                  <a:srgbClr val="FF0000"/>
                </a:solidFill>
                <a:latin typeface="Helvetica" pitchFamily="34" charset="0"/>
                <a:hlinkClick r:id="rId7"/>
              </a:rPr>
              <a:t>louvre-hotels</a:t>
            </a:r>
            <a:r>
              <a:rPr lang="it-IT" sz="2100" i="1" dirty="0" smtClean="0">
                <a:solidFill>
                  <a:srgbClr val="FF0000"/>
                </a:solidFill>
                <a:latin typeface="Helvetica" pitchFamily="34" charset="0"/>
                <a:hlinkClick r:id="rId7"/>
              </a:rPr>
              <a:t>/stage-entreprise-louvre-hotels_14.aspx#ancrecontenu</a:t>
            </a:r>
            <a:r>
              <a:rPr lang="it-IT" sz="2100" i="1" dirty="0" smtClean="0">
                <a:solidFill>
                  <a:srgbClr val="FF0000"/>
                </a:solidFill>
                <a:latin typeface="Helvetica" pitchFamily="34" charset="0"/>
              </a:rPr>
              <a:t> →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100" i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100" i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it-IT" sz="2100" i="1" dirty="0" smtClean="0">
                <a:solidFill>
                  <a:srgbClr val="FF0000"/>
                </a:solidFill>
                <a:latin typeface="Helvetica" pitchFamily="34" charset="0"/>
                <a:hlinkClick r:id="rId8"/>
              </a:rPr>
              <a:t>www.louvrehotels.com/en/</a:t>
            </a:r>
            <a:r>
              <a:rPr lang="it-IT" sz="2100" i="1" dirty="0" err="1" smtClean="0">
                <a:solidFill>
                  <a:srgbClr val="FF0000"/>
                </a:solidFill>
                <a:latin typeface="Helvetica" pitchFamily="34" charset="0"/>
                <a:hlinkClick r:id="rId8"/>
              </a:rPr>
              <a:t>hotel-catering-training.html</a:t>
            </a:r>
            <a:r>
              <a:rPr lang="it-IT" sz="2100" i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endParaRPr lang="it-IT" sz="2100" i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100" i="1" dirty="0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www.jcomjeune.com/stage/</a:t>
            </a:r>
            <a:r>
              <a:rPr lang="it-IT" sz="2100" i="1" dirty="0" err="1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stagiaire-chargee-de-la-gestion-du-bureau-du-festival-les</a:t>
            </a:r>
            <a:endParaRPr lang="it-IT" sz="2100" i="1" dirty="0" smtClean="0">
              <a:solidFill>
                <a:srgbClr val="FF0000"/>
              </a:solidFill>
              <a:latin typeface="Helvetica" pitchFamily="34" charset="0"/>
              <a:hlinkClick r:id="rId3"/>
            </a:endParaRPr>
          </a:p>
          <a:p>
            <a:pPr eaLnBrk="1" hangingPunct="1">
              <a:buFont typeface="Arial" charset="0"/>
              <a:buNone/>
              <a:defRPr/>
            </a:pPr>
            <a:endParaRPr lang="it-IT" sz="1100" i="1" dirty="0" smtClean="0">
              <a:solidFill>
                <a:srgbClr val="FF0000"/>
              </a:solidFill>
              <a:latin typeface="Helvetica" pitchFamily="34" charset="0"/>
              <a:hlinkClick r:id="rId9"/>
            </a:endParaRPr>
          </a:p>
          <a:p>
            <a:pPr eaLnBrk="1" hangingPunct="1">
              <a:buFont typeface="Arial" charset="0"/>
              <a:buNone/>
              <a:defRPr/>
            </a:pPr>
            <a:endParaRPr lang="it-IT" sz="1100" i="1" dirty="0" smtClean="0">
              <a:solidFill>
                <a:srgbClr val="FF0000"/>
              </a:solidFill>
              <a:latin typeface="Helvetica" pitchFamily="34" charset="0"/>
              <a:hlinkClick r:id="rId9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1800" dirty="0" smtClean="0">
                <a:solidFill>
                  <a:srgbClr val="04349E"/>
                </a:solidFill>
                <a:latin typeface="Helvetica" pitchFamily="34" charset="0"/>
                <a:hlinkClick r:id="rId10"/>
              </a:rPr>
              <a:t>http://</a:t>
            </a:r>
            <a:r>
              <a:rPr lang="it-IT" sz="1800" i="1" dirty="0" smtClean="0">
                <a:solidFill>
                  <a:srgbClr val="04349E"/>
                </a:solidFill>
                <a:latin typeface="Helvetica" pitchFamily="34" charset="0"/>
                <a:hlinkClick r:id="rId10"/>
              </a:rPr>
              <a:t>jobs-stages.letudiant.fr/stages-etudiants/offres/domaine-hotellerie-restauration-tourisme-24.html</a:t>
            </a:r>
            <a:r>
              <a:rPr lang="it-IT" sz="1800" dirty="0" smtClean="0">
                <a:solidFill>
                  <a:srgbClr val="04349E"/>
                </a:solidFill>
                <a:latin typeface="Helvetica" pitchFamily="34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1600" dirty="0" smtClean="0">
              <a:solidFill>
                <a:srgbClr val="04349E"/>
              </a:solidFill>
              <a:latin typeface="Helvetica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333375" y="609600"/>
            <a:ext cx="6326188" cy="6572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59397" name="Immagine 13" descr="logoIsfol_blu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51422BE7-4A77-4C00-9EBC-00FDED6B48EB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27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61950" y="1716088"/>
            <a:ext cx="8534400" cy="3486150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Come  prepararsi nel modo migliore: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La Scelta del Paese –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Regno Unito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Link utili: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hlinkClick r:id="rId3"/>
              </a:rPr>
              <a:t>www.caterer.com</a:t>
            </a:r>
            <a:r>
              <a:rPr lang="it-IT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→ </a:t>
            </a:r>
            <a:r>
              <a:rPr lang="it-IT" sz="2400" dirty="0" smtClean="0">
                <a:solidFill>
                  <a:srgbClr val="0070C0"/>
                </a:solidFill>
                <a:latin typeface="Helvetica" pitchFamily="34" charset="0"/>
              </a:rPr>
              <a:t>esempio</a:t>
            </a:r>
            <a:r>
              <a:rPr lang="it-IT" sz="2400" b="1" dirty="0" smtClean="0">
                <a:solidFill>
                  <a:srgbClr val="0070C0"/>
                </a:solidFill>
                <a:latin typeface="Helvetica" pitchFamily="34" charset="0"/>
              </a:rPr>
              <a:t>: </a:t>
            </a:r>
            <a:r>
              <a:rPr lang="it-IT" sz="2400" b="1" dirty="0" err="1" smtClean="0">
                <a:solidFill>
                  <a:srgbClr val="FF0000"/>
                </a:solidFill>
                <a:latin typeface="Helvetica" pitchFamily="34" charset="0"/>
              </a:rPr>
              <a:t>Bartender</a:t>
            </a:r>
            <a:r>
              <a:rPr lang="it-IT" sz="2400" b="1" dirty="0" smtClean="0">
                <a:solidFill>
                  <a:srgbClr val="FF0000"/>
                </a:solidFill>
                <a:latin typeface="Helvetica" pitchFamily="34" charset="0"/>
              </a:rPr>
              <a:t> →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2400" b="1" i="1" dirty="0" smtClean="0">
                <a:solidFill>
                  <a:srgbClr val="FF0000"/>
                </a:solidFill>
                <a:latin typeface="Helvetica" pitchFamily="34" charset="0"/>
              </a:rPr>
              <a:t>    </a:t>
            </a:r>
            <a:r>
              <a:rPr lang="it-IT" sz="2400" b="1" i="1" dirty="0" smtClean="0">
                <a:solidFill>
                  <a:srgbClr val="FF0000"/>
                </a:solidFill>
                <a:latin typeface="Helvetica" pitchFamily="34" charset="0"/>
                <a:hlinkClick r:id="rId4"/>
              </a:rPr>
              <a:t>www.caterer.com/</a:t>
            </a:r>
            <a:r>
              <a:rPr lang="it-IT" sz="2400" b="1" i="1" dirty="0" err="1" smtClean="0">
                <a:solidFill>
                  <a:srgbClr val="FF0000"/>
                </a:solidFill>
                <a:latin typeface="Helvetica" pitchFamily="34" charset="0"/>
                <a:hlinkClick r:id="rId4"/>
              </a:rPr>
              <a:t>JobSeeking</a:t>
            </a:r>
            <a:r>
              <a:rPr lang="it-IT" sz="2400" b="1" i="1" dirty="0" smtClean="0">
                <a:solidFill>
                  <a:srgbClr val="FF0000"/>
                </a:solidFill>
                <a:latin typeface="Helvetica" pitchFamily="34" charset="0"/>
                <a:hlinkClick r:id="rId4"/>
              </a:rPr>
              <a:t>/Bartender_job59070461 </a:t>
            </a:r>
            <a:endParaRPr lang="it-IT" sz="2400" b="1" i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b="1" i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400" i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hlinkClick r:id="rId5"/>
              </a:rPr>
              <a:t>ww.successfulnewcareer.co.uk/pub-jobs/jobs/</a:t>
            </a:r>
            <a:r>
              <a:rPr lang="it-IT" sz="2400" i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→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</a:t>
            </a:r>
            <a:r>
              <a:rPr lang="it-IT" sz="2400" i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hlinkClick r:id="rId6"/>
              </a:rPr>
              <a:t>www.successfulnewcareer.co.uk/chefs/jobs/job/102/ </a:t>
            </a:r>
            <a:endParaRPr lang="it-IT" sz="2400" i="1" dirty="0" smtClean="0">
              <a:solidFill>
                <a:srgbClr val="0434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61443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590550"/>
            <a:ext cx="6326188" cy="81915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61446" name="Immagine 13" descr="logoIsfol_blu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061E07AF-86AC-4CD1-8AF6-2A80E2721568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28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914525"/>
            <a:ext cx="8181975" cy="4059238"/>
          </a:xfrm>
        </p:spPr>
        <p:txBody>
          <a:bodyPr rtlCol="0">
            <a:normAutofit fontScale="77500" lnSpcReduction="20000"/>
          </a:bodyPr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it-IT" sz="3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</a:t>
            </a:r>
            <a:r>
              <a:rPr lang="it-IT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Lo sapevate che</a:t>
            </a:r>
            <a:r>
              <a:rPr lang="it-IT" sz="3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:</a:t>
            </a:r>
            <a:r>
              <a:rPr lang="it-IT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2800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Nel </a:t>
            </a:r>
            <a:r>
              <a:rPr lang="it-IT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Regno Unito </a:t>
            </a:r>
            <a:r>
              <a:rPr lang="it-IT" sz="2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l’</a:t>
            </a:r>
            <a:r>
              <a:rPr lang="it-IT" sz="29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internship</a:t>
            </a:r>
            <a:r>
              <a:rPr lang="it-IT" sz="29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it-IT" sz="2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è fatto soprattutto durante le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vacanze estive (specialmente dagli studenti universitari) ma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può essere svolto anche dagli studenti medi, 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abbinato allo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studio della lingua </a:t>
            </a:r>
            <a:r>
              <a:rPr lang="it-IT" sz="2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: in questo caso le mansioni sono più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semplici e viene a volte richiesto un compenso per i servizi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offerti (ricerca, organizzazione dello stage, tutor a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disposizione, servizi per l’alloggio ecc.).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it-IT" sz="2900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Di fatto, durante le vacanze estive, gli studenti medi più che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un </a:t>
            </a:r>
            <a:r>
              <a:rPr lang="it-IT" sz="29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internship</a:t>
            </a:r>
            <a:r>
              <a:rPr lang="it-IT" sz="2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, molto spesso cercano un </a:t>
            </a:r>
            <a:r>
              <a:rPr lang="it-IT" sz="2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“</a:t>
            </a:r>
            <a:r>
              <a:rPr lang="it-IT" sz="29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summer</a:t>
            </a:r>
            <a:r>
              <a:rPr lang="it-IT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job</a:t>
            </a:r>
            <a:r>
              <a:rPr lang="it-IT" sz="2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”. </a:t>
            </a:r>
            <a:endParaRPr lang="it-IT" sz="2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63491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552450"/>
            <a:ext cx="6326188" cy="69532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63494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CE95AF1B-5C1E-4A4F-BDDB-4475B1FCDE6C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29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71475" y="1409700"/>
            <a:ext cx="8658225" cy="4667250"/>
          </a:xfrm>
        </p:spPr>
        <p:txBody>
          <a:bodyPr rtlCol="0">
            <a:normAutofit fontScale="25000" lnSpcReduction="20000"/>
          </a:bodyPr>
          <a:lstStyle/>
          <a:p>
            <a:pPr>
              <a:lnSpc>
                <a:spcPct val="120000"/>
              </a:lnSpc>
              <a:buFont typeface="Arial" charset="0"/>
              <a:buNone/>
              <a:defRPr/>
            </a:pPr>
            <a:r>
              <a:rPr lang="it-IT" sz="4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 </a:t>
            </a:r>
            <a:r>
              <a:rPr lang="it-IT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Lo sapevate che</a:t>
            </a:r>
            <a:r>
              <a:rPr lang="it-IT" sz="7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: 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endParaRPr lang="it-IT" sz="6000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Nel </a:t>
            </a: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Regno Unito 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sono possibili diverse tipologie di </a:t>
            </a:r>
            <a:r>
              <a:rPr lang="it-IT" sz="6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internship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 per gli studenti 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      universitari e per i neolaureati: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endParaRPr lang="it-IT" sz="6000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sandwich </a:t>
            </a:r>
            <a:r>
              <a:rPr lang="it-IT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placements</a:t>
            </a:r>
            <a:r>
              <a:rPr lang="it-IT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o</a:t>
            </a:r>
            <a:r>
              <a:rPr lang="it-IT" sz="60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</a:t>
            </a:r>
            <a:r>
              <a:rPr lang="it-IT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industrial work </a:t>
            </a:r>
            <a:r>
              <a:rPr lang="it-IT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placements</a:t>
            </a:r>
            <a:r>
              <a:rPr lang="it-IT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</a:t>
            </a: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 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periodi d’inserimento in azienda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     di </a:t>
            </a:r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6/12 mesi </a:t>
            </a: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 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parte integrante di un corso di laurea</a:t>
            </a: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→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si svolgono soprattutto </a:t>
            </a:r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alla fine del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     percorso o subito dopo </a:t>
            </a: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 </a:t>
            </a: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3"/>
              </a:rPr>
              <a:t>w</a:t>
            </a:r>
            <a:r>
              <a:rPr lang="it-IT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  <a:hlinkClick r:id="rId3"/>
              </a:rPr>
              <a:t>ww.simplyhired.co.uk/a/</a:t>
            </a:r>
            <a:r>
              <a:rPr lang="it-IT" sz="6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  <a:hlinkClick r:id="rId3"/>
              </a:rPr>
              <a:t>jobs</a:t>
            </a:r>
            <a:r>
              <a:rPr lang="it-IT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  <a:hlinkClick r:id="rId3"/>
              </a:rPr>
              <a:t>/</a:t>
            </a:r>
            <a:r>
              <a:rPr lang="it-IT" sz="6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  <a:hlinkClick r:id="rId3"/>
              </a:rPr>
              <a:t>list</a:t>
            </a:r>
            <a:r>
              <a:rPr lang="it-IT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  <a:hlinkClick r:id="rId3"/>
              </a:rPr>
              <a:t>/</a:t>
            </a:r>
            <a:r>
              <a:rPr lang="it-IT" sz="6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  <a:hlinkClick r:id="rId3"/>
              </a:rPr>
              <a:t>q-Restaurant</a:t>
            </a:r>
            <a:r>
              <a:rPr lang="it-IT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  <a:hlinkClick r:id="rId3"/>
              </a:rPr>
              <a:t>/</a:t>
            </a:r>
            <a:r>
              <a:rPr lang="it-IT" sz="6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  <a:hlinkClick r:id="rId3"/>
              </a:rPr>
              <a:t>fjt-internship</a:t>
            </a:r>
            <a:r>
              <a:rPr lang="it-IT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  </a:t>
            </a: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 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 </a:t>
            </a:r>
            <a:r>
              <a:rPr lang="it-IT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www.simplyhired.co.uk/a/jobs/</a:t>
            </a:r>
            <a:r>
              <a:rPr lang="it-IT" sz="6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list</a:t>
            </a:r>
            <a:r>
              <a:rPr lang="it-IT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/q-Hotel/</a:t>
            </a:r>
            <a:r>
              <a:rPr lang="it-IT" sz="6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fjt-internship</a:t>
            </a:r>
            <a:r>
              <a:rPr lang="it-IT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</a:t>
            </a: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</a:t>
            </a:r>
            <a:endParaRPr lang="it-IT" sz="6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 </a:t>
            </a: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5"/>
              </a:rPr>
              <a:t>www.internjobs.com/do/</a:t>
            </a:r>
            <a:r>
              <a:rPr lang="it-IT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5"/>
              </a:rPr>
              <a:t>where</a:t>
            </a: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5"/>
              </a:rPr>
              <a:t>/GB/London</a:t>
            </a: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(sito americano);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endParaRPr lang="it-IT" sz="60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vacation</a:t>
            </a:r>
            <a:r>
              <a:rPr lang="it-IT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</a:t>
            </a:r>
            <a:r>
              <a:rPr lang="it-IT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placements</a:t>
            </a:r>
            <a:r>
              <a:rPr lang="it-IT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</a:t>
            </a: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 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si svolgono durante 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le </a:t>
            </a:r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vacanze estive per 2-3 mesi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 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fra un anno 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      accademico e l’altro e sono di solito </a:t>
            </a:r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retribuiti </a:t>
            </a: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 </a:t>
            </a:r>
            <a:r>
              <a:rPr lang="it-IT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  <a:hlinkClick r:id="rId6"/>
              </a:rPr>
              <a:t>www.summerjobs.com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it-IT" sz="6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graduate </a:t>
            </a:r>
            <a:r>
              <a:rPr lang="it-IT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internship</a:t>
            </a:r>
            <a:r>
              <a:rPr lang="it-IT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</a:t>
            </a: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 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programmi d’inserimento aziendale per </a:t>
            </a:r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laureati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gestiti 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      direttamente dalle aziende o da associazioni ed enti specializzati</a:t>
            </a: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→ 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durata (</a:t>
            </a:r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3-6 mesi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) e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      retribuzione variano a discrezione dell’azienda </a:t>
            </a:r>
            <a:r>
              <a:rPr lang="it-IT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 </a:t>
            </a:r>
            <a:r>
              <a:rPr lang="it-IT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  <a:hlinkClick r:id="rId7"/>
              </a:rPr>
              <a:t>www.internship-uk.com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endParaRPr lang="it-IT" sz="60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Leggi 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il documento sulla </a:t>
            </a: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  <a:hlinkClick r:id="rId8"/>
              </a:rPr>
              <a:t>qualità degli </a:t>
            </a:r>
            <a:r>
              <a:rPr lang="it-IT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  <a:hlinkClick r:id="rId8"/>
              </a:rPr>
              <a:t>internship</a:t>
            </a:r>
            <a:endParaRPr lang="it-IT" sz="60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Arial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581025"/>
            <a:ext cx="6326188" cy="60007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65541" name="Immagine 13" descr="logoIsfol_blu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504825" y="6356350"/>
            <a:ext cx="8391525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A546AB48-C9EB-4BF6-8EE7-A846B106735A}" type="slidenum">
              <a:rPr lang="it-IT" smtClean="0">
                <a:latin typeface="Helvetica" pitchFamily="34" charset="0"/>
                <a:cs typeface="Helvetica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504825" y="1914525"/>
            <a:ext cx="8181975" cy="3486150"/>
          </a:xfrm>
        </p:spPr>
        <p:txBody>
          <a:bodyPr>
            <a:normAutofit fontScale="92500" lnSpcReduction="2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2400" b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b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 nuova tendenza per trovarsi più preparati sul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None/>
              <a:defRPr/>
            </a:pPr>
            <a:r>
              <a:rPr lang="it-IT" sz="2400" b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mercato del lavoro: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None/>
              <a:defRPr/>
            </a:pP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2400" b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Fare uno</a:t>
            </a: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stage </a:t>
            </a:r>
            <a:r>
              <a:rPr lang="it-IT" sz="2400" b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all’</a:t>
            </a: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estero </a:t>
            </a:r>
            <a:r>
              <a:rPr lang="it-IT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fin dai tempi della scuola e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durante l’università</a:t>
            </a: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b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(idealmente fra la triennale e la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2400" b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magistrale)</a:t>
            </a: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piuttosto che dopo</a:t>
            </a: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;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None/>
              <a:defRPr/>
            </a:pPr>
            <a:endParaRPr lang="it-IT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Perchè?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None/>
              <a:defRPr/>
            </a:pPr>
            <a:endParaRPr lang="it-IT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2400" b="1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Anticipare l’</a:t>
            </a: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investimento</a:t>
            </a:r>
            <a:r>
              <a:rPr lang="it-IT" sz="2400" b="1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nel proprio </a:t>
            </a: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futuro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None/>
              <a:defRPr/>
            </a:pP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professionale</a:t>
            </a:r>
            <a:endParaRPr lang="it-IT" sz="2400" smtClean="0">
              <a:solidFill>
                <a:srgbClr val="FF0000"/>
              </a:solidFill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400" smtClean="0">
              <a:solidFill>
                <a:srgbClr val="FF0000"/>
              </a:solidFill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400" dirty="0" smtClean="0">
              <a:latin typeface="Helvetica" pitchFamily="34" charset="0"/>
            </a:endParaRPr>
          </a:p>
        </p:txBody>
      </p:sp>
      <p:sp>
        <p:nvSpPr>
          <p:cNvPr id="12291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409575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FARE UNO STAGE IN EUROPA</a:t>
            </a:r>
          </a:p>
        </p:txBody>
      </p:sp>
      <p:pic>
        <p:nvPicPr>
          <p:cNvPr id="12294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BCFA8823-B9D7-4025-B74C-3ECB0D7080FC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30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223838" y="1914525"/>
            <a:ext cx="8796337" cy="4059238"/>
          </a:xfrm>
        </p:spPr>
        <p:txBody>
          <a:bodyPr rtlCol="0">
            <a:normAutofit fontScale="925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</a:t>
            </a:r>
            <a:r>
              <a:rPr lang="it-IT" sz="3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Regno Unito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Esempi di lavoro in ristoranti a Londra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1600" b="1" i="1" dirty="0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www.caterer.com/</a:t>
            </a:r>
            <a:r>
              <a:rPr lang="it-IT" sz="1600" b="1" i="1" dirty="0" err="1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JobSearch</a:t>
            </a:r>
            <a:r>
              <a:rPr lang="it-IT" sz="1600" b="1" i="1" dirty="0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/</a:t>
            </a:r>
            <a:r>
              <a:rPr lang="it-IT" sz="1600" b="1" i="1" dirty="0" err="1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JobDetails.aspx</a:t>
            </a:r>
            <a:r>
              <a:rPr lang="it-IT" sz="1600" b="1" i="1" dirty="0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?JobId=59082686&amp;Keywords=&amp;JobType1=96</a:t>
            </a:r>
            <a:r>
              <a:rPr lang="it-IT" sz="1600" b="1" i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endParaRPr lang="it-IT" sz="1600" b="1" dirty="0" smtClean="0">
              <a:solidFill>
                <a:srgbClr val="0541C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1800" b="1" dirty="0" smtClean="0">
              <a:solidFill>
                <a:srgbClr val="0541C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1700" i="1" dirty="0" smtClean="0">
                <a:solidFill>
                  <a:srgbClr val="00B050"/>
                </a:solidFill>
                <a:latin typeface="Helvetica" pitchFamily="34" charset="0"/>
                <a:hlinkClick r:id="rId4"/>
              </a:rPr>
              <a:t>www.caterer.com/</a:t>
            </a:r>
            <a:r>
              <a:rPr lang="it-IT" sz="1700" i="1" dirty="0" err="1" smtClean="0">
                <a:solidFill>
                  <a:srgbClr val="00B050"/>
                </a:solidFill>
                <a:latin typeface="Helvetica" pitchFamily="34" charset="0"/>
                <a:hlinkClick r:id="rId4"/>
              </a:rPr>
              <a:t>JobSearch</a:t>
            </a:r>
            <a:r>
              <a:rPr lang="it-IT" sz="1700" i="1" dirty="0" smtClean="0">
                <a:solidFill>
                  <a:srgbClr val="00B050"/>
                </a:solidFill>
                <a:latin typeface="Helvetica" pitchFamily="34" charset="0"/>
                <a:hlinkClick r:id="rId4"/>
              </a:rPr>
              <a:t>/</a:t>
            </a:r>
            <a:r>
              <a:rPr lang="it-IT" sz="1700" i="1" dirty="0" err="1" smtClean="0">
                <a:solidFill>
                  <a:srgbClr val="00B050"/>
                </a:solidFill>
                <a:latin typeface="Helvetica" pitchFamily="34" charset="0"/>
                <a:hlinkClick r:id="rId4"/>
              </a:rPr>
              <a:t>JobDetails.aspx</a:t>
            </a:r>
            <a:r>
              <a:rPr lang="it-IT" sz="1700" i="1" dirty="0" smtClean="0">
                <a:solidFill>
                  <a:srgbClr val="00B050"/>
                </a:solidFill>
                <a:latin typeface="Helvetica" pitchFamily="34" charset="0"/>
                <a:hlinkClick r:id="rId4"/>
              </a:rPr>
              <a:t>?JobId=59082521&amp;Keywords=&amp;JobType1=96</a:t>
            </a:r>
            <a:r>
              <a:rPr lang="it-IT" sz="1700" i="1" dirty="0" smtClean="0">
                <a:solidFill>
                  <a:srgbClr val="00B050"/>
                </a:solidFill>
                <a:latin typeface="Helvetica" pitchFamily="34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i="1" dirty="0" smtClean="0">
              <a:solidFill>
                <a:srgbClr val="00B050"/>
              </a:solidFill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1700" i="1" dirty="0" smtClean="0">
                <a:solidFill>
                  <a:srgbClr val="0541C7"/>
                </a:solidFill>
                <a:latin typeface="Helvetica" pitchFamily="34" charset="0"/>
                <a:hlinkClick r:id="rId5"/>
              </a:rPr>
              <a:t>www.caterer.com/</a:t>
            </a:r>
            <a:r>
              <a:rPr lang="it-IT" sz="1700" i="1" dirty="0" err="1" smtClean="0">
                <a:solidFill>
                  <a:srgbClr val="0541C7"/>
                </a:solidFill>
                <a:latin typeface="Helvetica" pitchFamily="34" charset="0"/>
                <a:hlinkClick r:id="rId5"/>
              </a:rPr>
              <a:t>JobSearch</a:t>
            </a:r>
            <a:r>
              <a:rPr lang="it-IT" sz="1700" i="1" dirty="0" smtClean="0">
                <a:solidFill>
                  <a:srgbClr val="0541C7"/>
                </a:solidFill>
                <a:latin typeface="Helvetica" pitchFamily="34" charset="0"/>
                <a:hlinkClick r:id="rId5"/>
              </a:rPr>
              <a:t>/</a:t>
            </a:r>
            <a:r>
              <a:rPr lang="it-IT" sz="1700" i="1" dirty="0" err="1" smtClean="0">
                <a:solidFill>
                  <a:srgbClr val="0541C7"/>
                </a:solidFill>
                <a:latin typeface="Helvetica" pitchFamily="34" charset="0"/>
                <a:hlinkClick r:id="rId5"/>
              </a:rPr>
              <a:t>JobDetails.aspx</a:t>
            </a:r>
            <a:r>
              <a:rPr lang="it-IT" sz="1700" i="1" dirty="0" smtClean="0">
                <a:solidFill>
                  <a:srgbClr val="0541C7"/>
                </a:solidFill>
                <a:latin typeface="Helvetica" pitchFamily="34" charset="0"/>
                <a:hlinkClick r:id="rId5"/>
              </a:rPr>
              <a:t>?JobId=58941202&amp;Keywords=&amp;JobType1=96</a:t>
            </a:r>
            <a:r>
              <a:rPr lang="it-IT" sz="1700" i="1" dirty="0" smtClean="0">
                <a:solidFill>
                  <a:srgbClr val="0541C7"/>
                </a:solidFill>
                <a:latin typeface="Helvetica" pitchFamily="34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i="1" dirty="0" smtClean="0">
              <a:solidFill>
                <a:srgbClr val="0541C7"/>
              </a:solidFill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1700" i="1" dirty="0" smtClean="0">
                <a:solidFill>
                  <a:srgbClr val="0541C7"/>
                </a:solidFill>
                <a:latin typeface="Helvetica" pitchFamily="34" charset="0"/>
                <a:hlinkClick r:id="rId6"/>
              </a:rPr>
              <a:t>www.caterer.com/</a:t>
            </a:r>
            <a:r>
              <a:rPr lang="it-IT" sz="1700" i="1" dirty="0" err="1" smtClean="0">
                <a:solidFill>
                  <a:srgbClr val="0541C7"/>
                </a:solidFill>
                <a:latin typeface="Helvetica" pitchFamily="34" charset="0"/>
                <a:hlinkClick r:id="rId6"/>
              </a:rPr>
              <a:t>JobSearch</a:t>
            </a:r>
            <a:r>
              <a:rPr lang="it-IT" sz="1700" i="1" dirty="0" smtClean="0">
                <a:solidFill>
                  <a:srgbClr val="0541C7"/>
                </a:solidFill>
                <a:latin typeface="Helvetica" pitchFamily="34" charset="0"/>
                <a:hlinkClick r:id="rId6"/>
              </a:rPr>
              <a:t>/</a:t>
            </a:r>
            <a:r>
              <a:rPr lang="it-IT" sz="1700" i="1" dirty="0" err="1" smtClean="0">
                <a:solidFill>
                  <a:srgbClr val="0541C7"/>
                </a:solidFill>
                <a:latin typeface="Helvetica" pitchFamily="34" charset="0"/>
                <a:hlinkClick r:id="rId6"/>
              </a:rPr>
              <a:t>JobDetails.aspx</a:t>
            </a:r>
            <a:r>
              <a:rPr lang="it-IT" sz="1700" i="1" dirty="0" smtClean="0">
                <a:solidFill>
                  <a:srgbClr val="0541C7"/>
                </a:solidFill>
                <a:latin typeface="Helvetica" pitchFamily="34" charset="0"/>
                <a:hlinkClick r:id="rId6"/>
              </a:rPr>
              <a:t>?JobId=58978690&amp;Keywords=&amp;JobType1=96</a:t>
            </a:r>
            <a:r>
              <a:rPr lang="it-IT" sz="1700" i="1" dirty="0" smtClean="0">
                <a:solidFill>
                  <a:srgbClr val="0541C7"/>
                </a:solidFill>
                <a:latin typeface="Helvetica" pitchFamily="34" charset="0"/>
              </a:rPr>
              <a:t> 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23838" y="676275"/>
            <a:ext cx="6326187" cy="590550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5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67590" name="Immagine 13" descr="logoIsfol_blu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E1610749-7CF3-4735-B329-07197D6E0F78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31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61950" y="1914525"/>
            <a:ext cx="8667750" cy="4059238"/>
          </a:xfrm>
        </p:spPr>
        <p:txBody>
          <a:bodyPr rtlCol="0"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Come  prepararsi nel modo migliore: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Scelta del Paese -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Spagna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Link utili: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s-E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www.ies-consulting.es/ofertas.php</a:t>
            </a:r>
            <a:r>
              <a:rPr lang="es-E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s-ES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www.laboris.net/</a:t>
            </a:r>
            <a:r>
              <a:rPr lang="it-IT" sz="19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BuscadorParrilla.aspx</a:t>
            </a:r>
            <a:r>
              <a:rPr lang="it-IT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?Palabra=&amp;Categoria=10&amp;sz=1</a:t>
            </a:r>
            <a:r>
              <a:rPr lang="it-IT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69635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361950" y="657225"/>
            <a:ext cx="6326188" cy="752475"/>
          </a:xfrm>
          <a:prstGeom prst="rect">
            <a:avLst/>
          </a:prstGeom>
        </p:spPr>
        <p:txBody>
          <a:bodyPr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6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69638" name="Immagine 13" descr="logoIsfol_blu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8A686BF0-7916-4CCD-A3D3-2663E606BB87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32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42900" y="1914525"/>
            <a:ext cx="8801100" cy="3486150"/>
          </a:xfrm>
        </p:spPr>
        <p:txBody>
          <a:bodyPr rtlCol="0">
            <a:normAutofit fontScale="62500" lnSpcReduction="20000"/>
          </a:bodyPr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</a:t>
            </a:r>
            <a:r>
              <a:rPr lang="es-ES" sz="4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Spagna</a:t>
            </a:r>
            <a:r>
              <a:rPr lang="es-E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endParaRPr lang="es-E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s-E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Esempi di “practica</a:t>
            </a:r>
            <a:r>
              <a:rPr lang="es-ES" sz="3800" dirty="0" smtClean="0">
                <a:solidFill>
                  <a:srgbClr val="FF0000"/>
                </a:solidFill>
                <a:latin typeface="Helvetica" pitchFamily="34" charset="0"/>
              </a:rPr>
              <a:t>” </a:t>
            </a:r>
            <a:r>
              <a:rPr lang="es-E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 disponibilità immediata nel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turismo: 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400" dirty="0" smtClean="0">
                <a:solidFill>
                  <a:srgbClr val="FF0000"/>
                </a:solidFill>
                <a:latin typeface="Helvetica" pitchFamily="34" charset="0"/>
              </a:rPr>
              <a:t> 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s-ES" sz="3200" b="1" i="1" dirty="0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http://www.ies-consulting.es/Offre_es.php?offre=AO8869S</a:t>
            </a:r>
            <a:endParaRPr lang="es-ES" sz="3200" b="1" i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s-ES" sz="4400" b="1" i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s-ES" sz="3800" b="1" i="1" dirty="0" smtClean="0">
                <a:solidFill>
                  <a:srgbClr val="FF0000"/>
                </a:solidFill>
                <a:latin typeface="Helvetica" pitchFamily="34" charset="0"/>
                <a:hlinkClick r:id="rId4"/>
              </a:rPr>
              <a:t>www.ies-consulting.es/Offre_es.php?offre=AR2862S</a:t>
            </a:r>
            <a:endParaRPr lang="es-ES" sz="3800" b="1" i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s-ES" sz="3800" b="1" i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s-ES" sz="3800" b="1" i="1" dirty="0" smtClean="0">
                <a:solidFill>
                  <a:srgbClr val="FF0000"/>
                </a:solidFill>
                <a:latin typeface="Helvetica" pitchFamily="34" charset="0"/>
                <a:hlinkClick r:id="rId5"/>
              </a:rPr>
              <a:t>www.ies-consulting.es/Offre_es.php?offre=NU6736S</a:t>
            </a:r>
            <a:r>
              <a:rPr lang="es-ES" sz="3800" b="1" i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endParaRPr lang="es-ES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es-E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es-E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71683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342900" y="523875"/>
            <a:ext cx="6326188" cy="74295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71686" name="Immagine 13" descr="logoIsfol_blu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AA33C1D2-9195-4E27-8582-C656E67F2148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33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52425" y="1914525"/>
            <a:ext cx="8667750" cy="3486150"/>
          </a:xfrm>
        </p:spPr>
        <p:txBody>
          <a:bodyPr rtlCol="0">
            <a:normAutofit/>
          </a:bodyPr>
          <a:lstStyle/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Come  prepararsi nel modo migliore: 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it-IT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La Scelta del Paese →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Austria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it-IT" sz="22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Alcuni </a:t>
            </a:r>
            <a:r>
              <a:rPr 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siti specializzati </a:t>
            </a:r>
            <a:r>
              <a:rPr lang="it-IT" sz="22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nel settore del turismo e della ristorazione: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it-IT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rPr>
              <a:t> 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rPr>
              <a:t>▪</a:t>
            </a:r>
            <a:r>
              <a:rPr lang="it-IT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rPr>
              <a:t> </a:t>
            </a:r>
            <a:r>
              <a:rPr lang="it-IT" sz="2400" i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3"/>
              </a:rPr>
              <a:t>www.oscars.at</a:t>
            </a:r>
            <a:r>
              <a:rPr lang="it-IT" sz="2400" i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rPr>
              <a:t>▪</a:t>
            </a:r>
            <a:r>
              <a:rPr lang="it-IT" sz="2400" i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2400" i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www.rollingpin.at</a:t>
            </a:r>
            <a:r>
              <a:rPr lang="it-IT" sz="2400" i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</a:t>
            </a:r>
            <a:r>
              <a:rPr lang="it-IT" sz="2400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(in tedesco)</a:t>
            </a:r>
            <a:r>
              <a:rPr lang="it-IT" sz="2400" i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b="1" i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rPr>
              <a:t> 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rPr>
              <a:t>▪ </a:t>
            </a:r>
            <a:r>
              <a:rPr lang="it-IT" sz="2400" i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5"/>
              </a:rPr>
              <a:t>www.hoteljob.com</a:t>
            </a:r>
            <a:r>
              <a:rPr lang="it-IT" sz="2400" i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</a:t>
            </a:r>
            <a:r>
              <a:rPr lang="it-IT" sz="2400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(in inglese);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73731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23838" y="628650"/>
            <a:ext cx="6326187" cy="60007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73734" name="Immagine 13" descr="logoIsfol_blu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429DA9C7-CE97-4692-8BBD-BAAB9ED543DB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34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81000" y="1914525"/>
            <a:ext cx="8515350" cy="4181475"/>
          </a:xfrm>
        </p:spPr>
        <p:txBody>
          <a:bodyPr rtlCol="0">
            <a:normAutofit fontScale="92500"/>
          </a:bodyPr>
          <a:lstStyle/>
          <a:p>
            <a:pPr>
              <a:buFont typeface="Arial" charset="0"/>
              <a:buNone/>
              <a:defRPr/>
            </a:pPr>
            <a:r>
              <a:rPr lang="it-IT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Lo sapevate che</a:t>
            </a:r>
            <a:r>
              <a:rPr lang="it-IT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:</a:t>
            </a:r>
          </a:p>
          <a:p>
            <a:pPr>
              <a:buFont typeface="Arial" charset="0"/>
              <a:buNone/>
              <a:defRPr/>
            </a:pPr>
            <a:endParaRPr lang="it-IT" sz="3000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Lo stage in </a:t>
            </a:r>
            <a:r>
              <a:rPr lang="it-IT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Austria</a:t>
            </a:r>
            <a:r>
              <a:rPr lang="it-IT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e in </a:t>
            </a:r>
            <a:r>
              <a:rPr lang="it-IT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Germania</a:t>
            </a:r>
            <a:r>
              <a:rPr lang="it-IT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è </a:t>
            </a:r>
            <a:r>
              <a:rPr lang="it-IT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obbligatorio</a:t>
            </a:r>
          </a:p>
          <a:p>
            <a:pPr>
              <a:buFont typeface="Arial" charset="0"/>
              <a:buNone/>
              <a:defRPr/>
            </a:pPr>
            <a:r>
              <a:rPr lang="it-IT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</a:t>
            </a:r>
            <a:r>
              <a:rPr lang="it-IT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nelle scuole secondarie superiori, come quelle</a:t>
            </a:r>
          </a:p>
          <a:p>
            <a:pPr>
              <a:buFont typeface="Arial" charset="0"/>
              <a:buNone/>
              <a:defRPr/>
            </a:pPr>
            <a:r>
              <a:rPr lang="it-IT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che state frequentando voi. </a:t>
            </a:r>
          </a:p>
          <a:p>
            <a:pPr>
              <a:buFont typeface="Wingdings" pitchFamily="2" charset="2"/>
              <a:buChar char="Ø"/>
              <a:defRPr/>
            </a:pPr>
            <a:endParaRPr lang="it-IT" sz="3000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Sono possibili accordi e partenariati fra scuole: </a:t>
            </a:r>
          </a:p>
          <a:p>
            <a:pPr>
              <a:buFont typeface="Arial" charset="0"/>
              <a:buNone/>
              <a:defRPr/>
            </a:pPr>
            <a:r>
              <a:rPr lang="it-IT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</a:t>
            </a:r>
            <a:r>
              <a:rPr lang="it-IT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la vostra scuola si potrebbe candidare per un</a:t>
            </a:r>
          </a:p>
          <a:p>
            <a:pPr>
              <a:buFont typeface="Arial" charset="0"/>
              <a:buNone/>
              <a:defRPr/>
            </a:pPr>
            <a:r>
              <a:rPr lang="it-IT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progetto </a:t>
            </a:r>
            <a:r>
              <a:rPr lang="it-IT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Erasmus</a:t>
            </a:r>
            <a:r>
              <a:rPr lang="it-IT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+</a:t>
            </a:r>
          </a:p>
          <a:p>
            <a:pPr>
              <a:buFont typeface="Wingdings" pitchFamily="2" charset="2"/>
              <a:buChar char="Ø"/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75779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23838" y="647700"/>
            <a:ext cx="6326187" cy="7620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</a:t>
            </a:r>
            <a:r>
              <a:rPr lang="it-IT" sz="2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europa</a:t>
            </a:r>
            <a:endParaRPr lang="it-IT" sz="2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75782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FB54E828-733E-4A69-A5A9-E6A599417A38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35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744663"/>
            <a:ext cx="8639175" cy="4229100"/>
          </a:xfrm>
        </p:spPr>
        <p:txBody>
          <a:bodyPr rtlCol="0"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Come  prepararsi nel modo migliore: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it-IT" sz="1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La Scelta del Paese →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Germania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prakticum</a:t>
            </a:r>
            <a:r>
              <a:rPr lang="it-IT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volontario</a:t>
            </a:r>
            <a:r>
              <a:rPr lang="it-IT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Germania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è svolto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anche dagli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studenti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universitari UE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 è particolarmente diffuso nei settori dei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dell’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editoria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della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pubblicità;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Il mercato dei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“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praktika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”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in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Germania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è online su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  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3"/>
              </a:rPr>
              <a:t>www.praktikum.de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– 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4"/>
              </a:rPr>
              <a:t>www.praktika.de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– 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5"/>
              </a:rPr>
              <a:t>www.prabo.de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–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6"/>
              </a:rPr>
              <a:t>www.praktikum.info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– 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7"/>
              </a:rPr>
              <a:t>www.absolutebeginners.de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;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it-IT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it-IT" sz="24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indispensabile conoscere bene la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 tedesca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77827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352425" y="628650"/>
            <a:ext cx="6326188" cy="6477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77830" name="Immagine 13" descr="logoIsfol_blu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EF21F28E-AA72-432D-9ADD-2C004DC6C460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36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914525"/>
            <a:ext cx="8181975" cy="3486150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endParaRPr lang="it-IT" sz="2400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Germania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laureati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 aspirano ad inserirsi in</a:t>
            </a:r>
          </a:p>
          <a:p>
            <a:pPr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t-IT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posizioni manageriali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possono inoltre partecipare ad</a:t>
            </a:r>
          </a:p>
          <a:p>
            <a:pPr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un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Trainee-Programm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www.absolventa.de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smtClean="0">
                <a:solidFill>
                  <a:srgbClr val="1C38B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it-IT" sz="2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t-IT" sz="24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www.itraineeship.com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t-IT" sz="24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solito svolto in grandi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aziende</a:t>
            </a:r>
          </a:p>
          <a:p>
            <a:pPr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multinazionali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propongono </a:t>
            </a:r>
            <a:r>
              <a:rPr lang="it-IT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tirocini pagati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fino ad un</a:t>
            </a:r>
          </a:p>
          <a:p>
            <a:pPr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t-IT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massimo di due anni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dove è prevista la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rotazione in più</a:t>
            </a:r>
          </a:p>
          <a:p>
            <a:pPr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settori aziendali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79875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79878" name="Immagine 13" descr="logoIsfol_blu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3F0D8B10-F4A4-4891-9645-B639D95B1087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37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71475" y="1914525"/>
            <a:ext cx="8772525" cy="3486150"/>
          </a:xfrm>
        </p:spPr>
        <p:txBody>
          <a:bodyPr rtlCol="0">
            <a:normAutofit fontScale="925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it-IT" sz="1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it-IT" sz="1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</a:t>
            </a:r>
            <a:r>
              <a:rPr lang="it-IT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Germania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: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it-IT" sz="2400" dirty="0" smtClean="0">
              <a:solidFill>
                <a:srgbClr val="0434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potrebbe esser interessante candidarsi direttamente per un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lavoro stagionale</a:t>
            </a:r>
            <a:r>
              <a:rPr lang="it-IT" sz="2400" b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trovandolo sul sito (anche in italiano) della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Borsa del lavoro tedesca</a:t>
            </a:r>
            <a:r>
              <a:rPr lang="it-IT" sz="24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it-IT" sz="2400" dirty="0" smtClean="0">
              <a:solidFill>
                <a:srgbClr val="0434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it-IT" sz="1700" i="1" dirty="0" smtClean="0">
                <a:solidFill>
                  <a:srgbClr val="04349E"/>
                </a:solidFill>
                <a:latin typeface="Helvetica" pitchFamily="34" charset="0"/>
                <a:hlinkClick r:id="rId3"/>
              </a:rPr>
              <a:t>http://jobboerse.arbeitsagentur.de/vamJB/startseite.html?kgr=as&amp;m=1&amp;aa=1&amp;e1=74663</a:t>
            </a:r>
            <a:r>
              <a:rPr lang="it-IT" sz="1700" i="1" dirty="0" smtClean="0">
                <a:solidFill>
                  <a:srgbClr val="04349E"/>
                </a:solidFill>
                <a:latin typeface="Helvetica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it-IT" sz="1400" i="1" dirty="0" smtClean="0">
              <a:solidFill>
                <a:srgbClr val="04349E"/>
              </a:solidFill>
              <a:latin typeface="Helvetica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81923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371475" y="695325"/>
            <a:ext cx="6326188" cy="71437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3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81926" name="Immagine 13" descr="logoIsfol_blu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F5F1AB57-01DA-45EB-8870-264FA8E68430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38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52425" y="1571625"/>
            <a:ext cx="8791575" cy="42576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Germania: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endParaRPr lang="it-IT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Esempio di ricerca attraverso la “Borsa del lavoro”: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it-IT" sz="1600" b="1" i="1" dirty="0" smtClean="0">
                <a:solidFill>
                  <a:srgbClr val="04349E"/>
                </a:solidFill>
                <a:latin typeface="Helvetica" pitchFamily="34" charset="0"/>
                <a:hlinkClick r:id="rId3"/>
              </a:rPr>
              <a:t>http://jobboerse.arbeitsagentur.de</a:t>
            </a:r>
            <a:r>
              <a:rPr lang="it-IT" sz="1600" b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 servizio dell'Agenzia Federale per il Lavoro →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endParaRPr lang="it-IT" sz="1600" b="1" dirty="0" smtClean="0">
              <a:solidFill>
                <a:srgbClr val="0434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it-IT" sz="16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3.147.239</a:t>
            </a:r>
            <a:r>
              <a:rPr lang="it-IT" sz="1600" b="1" dirty="0" smtClean="0">
                <a:solidFill>
                  <a:srgbClr val="1C38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Profili dei candidati</a:t>
            </a:r>
            <a:r>
              <a:rPr lang="it-IT" sz="1600" b="1" dirty="0" smtClean="0">
                <a:solidFill>
                  <a:srgbClr val="1C38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– 741.747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Posti di lavoro</a:t>
            </a:r>
            <a:r>
              <a:rPr lang="it-IT" sz="1600" b="1" dirty="0" smtClean="0">
                <a:solidFill>
                  <a:srgbClr val="1C38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– 258.266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Posti di</a:t>
            </a:r>
          </a:p>
          <a:p>
            <a:pPr algn="just">
              <a:lnSpc>
                <a:spcPct val="110000"/>
              </a:lnSpc>
              <a:buNone/>
            </a:pP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apprendistato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endParaRPr lang="it-IT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it-IT" sz="16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Stato di aggiornamento: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1 aprile 2014</a:t>
            </a:r>
            <a:r>
              <a:rPr lang="it-IT" sz="1600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endParaRPr lang="it-IT" sz="1600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Esempi di opportunità di lavoro nel turismo e nella ristorazione</a:t>
            </a:r>
            <a:r>
              <a:rPr lang="it-IT" sz="16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endParaRPr lang="it-IT" sz="1600" i="1" dirty="0" smtClean="0">
              <a:solidFill>
                <a:srgbClr val="0434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it-IT" sz="1400" i="1" dirty="0" smtClean="0">
                <a:solidFill>
                  <a:srgbClr val="0C60AC"/>
                </a:solidFill>
                <a:latin typeface="Helvetica" pitchFamily="34" charset="0"/>
                <a:hlinkClick r:id="rId4"/>
              </a:rPr>
              <a:t>http://jobboerse.arbeitsagentur.de/vamJB/stellenangeboteFinden.html?execution=e1s1&amp;d_6827794_p=1</a:t>
            </a:r>
            <a:endParaRPr lang="it-IT" sz="1400" i="1" dirty="0" smtClean="0">
              <a:solidFill>
                <a:srgbClr val="0C60AC"/>
              </a:solidFill>
              <a:latin typeface="Helvetica" pitchFamily="34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it-IT" sz="1400" i="1" dirty="0" smtClean="0">
                <a:solidFill>
                  <a:srgbClr val="0C60AC"/>
                </a:solidFill>
                <a:latin typeface="Helvetica" pitchFamily="34" charset="0"/>
                <a:hlinkClick r:id="rId5"/>
              </a:rPr>
              <a:t>http://jobboerse.arbeitsagentur.de/vamJB/stellenangeboteFinden.html?execution=e2s1&amp;d_6827794_p=1</a:t>
            </a:r>
            <a:r>
              <a:rPr lang="it-IT" sz="1400" i="1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83971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23838" y="571500"/>
            <a:ext cx="6326187" cy="7239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83974" name="Immagine 13" descr="logoIsfol_blu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E517E25B-5A2C-4B24-A56F-5E39834D6102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39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914525"/>
            <a:ext cx="8181975" cy="3838575"/>
          </a:xfrm>
        </p:spPr>
        <p:txBody>
          <a:bodyPr rtlCol="0">
            <a:normAutofit fontScale="92500" lnSpcReduction="10000"/>
          </a:bodyPr>
          <a:lstStyle/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400" dirty="0" smtClean="0">
              <a:solidFill>
                <a:srgbClr val="0C60A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Come  prepararsi nel modo migliore: 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84276"/>
              </a:buClr>
              <a:buSzTx/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La Scelta del Paese</a:t>
            </a: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→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Paesi Bassi</a:t>
            </a:r>
            <a:r>
              <a:rPr lang="it-IT" sz="24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</a:t>
            </a:r>
          </a:p>
          <a:p>
            <a:pPr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4276"/>
              </a:buClr>
              <a:buSzTx/>
              <a:buFont typeface="Wingdings" pitchFamily="2" charset="2"/>
              <a:buChar char="§"/>
              <a:defRPr/>
            </a:pPr>
            <a:endParaRPr lang="it-IT" sz="2400" dirty="0" smtClean="0">
              <a:solidFill>
                <a:srgbClr val="04349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84276"/>
              </a:buClr>
              <a:buSzTx/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il link con l’elenco completo delle aziende accreditate ad</a:t>
            </a:r>
          </a:p>
          <a:p>
            <a:pPr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84276"/>
              </a:buClr>
              <a:buSzTx/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avere stagisti:</a:t>
            </a:r>
          </a:p>
          <a:p>
            <a:pPr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4276"/>
              </a:buClr>
              <a:buSzTx/>
              <a:buFont typeface="Wingdings" pitchFamily="2" charset="2"/>
              <a:buChar char="§"/>
              <a:defRPr/>
            </a:pPr>
            <a:endParaRPr lang="it-IT" sz="2400" dirty="0" smtClean="0">
              <a:solidFill>
                <a:srgbClr val="0541C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4276"/>
              </a:buClr>
              <a:buSzTx/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3"/>
              </a:rPr>
              <a:t>www.kenwerk.com/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3"/>
              </a:rPr>
              <a:t>companies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3"/>
              </a:rPr>
              <a:t>/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3"/>
              </a:rPr>
              <a:t>zoekwizard-en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3"/>
              </a:rPr>
              <a:t>/2872</a:t>
            </a:r>
            <a:endParaRPr lang="it-IT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4276"/>
              </a:buClr>
              <a:buSzTx/>
              <a:buFont typeface="Arial" charset="0"/>
              <a:buNone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</a:p>
          <a:p>
            <a:pPr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4276"/>
              </a:buClr>
              <a:buSzTx/>
              <a:buFont typeface="Arial" charset="0"/>
              <a:buNone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endParaRPr lang="it-IT" sz="2400" dirty="0" smtClean="0">
              <a:solidFill>
                <a:srgbClr val="0541C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84276"/>
              </a:buClr>
              <a:buSzTx/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è necessario convenzionarsi con un istituto di formazione</a:t>
            </a:r>
          </a:p>
          <a:p>
            <a:pPr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84276"/>
              </a:buClr>
              <a:buSzTx/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olandese</a:t>
            </a:r>
            <a:endParaRPr lang="it-IT" sz="2400" dirty="0" smtClean="0">
              <a:solidFill>
                <a:srgbClr val="04349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86019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877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86022" name="Immagine 13" descr="logoIsfol_blu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504825" y="6356350"/>
            <a:ext cx="8391525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A97C1A30-B4A7-4F04-AF4E-EB0BD2A76701}" type="slidenum">
              <a:rPr lang="it-IT" smtClean="0">
                <a:latin typeface="Helvetica" pitchFamily="34" charset="0"/>
                <a:cs typeface="Helvetica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504825" y="1757363"/>
            <a:ext cx="8181975" cy="3851275"/>
          </a:xfrm>
        </p:spPr>
        <p:txBody>
          <a:bodyPr>
            <a:normAutofit lnSpcReduction="1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None/>
              <a:defRPr/>
            </a:pP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Perché è importante fare uno stage in Europa e a cosa serve: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None/>
              <a:defRPr/>
            </a:pPr>
            <a:endParaRPr lang="it-IT" b="1" dirty="0" smtClean="0">
              <a:solidFill>
                <a:srgbClr val="1C38B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Imparare</a:t>
            </a: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 lavorare in un’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altra lingua;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Rendersi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più appetibili sul mercato del lavoro</a:t>
            </a:r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;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Acquisire una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maggiore sicurezza di sé</a:t>
            </a:r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delle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proprie capacità </a:t>
            </a:r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competenze</a:t>
            </a:r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;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Allargare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 propri orizzonti culturali e professionali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;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Avere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una visione non più locale del mondo che ci circonda 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della cultura aziendale</a:t>
            </a: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 genere;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§"/>
              <a:defRPr/>
            </a:pPr>
            <a:endParaRPr lang="it-IT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sp>
        <p:nvSpPr>
          <p:cNvPr id="14339" name="Segnaposto piè di pagina 6"/>
          <p:cNvSpPr txBox="1">
            <a:spLocks/>
          </p:cNvSpPr>
          <p:nvPr/>
        </p:nvSpPr>
        <p:spPr bwMode="auto">
          <a:xfrm>
            <a:off x="2662238" y="5243513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0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706438" y="422275"/>
            <a:ext cx="632618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FARE UNO STAGE IN EUROPA</a:t>
            </a:r>
          </a:p>
        </p:txBody>
      </p:sp>
      <p:pic>
        <p:nvPicPr>
          <p:cNvPr id="14342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293813"/>
            <a:ext cx="7381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1C546558-FBEC-4E57-90A0-D229E5036ED9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40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42900" y="1914525"/>
            <a:ext cx="8801100" cy="34861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it-IT" sz="2200" b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sz="2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Paesi Bassi </a:t>
            </a:r>
          </a:p>
          <a:p>
            <a:pPr eaLnBrk="1" hangingPunct="1">
              <a:lnSpc>
                <a:spcPct val="90000"/>
              </a:lnSpc>
            </a:pPr>
            <a:endParaRPr lang="it-IT" sz="2200" b="1" dirty="0" smtClean="0">
              <a:solidFill>
                <a:srgbClr val="0434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2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Altri link utili:</a:t>
            </a:r>
            <a:r>
              <a:rPr lang="it-IT" sz="2200" b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</a:pPr>
            <a:endParaRPr lang="it-IT" sz="2200" b="1" dirty="0" smtClean="0">
              <a:solidFill>
                <a:srgbClr val="0541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t-IT" sz="1900" b="1" i="1" dirty="0" smtClean="0">
                <a:solidFill>
                  <a:srgbClr val="0541C7"/>
                </a:solidFill>
                <a:latin typeface="Helvetica" pitchFamily="34" charset="0"/>
                <a:hlinkClick r:id="rId3"/>
              </a:rPr>
              <a:t>www.access-nl.org/</a:t>
            </a:r>
            <a:r>
              <a:rPr lang="it-IT" sz="1900" b="1" i="1" dirty="0" err="1" smtClean="0">
                <a:solidFill>
                  <a:srgbClr val="0541C7"/>
                </a:solidFill>
                <a:latin typeface="Helvetica" pitchFamily="34" charset="0"/>
                <a:hlinkClick r:id="rId3"/>
              </a:rPr>
              <a:t>living-in-the-netherlands</a:t>
            </a:r>
            <a:r>
              <a:rPr lang="it-IT" sz="1900" b="1" i="1" dirty="0" smtClean="0">
                <a:solidFill>
                  <a:srgbClr val="0541C7"/>
                </a:solidFill>
                <a:latin typeface="Helvetica" pitchFamily="34" charset="0"/>
                <a:hlinkClick r:id="rId3"/>
              </a:rPr>
              <a:t>/</a:t>
            </a:r>
            <a:r>
              <a:rPr lang="it-IT" sz="1900" b="1" i="1" dirty="0" err="1" smtClean="0">
                <a:solidFill>
                  <a:srgbClr val="0541C7"/>
                </a:solidFill>
                <a:latin typeface="Helvetica" pitchFamily="34" charset="0"/>
                <a:hlinkClick r:id="rId3"/>
              </a:rPr>
              <a:t>working</a:t>
            </a:r>
            <a:r>
              <a:rPr lang="it-IT" sz="1900" b="1" i="1" dirty="0" smtClean="0">
                <a:solidFill>
                  <a:srgbClr val="0541C7"/>
                </a:solidFill>
                <a:latin typeface="Helvetica" pitchFamily="34" charset="0"/>
                <a:hlinkClick r:id="rId3"/>
              </a:rPr>
              <a:t>/</a:t>
            </a:r>
            <a:r>
              <a:rPr lang="it-IT" sz="1900" b="1" i="1" dirty="0" err="1" smtClean="0">
                <a:solidFill>
                  <a:srgbClr val="0541C7"/>
                </a:solidFill>
                <a:latin typeface="Helvetica" pitchFamily="34" charset="0"/>
                <a:hlinkClick r:id="rId3"/>
              </a:rPr>
              <a:t>internships.aspx</a:t>
            </a:r>
            <a:endParaRPr lang="it-IT" sz="1900" b="1" i="1" dirty="0" smtClean="0">
              <a:solidFill>
                <a:srgbClr val="0541C7"/>
              </a:solidFill>
              <a:latin typeface="Helvetic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it-IT" sz="2200" b="1" i="1" dirty="0" smtClean="0">
              <a:solidFill>
                <a:srgbClr val="0541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200" b="1" i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200" dirty="0" smtClean="0">
                <a:solidFill>
                  <a:srgbClr val="0C60AC"/>
                </a:solidFill>
                <a:latin typeface="Helvetica" pitchFamily="34" charset="0"/>
              </a:rPr>
              <a:t>si vedano i numerosi stage offerti dalla catena olandese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it-IT" sz="2200" b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</a:t>
            </a:r>
            <a:r>
              <a:rPr lang="it-IT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WestCord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Hotels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200" b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 </a:t>
            </a:r>
            <a:r>
              <a:rPr lang="it-IT" b="1" i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w</a:t>
            </a:r>
            <a:r>
              <a:rPr lang="it-IT" b="1" i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ww.westcordhotels.nl/</a:t>
            </a:r>
            <a:r>
              <a:rPr lang="it-IT" b="1" i="1" dirty="0" err="1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Vacatures</a:t>
            </a:r>
            <a:r>
              <a:rPr lang="it-IT" b="1" i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/Amsterdam</a:t>
            </a:r>
            <a:endParaRPr lang="it-IT" b="1" i="1" dirty="0" smtClean="0">
              <a:solidFill>
                <a:srgbClr val="0541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it-IT" sz="2200" b="1" i="1" dirty="0" smtClean="0">
              <a:solidFill>
                <a:srgbClr val="0541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200" b="1" i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sz="2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è necessario conoscere perfettamente</a:t>
            </a:r>
            <a:r>
              <a:rPr lang="it-IT" sz="2200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l’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inglese</a:t>
            </a:r>
            <a:r>
              <a:rPr lang="it-IT" sz="2200" b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 un </a:t>
            </a:r>
            <a:r>
              <a:rPr lang="it-IT" sz="2200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pò</a:t>
            </a:r>
            <a:r>
              <a:rPr lang="it-IT" sz="2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di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it-IT" sz="2200" b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olandese</a:t>
            </a:r>
            <a:r>
              <a:rPr lang="it-IT" sz="2200" b="1" i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;</a:t>
            </a:r>
          </a:p>
          <a:p>
            <a:pPr algn="just" eaLnBrk="1" hangingPunct="1">
              <a:lnSpc>
                <a:spcPct val="90000"/>
              </a:lnSpc>
              <a:buClr>
                <a:srgbClr val="E27222"/>
              </a:buClr>
              <a:buSzTx/>
              <a:buFontTx/>
              <a:buNone/>
            </a:pPr>
            <a:endParaRPr lang="it-IT" sz="2600" dirty="0" smtClean="0">
              <a:latin typeface="Helvetica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E27222"/>
              </a:buClr>
              <a:buSzTx/>
              <a:buFontTx/>
              <a:buNone/>
            </a:pPr>
            <a:endParaRPr lang="it-IT" sz="2600" dirty="0" smtClean="0">
              <a:latin typeface="Helvetica" pitchFamily="34" charset="0"/>
            </a:endParaRPr>
          </a:p>
        </p:txBody>
      </p:sp>
      <p:sp>
        <p:nvSpPr>
          <p:cNvPr id="88067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88070" name="Immagine 13" descr="logoIsfol_blu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2AA58716-B300-4548-BA6E-C39263116986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41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42900" y="1409700"/>
            <a:ext cx="8801100" cy="4752975"/>
          </a:xfrm>
        </p:spPr>
        <p:txBody>
          <a:bodyPr rtlCol="0">
            <a:normAutofit fontScale="25000" lnSpcReduction="20000"/>
          </a:bodyPr>
          <a:lstStyle/>
          <a:p>
            <a:pPr eaLnBrk="1" hangingPunct="1">
              <a:spcBef>
                <a:spcPts val="0"/>
              </a:spcBef>
              <a:buClr>
                <a:srgbClr val="FF0000"/>
              </a:buClr>
              <a:buFont typeface="Arial" charset="0"/>
              <a:buNone/>
              <a:defRPr/>
            </a:pP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   </a:t>
            </a:r>
            <a:r>
              <a:rPr lang="it-IT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Paesi Bassi </a:t>
            </a:r>
          </a:p>
          <a:p>
            <a:pPr eaLnBrk="1" hangingPunct="1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it-IT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eaLnBrk="1" hangingPunct="1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it-IT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Esempio di stage </a:t>
            </a:r>
            <a:r>
              <a:rPr lang="it-IT" sz="7200" b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(</a:t>
            </a:r>
            <a:r>
              <a:rPr lang="it-IT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Fonte</a:t>
            </a:r>
            <a:r>
              <a:rPr lang="it-IT" sz="7200" b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:</a:t>
            </a:r>
            <a:r>
              <a:rPr lang="it-IT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it-IT" sz="7200" i="1" dirty="0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www.westcordhotels.nl/</a:t>
            </a:r>
            <a:r>
              <a:rPr lang="it-IT" sz="7200" i="1" dirty="0" err="1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Vacatures</a:t>
            </a:r>
            <a:r>
              <a:rPr lang="it-IT" sz="7200" i="1" dirty="0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/Amsterdam</a:t>
            </a:r>
            <a:r>
              <a:rPr lang="it-IT" sz="72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)</a:t>
            </a:r>
          </a:p>
          <a:p>
            <a:pPr eaLnBrk="1" hangingPunct="1">
              <a:spcBef>
                <a:spcPts val="0"/>
              </a:spcBef>
              <a:buClr>
                <a:srgbClr val="FF0000"/>
              </a:buClr>
              <a:buFont typeface="Arial" charset="0"/>
              <a:buNone/>
              <a:defRPr/>
            </a:pPr>
            <a:endParaRPr lang="it-IT" sz="6000" dirty="0" smtClean="0">
              <a:solidFill>
                <a:srgbClr val="0434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eaLnBrk="1" hangingPunct="1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Hotel </a:t>
            </a:r>
            <a:r>
              <a:rPr lang="it-IT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WestCord</a:t>
            </a:r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Fashion Hotel: Tirocinante (e) F &amp; B</a:t>
            </a:r>
          </a:p>
          <a:p>
            <a:pPr eaLnBrk="1" hangingPunct="1">
              <a:spcBef>
                <a:spcPts val="0"/>
              </a:spcBef>
              <a:buClr>
                <a:srgbClr val="FF0000"/>
              </a:buClr>
              <a:buFont typeface="Arial" charset="0"/>
              <a:buNone/>
              <a:defRPr/>
            </a:pPr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</a:p>
          <a:p>
            <a:pPr>
              <a:buClr>
                <a:srgbClr val="004F8A"/>
              </a:buClr>
              <a:buFont typeface="Wingdings" pitchFamily="2" charset="2"/>
              <a:buChar char="§"/>
              <a:defRPr/>
            </a:pPr>
            <a:r>
              <a:rPr lang="it-IT" sz="5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Durante questo stage </a:t>
            </a:r>
            <a:r>
              <a:rPr lang="it-IT" sz="5200" dirty="0" smtClean="0">
                <a:solidFill>
                  <a:srgbClr val="0C60AC"/>
                </a:solidFill>
                <a:latin typeface="Helvetica" pitchFamily="34" charset="0"/>
              </a:rPr>
              <a:t>si arriva a vedere e imparare nella zona </a:t>
            </a:r>
            <a:r>
              <a:rPr lang="it-IT" sz="5200" dirty="0" err="1" smtClean="0">
                <a:solidFill>
                  <a:srgbClr val="0C60AC"/>
                </a:solidFill>
                <a:latin typeface="Helvetica" pitchFamily="34" charset="0"/>
              </a:rPr>
              <a:t>Food</a:t>
            </a:r>
            <a:r>
              <a:rPr lang="it-IT" sz="5200" dirty="0" smtClean="0">
                <a:solidFill>
                  <a:srgbClr val="0C60AC"/>
                </a:solidFill>
                <a:latin typeface="Helvetica" pitchFamily="34" charset="0"/>
              </a:rPr>
              <a:t> &amp; </a:t>
            </a:r>
            <a:r>
              <a:rPr lang="it-IT" sz="5200" dirty="0" err="1" smtClean="0">
                <a:solidFill>
                  <a:srgbClr val="0C60AC"/>
                </a:solidFill>
                <a:latin typeface="Helvetica" pitchFamily="34" charset="0"/>
              </a:rPr>
              <a:t>Beverage</a:t>
            </a:r>
            <a:r>
              <a:rPr lang="it-IT" sz="5200" dirty="0" err="1" smtClean="0">
                <a:solidFill>
                  <a:srgbClr val="FF0000"/>
                </a:solidFill>
                <a:latin typeface="Helvetica" pitchFamily="34" charset="0"/>
              </a:rPr>
              <a:t>*</a:t>
            </a:r>
            <a:r>
              <a:rPr lang="it-IT" sz="5200" dirty="0" smtClean="0">
                <a:solidFill>
                  <a:srgbClr val="0C60AC"/>
                </a:solidFill>
                <a:latin typeface="Helvetica" pitchFamily="34" charset="0"/>
              </a:rPr>
              <a:t>. </a:t>
            </a:r>
          </a:p>
          <a:p>
            <a:pPr>
              <a:buClr>
                <a:srgbClr val="004F8A"/>
              </a:buClr>
              <a:buFont typeface="Arial" charset="0"/>
              <a:buNone/>
              <a:defRPr/>
            </a:pPr>
            <a:r>
              <a:rPr lang="it-IT" sz="5200" dirty="0" smtClean="0">
                <a:solidFill>
                  <a:srgbClr val="0C60AC"/>
                </a:solidFill>
                <a:latin typeface="Helvetica" pitchFamily="34" charset="0"/>
              </a:rPr>
              <a:t>        Lavorare nell’Ospitalità costituisce il tuo principale interesse? Il </a:t>
            </a:r>
            <a:r>
              <a:rPr lang="it-IT" sz="5200" dirty="0" err="1" smtClean="0">
                <a:solidFill>
                  <a:srgbClr val="0C60AC"/>
                </a:solidFill>
                <a:latin typeface="Helvetica" pitchFamily="34" charset="0"/>
              </a:rPr>
              <a:t>WestCord</a:t>
            </a:r>
            <a:r>
              <a:rPr lang="it-IT" sz="5200" dirty="0" smtClean="0">
                <a:solidFill>
                  <a:srgbClr val="0C60AC"/>
                </a:solidFill>
                <a:latin typeface="Helvetica" pitchFamily="34" charset="0"/>
              </a:rPr>
              <a:t> Fashion Hotel di Amsterdam è </a:t>
            </a:r>
          </a:p>
          <a:p>
            <a:pPr>
              <a:buClr>
                <a:srgbClr val="004F8A"/>
              </a:buClr>
              <a:buFont typeface="Arial" charset="0"/>
              <a:buNone/>
              <a:defRPr/>
            </a:pPr>
            <a:r>
              <a:rPr lang="it-IT" sz="5200" dirty="0" smtClean="0">
                <a:solidFill>
                  <a:srgbClr val="0C60AC"/>
                </a:solidFill>
                <a:latin typeface="Helvetica" pitchFamily="34" charset="0"/>
              </a:rPr>
              <a:t>        l’occasione ideale per svolgere il tuo stage! </a:t>
            </a:r>
          </a:p>
          <a:p>
            <a:pPr>
              <a:buClr>
                <a:srgbClr val="004F8A"/>
              </a:buClr>
              <a:buFont typeface="Arial" charset="0"/>
              <a:buNone/>
              <a:defRPr/>
            </a:pPr>
            <a:endParaRPr lang="it-IT" sz="5200" dirty="0" smtClean="0">
              <a:solidFill>
                <a:srgbClr val="0C60AC"/>
              </a:solidFill>
              <a:latin typeface="Helvetica" pitchFamily="34" charset="0"/>
            </a:endParaRPr>
          </a:p>
          <a:p>
            <a:pPr>
              <a:buClr>
                <a:srgbClr val="004F8A"/>
              </a:buClr>
              <a:buFont typeface="Wingdings" pitchFamily="2" charset="2"/>
              <a:buChar char="§"/>
              <a:defRPr/>
            </a:pPr>
            <a:r>
              <a:rPr lang="it-IT" sz="5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Gli stagisti  verranno distribuiti in vari punti dell’area F &amp; B : camera bar, ristorante, servizio in camera e sale</a:t>
            </a:r>
          </a:p>
          <a:p>
            <a:pPr>
              <a:buClr>
                <a:srgbClr val="004F8A"/>
              </a:buClr>
              <a:buNone/>
              <a:defRPr/>
            </a:pPr>
            <a:r>
              <a:rPr lang="it-IT" sz="5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    riunioni. Questo ti dà la possibilità di imparare molto in poco tempo. </a:t>
            </a:r>
          </a:p>
          <a:p>
            <a:pPr>
              <a:buClr>
                <a:srgbClr val="004F8A"/>
              </a:buClr>
              <a:buFont typeface="Arial" charset="0"/>
              <a:buNone/>
              <a:defRPr/>
            </a:pPr>
            <a:endParaRPr lang="it-IT" sz="5200" dirty="0" smtClean="0">
              <a:solidFill>
                <a:srgbClr val="0C6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>
              <a:buClr>
                <a:srgbClr val="004F8A"/>
              </a:buClr>
              <a:buFont typeface="Wingdings" pitchFamily="2" charset="2"/>
              <a:buChar char="§"/>
              <a:defRPr/>
            </a:pPr>
            <a:r>
              <a:rPr lang="it-IT" sz="5200" b="1" dirty="0" smtClean="0">
                <a:solidFill>
                  <a:srgbClr val="0C60AC"/>
                </a:solidFill>
                <a:latin typeface="Helvetica" pitchFamily="34" charset="0"/>
              </a:rPr>
              <a:t>I tuoi compiti comprendono: </a:t>
            </a:r>
          </a:p>
          <a:p>
            <a:pPr>
              <a:buClr>
                <a:srgbClr val="004F8A"/>
              </a:buClr>
              <a:buFont typeface="Arial" charset="0"/>
              <a:buNone/>
              <a:defRPr/>
            </a:pPr>
            <a:endParaRPr lang="it-IT" sz="5200" dirty="0" smtClean="0">
              <a:solidFill>
                <a:srgbClr val="0C60AC"/>
              </a:solidFill>
              <a:latin typeface="Helvetica" pitchFamily="34" charset="0"/>
            </a:endParaRPr>
          </a:p>
          <a:p>
            <a:pPr>
              <a:buClr>
                <a:srgbClr val="004F8A"/>
              </a:buClr>
              <a:buFont typeface="Wingdings" pitchFamily="2" charset="2"/>
              <a:buChar char="§"/>
              <a:defRPr/>
            </a:pPr>
            <a:r>
              <a:rPr lang="it-IT" sz="5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Eseguire il lavoro quotidiano nel ristorante </a:t>
            </a:r>
            <a:r>
              <a:rPr lang="it-IT" sz="5200" dirty="0" smtClean="0">
                <a:solidFill>
                  <a:srgbClr val="0C60AC"/>
                </a:solidFill>
                <a:latin typeface="Helvetica" pitchFamily="34" charset="0"/>
              </a:rPr>
              <a:t>(colazione, pranzo e cena), nel bar, nell’area banqueting (riunioni,</a:t>
            </a:r>
          </a:p>
          <a:p>
            <a:pPr>
              <a:buClr>
                <a:srgbClr val="004F8A"/>
              </a:buClr>
              <a:buFont typeface="Arial" charset="0"/>
              <a:buNone/>
              <a:defRPr/>
            </a:pPr>
            <a:r>
              <a:rPr lang="it-IT" sz="5200" dirty="0" smtClean="0">
                <a:solidFill>
                  <a:srgbClr val="0C60AC"/>
                </a:solidFill>
                <a:latin typeface="Helvetica" pitchFamily="34" charset="0"/>
              </a:rPr>
              <a:t>        organizzazione di corsi, ecc) ed effettuare  il servizio in camera;</a:t>
            </a:r>
          </a:p>
          <a:p>
            <a:pPr>
              <a:buClr>
                <a:srgbClr val="004F8A"/>
              </a:buClr>
              <a:buFont typeface="Arial" charset="0"/>
              <a:buNone/>
              <a:defRPr/>
            </a:pPr>
            <a:r>
              <a:rPr lang="it-IT" sz="5200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</a:p>
          <a:p>
            <a:pPr>
              <a:buClr>
                <a:srgbClr val="004F8A"/>
              </a:buClr>
              <a:buFont typeface="Wingdings" pitchFamily="2" charset="2"/>
              <a:buChar char="§"/>
              <a:defRPr/>
            </a:pPr>
            <a:r>
              <a:rPr lang="it-IT" sz="5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Garantire il funzionamento regolare e corretto </a:t>
            </a:r>
            <a:r>
              <a:rPr lang="it-IT" sz="5200" dirty="0" smtClean="0">
                <a:solidFill>
                  <a:srgbClr val="0C60AC"/>
                </a:solidFill>
                <a:latin typeface="Helvetica" pitchFamily="34" charset="0"/>
              </a:rPr>
              <a:t>dei vari reparti del F &amp; B;</a:t>
            </a:r>
          </a:p>
          <a:p>
            <a:pPr>
              <a:buClr>
                <a:srgbClr val="004F8A"/>
              </a:buClr>
              <a:buFont typeface="Arial" charset="0"/>
              <a:buNone/>
              <a:defRPr/>
            </a:pPr>
            <a:r>
              <a:rPr lang="it-IT" sz="5200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</a:p>
          <a:p>
            <a:pPr>
              <a:buClr>
                <a:srgbClr val="004F8A"/>
              </a:buClr>
              <a:buFont typeface="Wingdings" pitchFamily="2" charset="2"/>
              <a:buChar char="§"/>
              <a:defRPr/>
            </a:pPr>
            <a:r>
              <a:rPr lang="it-IT" sz="5200" dirty="0" smtClean="0">
                <a:solidFill>
                  <a:srgbClr val="0C60AC"/>
                </a:solidFill>
                <a:latin typeface="Helvetica" pitchFamily="34" charset="0"/>
              </a:rPr>
              <a:t>Se t</a:t>
            </a:r>
            <a:r>
              <a:rPr lang="it-IT" sz="5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 piace lavorare in un ambiente internazionale, se sei d</a:t>
            </a:r>
            <a:r>
              <a:rPr lang="it-IT" sz="5200" dirty="0" smtClean="0">
                <a:solidFill>
                  <a:srgbClr val="0C60AC"/>
                </a:solidFill>
                <a:latin typeface="Helvetica" pitchFamily="34" charset="0"/>
              </a:rPr>
              <a:t>isponibile e in più hai anche “</a:t>
            </a:r>
            <a:r>
              <a:rPr lang="it-IT" sz="5200" dirty="0" err="1" smtClean="0">
                <a:solidFill>
                  <a:srgbClr val="0C60AC"/>
                </a:solidFill>
                <a:latin typeface="Helvetica" pitchFamily="34" charset="0"/>
              </a:rPr>
              <a:t>savoir</a:t>
            </a:r>
            <a:r>
              <a:rPr lang="it-IT" sz="5200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r>
              <a:rPr lang="it-IT" sz="5200" dirty="0" err="1" smtClean="0">
                <a:solidFill>
                  <a:srgbClr val="0C60AC"/>
                </a:solidFill>
                <a:latin typeface="Helvetica" pitchFamily="34" charset="0"/>
              </a:rPr>
              <a:t>faire</a:t>
            </a:r>
            <a:r>
              <a:rPr lang="it-IT" sz="5200" dirty="0" smtClean="0">
                <a:solidFill>
                  <a:srgbClr val="0C60AC"/>
                </a:solidFill>
                <a:latin typeface="Helvetica" pitchFamily="34" charset="0"/>
              </a:rPr>
              <a:t>” con la</a:t>
            </a:r>
          </a:p>
          <a:p>
            <a:pPr>
              <a:buClr>
                <a:srgbClr val="004F8A"/>
              </a:buClr>
              <a:buNone/>
              <a:defRPr/>
            </a:pPr>
            <a:r>
              <a:rPr lang="it-IT" sz="5200" dirty="0" smtClean="0">
                <a:solidFill>
                  <a:srgbClr val="0C60AC"/>
                </a:solidFill>
                <a:latin typeface="Helvetica" pitchFamily="34" charset="0"/>
              </a:rPr>
              <a:t>       gente, rispondi immediatamente! </a:t>
            </a:r>
          </a:p>
          <a:p>
            <a:pPr>
              <a:buClr>
                <a:srgbClr val="004F8A"/>
              </a:buClr>
              <a:buFont typeface="Arial" charset="0"/>
              <a:buNone/>
              <a:defRPr/>
            </a:pPr>
            <a:endParaRPr lang="it-IT" sz="5200" dirty="0" smtClean="0">
              <a:solidFill>
                <a:srgbClr val="0C60AC"/>
              </a:solidFill>
              <a:latin typeface="Helvetica" pitchFamily="34" charset="0"/>
            </a:endParaRPr>
          </a:p>
          <a:p>
            <a:pPr>
              <a:buClr>
                <a:srgbClr val="004F8A"/>
              </a:buClr>
              <a:buFont typeface="Wingdings" pitchFamily="2" charset="2"/>
              <a:buChar char="§"/>
              <a:defRPr/>
            </a:pPr>
            <a:r>
              <a:rPr lang="it-IT" sz="5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Importante: Si tratta di un tirocinio, per favore rispondere solo se si dispone di una formazione adeguata.</a:t>
            </a:r>
          </a:p>
          <a:p>
            <a:pPr>
              <a:buFont typeface="Arial" charset="0"/>
              <a:buNone/>
              <a:defRPr/>
            </a:pPr>
            <a:endParaRPr lang="it-IT" sz="2400" dirty="0" smtClean="0">
              <a:solidFill>
                <a:srgbClr val="0434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>
              <a:buFont typeface="Arial" charset="0"/>
              <a:buNone/>
              <a:defRPr/>
            </a:pPr>
            <a:endParaRPr lang="it-IT" sz="2400" dirty="0" smtClean="0">
              <a:solidFill>
                <a:srgbClr val="0434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_________________________</a:t>
            </a:r>
          </a:p>
          <a:p>
            <a:pPr>
              <a:buFont typeface="Arial" charset="0"/>
              <a:buNone/>
              <a:defRPr/>
            </a:pPr>
            <a:endParaRPr lang="it-IT" sz="2400" dirty="0" smtClean="0">
              <a:solidFill>
                <a:srgbClr val="0434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*</a:t>
            </a:r>
            <a:r>
              <a:rPr lang="it-IT" sz="48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Testo tradotto e riadattato dall’olandese da Google</a:t>
            </a:r>
            <a:endParaRPr lang="it-IT" sz="4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590550"/>
            <a:ext cx="6326188" cy="6953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90117" name="Immagine 13" descr="logoIsfol_blu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7374F4D5-1058-420E-B145-9F58E3022CE0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42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1" y="1571625"/>
            <a:ext cx="9144000" cy="4402138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it-IT" sz="1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sapevate che</a:t>
            </a:r>
            <a:r>
              <a:rPr lang="it-IT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endParaRPr lang="it-IT" sz="18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 Paese che ha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più siti specializzati 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dedicati allo stage (dopo la Francia) </a:t>
            </a:r>
          </a:p>
          <a:p>
            <a:pPr>
              <a:buFont typeface="Arial" charset="0"/>
              <a:buNone/>
            </a:pP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per  gli studenti: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 Paesi Bassi</a:t>
            </a:r>
          </a:p>
          <a:p>
            <a:pPr>
              <a:buFont typeface="Wingdings" pitchFamily="2" charset="2"/>
              <a:buChar char="Ø"/>
            </a:pP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 esempio: </a:t>
            </a:r>
            <a:r>
              <a:rPr lang="it-IT" b="1" i="1" dirty="0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www.stage.nl</a:t>
            </a:r>
            <a:r>
              <a:rPr lang="it-IT" b="1" i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it-IT" sz="14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fa parte del 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network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r>
              <a:rPr lang="it-IT" b="1" i="1" dirty="0" smtClean="0">
                <a:solidFill>
                  <a:srgbClr val="FF0000"/>
                </a:solidFill>
                <a:latin typeface="Helvetica" pitchFamily="34" charset="0"/>
                <a:cs typeface="Arial" charset="0"/>
                <a:hlinkClick r:id="rId4"/>
              </a:rPr>
              <a:t>www.studentenwerk.nl/stage/Europa</a:t>
            </a:r>
            <a:r>
              <a:rPr lang="it-IT" b="1" i="1" dirty="0" smtClean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it-IT" b="1" i="1" dirty="0" smtClean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        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specializzato da 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13 anni nel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lavoro per gli studenti</a:t>
            </a:r>
            <a:r>
              <a:rPr lang="it-IT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 Europa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, con filiali in:</a:t>
            </a:r>
          </a:p>
          <a:p>
            <a:pPr>
              <a:buFont typeface="Arial" charset="0"/>
              <a:buNone/>
            </a:pPr>
            <a:r>
              <a:rPr lang="it-IT" sz="1400" dirty="0" smtClean="0">
                <a:solidFill>
                  <a:srgbClr val="0D2B8D"/>
                </a:solidFill>
                <a:latin typeface="Helvetica" pitchFamily="34" charset="0"/>
              </a:rPr>
              <a:t> </a:t>
            </a:r>
            <a:endParaRPr lang="it-IT" sz="1700" dirty="0" smtClean="0">
              <a:solidFill>
                <a:srgbClr val="0D2B8D"/>
              </a:solidFill>
              <a:latin typeface="Helvetica" pitchFamily="34" charset="0"/>
            </a:endParaRPr>
          </a:p>
          <a:p>
            <a:pPr>
              <a:buFont typeface="Arial" charset="0"/>
              <a:buNone/>
            </a:pPr>
            <a:r>
              <a:rPr lang="it-IT" sz="1700" b="1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7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Regno Unito</a:t>
            </a:r>
            <a:r>
              <a:rPr lang="it-IT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7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esempi di </a:t>
            </a:r>
            <a:r>
              <a:rPr lang="it-IT" sz="17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internship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→ </a:t>
            </a:r>
            <a:r>
              <a:rPr lang="it-IT" sz="1700" b="1" i="1" dirty="0" smtClean="0">
                <a:solidFill>
                  <a:srgbClr val="FF0000"/>
                </a:solidFill>
                <a:latin typeface="Helvetica" pitchFamily="34" charset="0"/>
                <a:hlinkClick r:id="rId5"/>
              </a:rPr>
              <a:t>www.studentjob.co.uk/</a:t>
            </a:r>
            <a:r>
              <a:rPr lang="it-IT" sz="1700" b="1" i="1" dirty="0" err="1" smtClean="0">
                <a:solidFill>
                  <a:srgbClr val="FF0000"/>
                </a:solidFill>
                <a:latin typeface="Helvetica" pitchFamily="34" charset="0"/>
                <a:hlinkClick r:id="rId5"/>
              </a:rPr>
              <a:t>internship</a:t>
            </a:r>
            <a:r>
              <a:rPr lang="it-IT" sz="1700" b="1" i="1" dirty="0" smtClean="0">
                <a:solidFill>
                  <a:srgbClr val="FF0000"/>
                </a:solidFill>
                <a:latin typeface="Helvetica" pitchFamily="34" charset="0"/>
                <a:hlinkClick r:id="rId5"/>
              </a:rPr>
              <a:t>/London</a:t>
            </a:r>
            <a:r>
              <a:rPr lang="it-IT" sz="1700" b="1" dirty="0" smtClean="0">
                <a:solidFill>
                  <a:srgbClr val="003399"/>
                </a:solidFill>
                <a:latin typeface="Helvetica" pitchFamily="34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→</a:t>
            </a:r>
            <a:r>
              <a:rPr lang="it-IT" sz="17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Spagna</a:t>
            </a:r>
            <a:r>
              <a:rPr lang="it-IT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700" b="1" i="1" dirty="0" smtClean="0">
                <a:solidFill>
                  <a:srgbClr val="0D2B8D"/>
                </a:solidFill>
                <a:latin typeface="Helvetica" pitchFamily="34" charset="0"/>
                <a:hlinkClick r:id="rId6"/>
              </a:rPr>
              <a:t>www.studentjob.es/</a:t>
            </a:r>
            <a:r>
              <a:rPr lang="it-IT" sz="1700" b="1" i="1" dirty="0" err="1" smtClean="0">
                <a:solidFill>
                  <a:srgbClr val="0D2B8D"/>
                </a:solidFill>
                <a:latin typeface="Helvetica" pitchFamily="34" charset="0"/>
                <a:hlinkClick r:id="rId6"/>
              </a:rPr>
              <a:t>practicas</a:t>
            </a:r>
            <a:r>
              <a:rPr lang="it-IT" sz="1700" b="1" dirty="0" smtClean="0">
                <a:solidFill>
                  <a:srgbClr val="00B050"/>
                </a:solidFill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→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Francia</a:t>
            </a:r>
            <a:r>
              <a:rPr lang="it-IT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700" b="1" i="1" dirty="0" smtClean="0">
                <a:solidFill>
                  <a:srgbClr val="0D2B8D"/>
                </a:solidFill>
                <a:latin typeface="Helvetica" pitchFamily="34" charset="0"/>
                <a:hlinkClick r:id="rId7"/>
              </a:rPr>
              <a:t>www.studentjob.fr</a:t>
            </a:r>
            <a:r>
              <a:rPr lang="it-IT" sz="1700" b="1" dirty="0" smtClean="0">
                <a:solidFill>
                  <a:srgbClr val="00B050"/>
                </a:solidFill>
                <a:latin typeface="Helvetica" pitchFamily="34" charset="0"/>
              </a:rPr>
              <a:t>  </a:t>
            </a:r>
          </a:p>
          <a:p>
            <a:pPr>
              <a:buFont typeface="Arial" charset="0"/>
              <a:buNone/>
            </a:pP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→</a:t>
            </a:r>
            <a:r>
              <a:rPr lang="it-IT" sz="17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Germania</a:t>
            </a:r>
            <a:r>
              <a:rPr lang="it-IT" sz="17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700" b="1" i="1" dirty="0" smtClean="0">
                <a:solidFill>
                  <a:srgbClr val="0D2B8D"/>
                </a:solidFill>
                <a:latin typeface="Helvetica" pitchFamily="34" charset="0"/>
                <a:hlinkClick r:id="rId8"/>
              </a:rPr>
              <a:t>www.studentjob.de</a:t>
            </a:r>
            <a:r>
              <a:rPr lang="it-IT" sz="1700" b="1" dirty="0" smtClean="0">
                <a:solidFill>
                  <a:srgbClr val="00B050"/>
                </a:solidFill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7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Austria</a:t>
            </a:r>
            <a:r>
              <a:rPr lang="it-IT" sz="17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700" b="1" i="1" dirty="0" smtClean="0">
                <a:solidFill>
                  <a:srgbClr val="0D2B8D"/>
                </a:solidFill>
                <a:latin typeface="Helvetica" pitchFamily="34" charset="0"/>
                <a:hlinkClick r:id="rId9"/>
              </a:rPr>
              <a:t>www.studentjob.at</a:t>
            </a:r>
            <a:r>
              <a:rPr lang="it-IT" sz="1700" b="1" dirty="0" smtClean="0">
                <a:solidFill>
                  <a:srgbClr val="00B050"/>
                </a:solidFill>
                <a:latin typeface="Helvetica" pitchFamily="34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it-IT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Belgio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→ </a:t>
            </a:r>
            <a:r>
              <a:rPr lang="it-IT" sz="1700" b="1" i="1" dirty="0" smtClean="0">
                <a:solidFill>
                  <a:srgbClr val="0D2B8D"/>
                </a:solidFill>
                <a:latin typeface="Helvetica" pitchFamily="34" charset="0"/>
                <a:hlinkClick r:id="rId10"/>
              </a:rPr>
              <a:t>www.studentjob.be/</a:t>
            </a:r>
            <a:r>
              <a:rPr lang="it-IT" sz="1700" b="1" i="1" dirty="0" err="1" smtClean="0">
                <a:solidFill>
                  <a:srgbClr val="0D2B8D"/>
                </a:solidFill>
                <a:latin typeface="Helvetica" pitchFamily="34" charset="0"/>
                <a:hlinkClick r:id="rId10"/>
              </a:rPr>
              <a:t>nl</a:t>
            </a:r>
            <a:r>
              <a:rPr lang="it-IT" sz="1700" b="1" i="1" dirty="0" smtClean="0">
                <a:solidFill>
                  <a:srgbClr val="0D2B8D"/>
                </a:solidFill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7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USA</a:t>
            </a:r>
            <a:r>
              <a:rPr lang="it-IT" sz="17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700" b="1" dirty="0" smtClean="0">
                <a:solidFill>
                  <a:srgbClr val="0D2B8D"/>
                </a:solidFill>
                <a:latin typeface="Helvetica" pitchFamily="34" charset="0"/>
                <a:hlinkClick r:id="rId11"/>
              </a:rPr>
              <a:t>www.studentjob-usa.com</a:t>
            </a:r>
            <a:endParaRPr lang="it-IT" sz="1700" b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1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1000" dirty="0" smtClean="0">
                <a:solidFill>
                  <a:srgbClr val="0D2B8D"/>
                </a:solidFill>
                <a:latin typeface="Helvetica" pitchFamily="34" charset="0"/>
              </a:rPr>
              <a:t> </a:t>
            </a:r>
            <a:endParaRPr lang="it-IT" sz="1300" dirty="0" smtClean="0">
              <a:solidFill>
                <a:srgbClr val="003399"/>
              </a:solidFill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</a:pPr>
            <a:endParaRPr lang="it-IT" sz="1100" dirty="0" smtClean="0"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</a:pPr>
            <a:endParaRPr lang="it-IT" sz="1100" dirty="0" smtClean="0">
              <a:latin typeface="Helvetica" pitchFamily="34" charset="0"/>
            </a:endParaRPr>
          </a:p>
        </p:txBody>
      </p:sp>
      <p:sp>
        <p:nvSpPr>
          <p:cNvPr id="92163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666750"/>
            <a:ext cx="6326188" cy="57150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92166" name="Immagine 13" descr="logoIsfol_blu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7EB6D336-195C-45E0-81BE-D689CB6B0D1D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43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200025" y="1543050"/>
            <a:ext cx="8943975" cy="4600575"/>
          </a:xfrm>
        </p:spPr>
        <p:txBody>
          <a:bodyPr>
            <a:normAutofit/>
          </a:bodyPr>
          <a:lstStyle/>
          <a:p>
            <a:pPr indent="0" algn="just" eaLnBrk="1" hangingPunct="1">
              <a:lnSpc>
                <a:spcPct val="80000"/>
              </a:lnSpc>
              <a:buClr>
                <a:srgbClr val="E27222"/>
              </a:buClr>
              <a:buSzTx/>
              <a:buFont typeface="Arial" charset="0"/>
              <a:buNone/>
              <a:defRPr/>
            </a:pP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Come  prepararsi nel modo migliore </a:t>
            </a:r>
          </a:p>
          <a:p>
            <a:pPr indent="0" algn="just" eaLnBrk="1" hangingPunct="1">
              <a:lnSpc>
                <a:spcPct val="80000"/>
              </a:lnSpc>
              <a:buClr>
                <a:srgbClr val="E27222"/>
              </a:buClr>
              <a:buSzTx/>
              <a:buFont typeface="Arial" charset="0"/>
              <a:buNone/>
              <a:defRPr/>
            </a:pPr>
            <a:endParaRPr lang="it-IT" sz="1800" b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1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La Scelta del Paese</a:t>
            </a:r>
          </a:p>
          <a:p>
            <a:pPr indent="0"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10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>
              <a:buFont typeface="Wingdings" pitchFamily="2" charset="2"/>
              <a:buChar char="Ø"/>
              <a:defRPr/>
            </a:pPr>
            <a:r>
              <a:rPr lang="it-IT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Un “</a:t>
            </a:r>
            <a:r>
              <a:rPr lang="it-IT" sz="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praktik</a:t>
            </a:r>
            <a:r>
              <a:rPr lang="it-IT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/</a:t>
            </a:r>
            <a:r>
              <a:rPr lang="it-IT" sz="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praxsis</a:t>
            </a:r>
            <a:r>
              <a:rPr lang="it-IT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” nei </a:t>
            </a:r>
            <a:r>
              <a:rPr lang="it-IT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Paesi scandinavi </a:t>
            </a:r>
            <a:r>
              <a:rPr lang="it-IT" sz="15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(</a:t>
            </a:r>
            <a:r>
              <a:rPr lang="it-IT" sz="1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Danimarca</a:t>
            </a:r>
            <a:r>
              <a:rPr lang="it-IT" sz="15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1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Svezia</a:t>
            </a:r>
            <a:r>
              <a:rPr lang="it-IT" sz="15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1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Finlandia</a:t>
            </a:r>
            <a:r>
              <a:rPr lang="it-IT" sz="15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</a:t>
            </a:r>
            <a:r>
              <a:rPr lang="it-IT" sz="1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Norvegia</a:t>
            </a:r>
            <a:r>
              <a:rPr lang="it-IT" sz="15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) </a:t>
            </a:r>
            <a:r>
              <a:rPr lang="it-IT" sz="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</a:p>
          <a:p>
            <a:pPr indent="0">
              <a:buFont typeface="Wingdings" pitchFamily="2" charset="2"/>
              <a:buNone/>
              <a:defRPr/>
            </a:pPr>
            <a:r>
              <a:rPr lang="it-IT" sz="15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</a:t>
            </a:r>
            <a:r>
              <a:rPr lang="it-IT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impegnativo </a:t>
            </a:r>
            <a:r>
              <a:rPr lang="it-IT" sz="15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ma </a:t>
            </a:r>
            <a:r>
              <a:rPr lang="it-IT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molto gratificante </a:t>
            </a:r>
            <a:r>
              <a:rPr lang="it-IT" sz="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</a:p>
          <a:p>
            <a:pPr indent="0">
              <a:buFont typeface="Arial" charset="0"/>
              <a:buNone/>
              <a:defRPr/>
            </a:pPr>
            <a:endParaRPr lang="it-IT" sz="15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>
              <a:buFont typeface="Wingdings" pitchFamily="2" charset="2"/>
              <a:buChar char="Ø"/>
              <a:defRPr/>
            </a:pPr>
            <a:r>
              <a:rPr lang="it-IT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s</a:t>
            </a:r>
            <a:r>
              <a:rPr lang="it-IT" sz="15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erietà dell’approccio</a:t>
            </a:r>
            <a:r>
              <a:rPr lang="it-IT" sz="15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v</a:t>
            </a:r>
            <a:r>
              <a:rPr lang="it-IT" sz="15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arietà delle opportunità</a:t>
            </a:r>
            <a:r>
              <a:rPr lang="it-IT" sz="15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</a:t>
            </a:r>
            <a:r>
              <a:rPr lang="it-IT" sz="15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edizione del tutor </a:t>
            </a:r>
            <a:r>
              <a:rPr lang="it-IT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</a:t>
            </a:r>
            <a:r>
              <a:rPr lang="it-IT" sz="15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mpatto culturale;</a:t>
            </a:r>
          </a:p>
          <a:p>
            <a:pPr indent="0">
              <a:buFont typeface="Arial" charset="0"/>
              <a:buNone/>
              <a:defRPr/>
            </a:pPr>
            <a:endParaRPr lang="it-IT" sz="15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>
              <a:buFont typeface="Wingdings" pitchFamily="2" charset="2"/>
              <a:buChar char="Ø"/>
              <a:defRPr/>
            </a:pPr>
            <a:r>
              <a:rPr lang="it-IT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è</a:t>
            </a:r>
            <a:r>
              <a:rPr lang="it-IT" sz="15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necessario conoscere perfettamente almeno l’</a:t>
            </a:r>
            <a:r>
              <a:rPr lang="it-IT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inglese</a:t>
            </a:r>
            <a:r>
              <a:rPr lang="it-IT" sz="15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ed avere una </a:t>
            </a:r>
            <a:r>
              <a:rPr lang="it-IT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conoscenza base </a:t>
            </a:r>
            <a:r>
              <a:rPr lang="it-IT" sz="1500" dirty="0" smtClean="0">
                <a:solidFill>
                  <a:srgbClr val="0C60AC"/>
                </a:solidFill>
                <a:latin typeface="Helvetica" pitchFamily="34" charset="0"/>
              </a:rPr>
              <a:t>della</a:t>
            </a:r>
            <a:r>
              <a:rPr lang="it-IT" sz="15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lingua</a:t>
            </a:r>
          </a:p>
          <a:p>
            <a:pPr indent="0">
              <a:buFont typeface="Arial" charset="0"/>
              <a:buNone/>
              <a:defRPr/>
            </a:pPr>
            <a:r>
              <a:rPr lang="it-IT" sz="15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del Paese ospitante;</a:t>
            </a:r>
          </a:p>
          <a:p>
            <a:pPr indent="0">
              <a:buFont typeface="Arial" charset="0"/>
              <a:buNone/>
              <a:defRPr/>
            </a:pPr>
            <a:endParaRPr lang="it-IT" sz="15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eaLnBrk="1" hangingPunct="1">
              <a:buFont typeface="Wingdings" pitchFamily="2" charset="2"/>
              <a:buChar char="Ø"/>
              <a:defRPr/>
            </a:pPr>
            <a:r>
              <a:rPr lang="it-IT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gli stage doc proposti dai Paesi del Nord Europa:</a:t>
            </a:r>
          </a:p>
          <a:p>
            <a:pPr indent="0" eaLnBrk="1" hangingPunct="1">
              <a:buFont typeface="Arial" charset="0"/>
              <a:buNone/>
              <a:defRPr/>
            </a:pPr>
            <a:endParaRPr lang="it-IT" sz="15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eaLnBrk="1" hangingPunct="1">
              <a:buFont typeface="Arial" charset="0"/>
              <a:buNone/>
              <a:defRPr/>
            </a:pPr>
            <a:r>
              <a:rPr lang="it-IT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</a:t>
            </a:r>
            <a:r>
              <a:rPr lang="it-IT" sz="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en-US" sz="1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Danimarca</a:t>
            </a:r>
            <a:r>
              <a:rPr lang="it-IT" sz="15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5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http://graduateland.com </a:t>
            </a:r>
            <a:endParaRPr lang="it-IT" sz="1500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eaLnBrk="1" hangingPunct="1">
              <a:buFont typeface="Arial" charset="0"/>
              <a:buNone/>
              <a:defRPr/>
            </a:pPr>
            <a:endParaRPr lang="it-IT" sz="1500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eaLnBrk="1" hangingPunct="1">
              <a:buFont typeface="Arial" charset="0"/>
              <a:buNone/>
              <a:defRPr/>
            </a:pPr>
            <a:r>
              <a:rPr lang="it-IT" sz="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→ Svezia</a:t>
            </a:r>
            <a:r>
              <a:rPr lang="it-IT" sz="15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5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www.traineeguiden.se</a:t>
            </a:r>
            <a:r>
              <a:rPr lang="en-US" sz="1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– </a:t>
            </a:r>
            <a:r>
              <a:rPr lang="it-IT" sz="15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5"/>
              </a:rPr>
              <a:t>www.traineeprograms.com</a:t>
            </a:r>
            <a:endParaRPr lang="it-IT" sz="1500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eaLnBrk="1" hangingPunct="1">
              <a:buFont typeface="Arial" charset="0"/>
              <a:buNone/>
              <a:defRPr/>
            </a:pPr>
            <a:endParaRPr lang="it-IT" sz="1500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eaLnBrk="1" hangingPunct="1">
              <a:buFont typeface="Arial" charset="0"/>
              <a:buNone/>
              <a:defRPr/>
            </a:pPr>
            <a:r>
              <a:rPr lang="it-IT" sz="15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</a:t>
            </a:r>
            <a:r>
              <a:rPr lang="it-IT" sz="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Norvegia</a:t>
            </a:r>
            <a:r>
              <a:rPr lang="it-IT" sz="15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5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www.trainee.no</a:t>
            </a:r>
            <a:r>
              <a:rPr lang="it-IT" sz="15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indent="0"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1100" dirty="0" smtClean="0">
              <a:latin typeface="Helvetica" pitchFamily="34" charset="0"/>
            </a:endParaRPr>
          </a:p>
          <a:p>
            <a:pPr indent="0"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1100" dirty="0" smtClean="0">
              <a:latin typeface="Helvetica" pitchFamily="34" charset="0"/>
            </a:endParaRPr>
          </a:p>
        </p:txBody>
      </p:sp>
      <p:sp>
        <p:nvSpPr>
          <p:cNvPr id="94211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666750"/>
            <a:ext cx="6326188" cy="571500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94214" name="Immagine 13" descr="logoIsfol_blu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D0F195BA-8E62-40A0-A2CF-494D6581EF4D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44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285751" y="1914525"/>
            <a:ext cx="8858250" cy="34861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 </a:t>
            </a:r>
            <a:r>
              <a:rPr lang="it-IT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Danimarca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</a:t>
            </a:r>
            <a:r>
              <a:rPr lang="it-IT" sz="2400" dirty="0" smtClean="0">
                <a:solidFill>
                  <a:srgbClr val="106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stagista di un altro Paese UE </a:t>
            </a:r>
            <a:r>
              <a:rPr lang="it-IT" sz="2400" dirty="0" smtClean="0">
                <a:solidFill>
                  <a:srgbClr val="106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è visto</a:t>
            </a:r>
          </a:p>
          <a:p>
            <a:pPr>
              <a:buNone/>
              <a:defRPr/>
            </a:pPr>
            <a:r>
              <a:rPr lang="it-IT" sz="2400" dirty="0" smtClean="0">
                <a:solidFill>
                  <a:srgbClr val="106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come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un’opportunità per la crescita dell’azienda </a:t>
            </a:r>
            <a:r>
              <a:rPr lang="it-IT" sz="2400" dirty="0" smtClean="0">
                <a:solidFill>
                  <a:srgbClr val="106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che lo</a:t>
            </a:r>
          </a:p>
          <a:p>
            <a:pPr>
              <a:buNone/>
              <a:defRPr/>
            </a:pPr>
            <a:r>
              <a:rPr lang="it-IT" sz="2400" dirty="0" smtClean="0">
                <a:solidFill>
                  <a:srgbClr val="106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accoglie:</a:t>
            </a:r>
          </a:p>
          <a:p>
            <a:pPr>
              <a:buFont typeface="Wingdings" pitchFamily="2" charset="2"/>
              <a:buChar char="Ø"/>
              <a:defRPr/>
            </a:pPr>
            <a:endParaRPr lang="it-IT" sz="24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Leggi l’articolo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“</a:t>
            </a: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Could an </a:t>
            </a:r>
            <a:r>
              <a:rPr lang="it-IT" sz="24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international</a:t>
            </a: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 </a:t>
            </a:r>
            <a:r>
              <a:rPr lang="it-IT" sz="24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student</a:t>
            </a: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 </a:t>
            </a:r>
            <a:r>
              <a:rPr lang="it-IT" sz="24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bring</a:t>
            </a: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 </a:t>
            </a:r>
            <a:r>
              <a:rPr lang="it-IT" sz="24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new</a:t>
            </a:r>
            <a:endParaRPr lang="it-IT" sz="2400" i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hlinkClick r:id="rId3"/>
            </a:endParaRPr>
          </a:p>
          <a:p>
            <a:pPr>
              <a:buNone/>
              <a:defRPr/>
            </a:pP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    </a:t>
            </a:r>
            <a:r>
              <a:rPr lang="it-IT" sz="24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skills</a:t>
            </a: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 and </a:t>
            </a:r>
            <a:r>
              <a:rPr lang="it-IT" sz="24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perspectives</a:t>
            </a: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 </a:t>
            </a:r>
            <a:r>
              <a:rPr lang="it-IT" sz="24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to</a:t>
            </a: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 your company</a:t>
            </a: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?</a:t>
            </a:r>
            <a:r>
              <a:rPr lang="en-US" sz="24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”</a:t>
            </a:r>
          </a:p>
          <a:p>
            <a:pPr>
              <a:buNone/>
              <a:defRPr/>
            </a:pPr>
            <a:endParaRPr lang="it-IT" sz="2400" b="1" i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vedi anche  l’opuscolo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“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PIST – Placements </a:t>
            </a:r>
            <a:r>
              <a:rPr lang="it-IT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for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 International</a:t>
            </a:r>
          </a:p>
          <a:p>
            <a:pPr>
              <a:buNone/>
              <a:defRPr/>
            </a:pP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    Students</a:t>
            </a:r>
            <a:r>
              <a:rPr lang="it-IT" sz="2400" b="1" i="1" dirty="0" smtClean="0">
                <a:solidFill>
                  <a:srgbClr val="003399"/>
                </a:solidFill>
                <a:latin typeface="Helvetica" pitchFamily="34" charset="0"/>
              </a:rPr>
              <a:t>”</a:t>
            </a:r>
            <a:endParaRPr lang="it-IT" sz="2400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2800" dirty="0" smtClean="0">
              <a:latin typeface="Helvetica" pitchFamily="34" charset="0"/>
            </a:endParaRPr>
          </a:p>
          <a:p>
            <a:pPr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2800" dirty="0" smtClean="0">
              <a:latin typeface="Helvetica" pitchFamily="34" charset="0"/>
            </a:endParaRPr>
          </a:p>
        </p:txBody>
      </p:sp>
      <p:sp>
        <p:nvSpPr>
          <p:cNvPr id="96259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96262" name="Immagine 13" descr="logoIsfol_blu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DEBE266A-D03C-49F2-9457-AED57B4BDFD6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45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716088"/>
            <a:ext cx="8181975" cy="38925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Come  prepararsi nel modo migliore </a:t>
            </a: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 typeface="Arial" charset="0"/>
              <a:buNone/>
              <a:defRPr/>
            </a:pP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tabLst>
                <a:tab pos="361950" algn="l"/>
              </a:tabLst>
              <a:defRPr/>
            </a:pPr>
            <a:r>
              <a:rPr lang="it-IT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La</a:t>
            </a: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Scelta del Paese</a:t>
            </a:r>
            <a:endParaRPr lang="it-IT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it-IT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marL="341313" indent="-74613">
              <a:buFont typeface="Wingdings" pitchFamily="2" charset="2"/>
              <a:buChar char="Ø"/>
              <a:tabLst>
                <a:tab pos="361950" algn="l"/>
                <a:tab pos="542925" algn="l"/>
              </a:tabLst>
              <a:defRPr/>
            </a:pP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Fare uno stage in uno dei Paesi dell’Est  europeo che sono entrati nella</a:t>
            </a:r>
          </a:p>
          <a:p>
            <a:pPr>
              <a:buFont typeface="Wingdings" pitchFamily="2" charset="2"/>
              <a:buNone/>
              <a:defRPr/>
            </a:pP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UE nel 2004</a:t>
            </a:r>
            <a:r>
              <a:rPr lang="it-IT" sz="1900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Repubblica Ceca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Slovacchia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Estonia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Lettonia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</a:p>
          <a:p>
            <a:pPr>
              <a:buFont typeface="Wingdings" pitchFamily="2" charset="2"/>
              <a:buNone/>
              <a:defRPr/>
            </a:pP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Lituania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Polonia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Slovenia 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</a:t>
            </a: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Ungheria</a:t>
            </a:r>
          </a:p>
          <a:p>
            <a:pPr>
              <a:buFont typeface="Wingdings" pitchFamily="2" charset="2"/>
              <a:buChar char="Ø"/>
              <a:defRPr/>
            </a:pPr>
            <a:endParaRPr lang="it-IT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marL="341313" indent="-74613">
              <a:buFont typeface="Wingdings" pitchFamily="2" charset="2"/>
              <a:buChar char="Ø"/>
              <a:defRPr/>
            </a:pPr>
            <a:r>
              <a:rPr lang="it-IT" sz="1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un’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esperienza che paga di più una volta tornati a casa</a:t>
            </a:r>
            <a:r>
              <a:rPr lang="it-IT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</a:t>
            </a:r>
          </a:p>
          <a:p>
            <a:pPr>
              <a:buFont typeface="Wingdings" pitchFamily="2" charset="2"/>
              <a:buNone/>
              <a:defRPr/>
            </a:pPr>
            <a:r>
              <a:rPr lang="it-IT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 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soprattutto se svolto </a:t>
            </a:r>
          </a:p>
          <a:p>
            <a:pPr>
              <a:buFont typeface="Wingdings" pitchFamily="2" charset="2"/>
              <a:buNone/>
              <a:defRPr/>
            </a:pPr>
            <a:r>
              <a:rPr lang="it-IT" sz="1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 →</a:t>
            </a:r>
            <a:r>
              <a:rPr lang="it-IT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 una delle tante </a:t>
            </a: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multinazionali 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presenti nell’area; </a:t>
            </a:r>
          </a:p>
          <a:p>
            <a:pPr>
              <a:buFont typeface="Wingdings" pitchFamily="2" charset="2"/>
              <a:buNone/>
              <a:defRPr/>
            </a:pPr>
            <a:r>
              <a:rPr lang="it-IT" sz="1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 → 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 una  delle numerose </a:t>
            </a: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aziende italiane </a:t>
            </a:r>
            <a:r>
              <a:rPr lang="it-IT" sz="1900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delocalizzate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in questi</a:t>
            </a:r>
          </a:p>
          <a:p>
            <a:pPr>
              <a:buFont typeface="Wingdings" pitchFamily="2" charset="2"/>
              <a:buNone/>
              <a:defRPr/>
            </a:pPr>
            <a:r>
              <a:rPr lang="it-IT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 Paesi 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vedi alla fine di ciascuna Scheda il Paragrafo “</a:t>
            </a: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Alcune aziende</a:t>
            </a:r>
          </a:p>
          <a:p>
            <a:pPr>
              <a:buFont typeface="Wingdings" pitchFamily="2" charset="2"/>
              <a:buNone/>
              <a:defRPr/>
            </a:pP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 italiane presenti sul territorio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”</a:t>
            </a:r>
            <a:r>
              <a:rPr lang="it-IT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endParaRPr lang="it-IT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dirty="0" smtClean="0">
              <a:latin typeface="Helvetica" pitchFamily="34" charset="0"/>
            </a:endParaRPr>
          </a:p>
          <a:p>
            <a:pPr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dirty="0" smtClean="0">
              <a:latin typeface="Helvetica" pitchFamily="34" charset="0"/>
            </a:endParaRPr>
          </a:p>
        </p:txBody>
      </p:sp>
      <p:sp>
        <p:nvSpPr>
          <p:cNvPr id="98307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>
              <a:defRPr/>
            </a:pPr>
            <a:endParaRPr lang="it-IT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98310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2667DF8D-D5EA-48EC-8B79-79F4BB2AE35B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46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716087"/>
            <a:ext cx="8391525" cy="42576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Come  prepararsi nel modo migliore </a:t>
            </a:r>
          </a:p>
          <a:p>
            <a:pPr algn="just" eaLnBrk="1" hangingPunct="1">
              <a:lnSpc>
                <a:spcPct val="110000"/>
              </a:lnSpc>
              <a:buClr>
                <a:srgbClr val="E27222"/>
              </a:buClr>
              <a:buSzTx/>
              <a:buFont typeface="Arial" charset="0"/>
              <a:buNone/>
              <a:defRPr/>
            </a:pPr>
            <a:endParaRPr lang="it-IT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36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La Scelta del Paese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endParaRPr lang="it-IT" sz="2900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sz="2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Fare uno stage in </a:t>
            </a:r>
            <a:r>
              <a:rPr lang="it-IT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Romania</a:t>
            </a:r>
            <a:r>
              <a:rPr lang="it-IT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</a:t>
            </a:r>
            <a:r>
              <a:rPr lang="it-IT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</a:t>
            </a:r>
            <a:r>
              <a:rPr lang="it-IT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Bulgaria</a:t>
            </a:r>
            <a:r>
              <a:rPr lang="it-IT" sz="2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(UE 2007), comporta un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it-IT" sz="2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</a:t>
            </a:r>
            <a:r>
              <a:rPr lang="it-IT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investimento personale più leggero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endParaRPr lang="it-IT" sz="29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offre l’opportunità di candidarsi per quest’esperienza in una delle 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r>
              <a:rPr lang="it-IT" sz="29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</a:t>
            </a:r>
            <a:r>
              <a:rPr lang="it-IT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950 aziende italiane presenti complessivamente nei due Paesi</a:t>
            </a:r>
            <a:r>
              <a:rPr lang="it-IT" sz="2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r>
              <a:rPr lang="it-IT" sz="2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→</a:t>
            </a:r>
            <a:r>
              <a:rPr lang="it-IT" sz="2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700</a:t>
            </a:r>
            <a:r>
              <a:rPr lang="it-IT" sz="2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 </a:t>
            </a:r>
            <a:r>
              <a:rPr lang="it-IT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Romania</a:t>
            </a:r>
            <a:r>
              <a:rPr lang="it-IT" sz="2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2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250</a:t>
            </a:r>
            <a:r>
              <a:rPr lang="it-IT" sz="2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in </a:t>
            </a:r>
            <a:r>
              <a:rPr lang="it-IT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Bulgaria</a:t>
            </a:r>
            <a:r>
              <a:rPr lang="it-IT" sz="2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rappresentate  in ciascun Paese da 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r>
              <a:rPr lang="it-IT" sz="2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</a:t>
            </a:r>
            <a:r>
              <a:rPr lang="it-IT" sz="2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una sezione speciale della </a:t>
            </a:r>
            <a:r>
              <a:rPr lang="it-IT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Confindustria </a:t>
            </a:r>
            <a:r>
              <a:rPr lang="it-IT" sz="2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29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www.confindustria.ro</a:t>
            </a:r>
            <a:r>
              <a:rPr lang="it-IT" sz="29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r>
              <a:rPr lang="it-IT" sz="2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</a:t>
            </a:r>
            <a:r>
              <a:rPr lang="it-IT" sz="2900" b="1" i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http://confindustriabulgaria.bg</a:t>
            </a:r>
            <a:endParaRPr lang="it-IT" sz="2900" b="1" i="1" dirty="0" smtClean="0">
              <a:solidFill>
                <a:srgbClr val="0541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endParaRPr lang="it-IT" sz="2900" b="1" i="1" dirty="0" smtClean="0">
              <a:solidFill>
                <a:srgbClr val="0541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si consultino anche </a:t>
            </a:r>
            <a:r>
              <a:rPr lang="it-IT" sz="29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le pagine ICE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it-IT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</a:t>
            </a:r>
            <a:r>
              <a:rPr lang="it-IT" sz="29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www.ice.gov.it/paesi/</a:t>
            </a:r>
            <a:r>
              <a:rPr lang="it-IT" sz="29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europa</a:t>
            </a:r>
            <a:r>
              <a:rPr lang="it-IT" sz="29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/</a:t>
            </a:r>
            <a:r>
              <a:rPr lang="it-IT" sz="29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bulgaria</a:t>
            </a:r>
            <a:r>
              <a:rPr lang="it-IT" sz="29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/</a:t>
            </a:r>
            <a:r>
              <a:rPr lang="it-IT" sz="2900" b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en-US" sz="29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  <a:r>
              <a:rPr lang="it-IT" sz="2900" b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9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www.ice.gov.it/paesi/</a:t>
            </a:r>
            <a:r>
              <a:rPr lang="it-IT" sz="29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europa</a:t>
            </a:r>
            <a:r>
              <a:rPr lang="it-IT" sz="29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/</a:t>
            </a:r>
            <a:r>
              <a:rPr lang="it-IT" sz="29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romania</a:t>
            </a:r>
            <a:r>
              <a:rPr lang="it-IT" sz="29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/</a:t>
            </a:r>
            <a:r>
              <a:rPr lang="it-IT" sz="29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index.htm</a:t>
            </a:r>
            <a:endParaRPr lang="it-IT" sz="2900" i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sp>
        <p:nvSpPr>
          <p:cNvPr id="100355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>
              <a:defRPr/>
            </a:pPr>
            <a:endParaRPr lang="it-IT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100358" name="Immagine 13" descr="logoIsfol_blu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6C2860D9-2109-440B-8991-0A50B01C3B88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47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276225" y="1409699"/>
            <a:ext cx="8620125" cy="45434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it-IT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Come  prepararsi nel modo migliore </a:t>
            </a:r>
          </a:p>
          <a:p>
            <a:pPr algn="just" eaLnBrk="1" hangingPunct="1">
              <a:lnSpc>
                <a:spcPct val="120000"/>
              </a:lnSpc>
              <a:buClr>
                <a:srgbClr val="E27222"/>
              </a:buClr>
              <a:buSzTx/>
              <a:buNone/>
              <a:defRPr/>
            </a:pPr>
            <a:endParaRPr lang="it-IT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80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 Scelta del Paese</a:t>
            </a:r>
          </a:p>
          <a:p>
            <a:pPr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4500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447675">
              <a:lnSpc>
                <a:spcPct val="120000"/>
              </a:lnSpc>
              <a:buFont typeface="Wingdings" pitchFamily="2" charset="2"/>
              <a:buChar char="Ø"/>
              <a:tabLst>
                <a:tab pos="542925" algn="l"/>
              </a:tabLst>
              <a:defRPr/>
            </a:pPr>
            <a:r>
              <a:rPr lang="it-IT" sz="6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Una curiosità</a:t>
            </a:r>
            <a:r>
              <a:rPr lang="it-IT" sz="6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 in </a:t>
            </a:r>
            <a:r>
              <a:rPr lang="it-IT" sz="6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Portogallo</a:t>
            </a:r>
            <a:r>
              <a:rPr lang="it-IT" sz="6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vi sono ben</a:t>
            </a:r>
            <a:r>
              <a:rPr lang="it-IT" sz="6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6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7 programmi di stage</a:t>
            </a:r>
          </a:p>
          <a:p>
            <a:pPr defTabSz="447675">
              <a:lnSpc>
                <a:spcPct val="120000"/>
              </a:lnSpc>
              <a:buNone/>
              <a:tabLst>
                <a:tab pos="542925" algn="l"/>
              </a:tabLst>
              <a:defRPr/>
            </a:pPr>
            <a:r>
              <a:rPr lang="it-IT" sz="6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sovvenzionati </a:t>
            </a:r>
            <a:r>
              <a:rPr lang="it-IT" sz="6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 i </a:t>
            </a:r>
            <a:r>
              <a:rPr lang="it-IT" sz="6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giovani portoghesi disoccupati </a:t>
            </a:r>
            <a:r>
              <a:rPr lang="it-IT" sz="6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6800" i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INOV-Jovem</a:t>
            </a:r>
            <a:r>
              <a:rPr lang="it-IT" sz="68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6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6800" i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INOV-Art</a:t>
            </a:r>
            <a:r>
              <a:rPr lang="it-IT" sz="6800" i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6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</a:p>
          <a:p>
            <a:pPr defTabSz="447675">
              <a:lnSpc>
                <a:spcPct val="120000"/>
              </a:lnSpc>
              <a:buNone/>
              <a:tabLst>
                <a:tab pos="542925" algn="l"/>
              </a:tabLst>
              <a:defRPr/>
            </a:pPr>
            <a:r>
              <a:rPr lang="it-IT" sz="6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sz="6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6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dedicato ai giovani artisti</a:t>
            </a:r>
            <a:r>
              <a:rPr lang="it-IT" sz="6800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6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  <a:r>
              <a:rPr lang="it-IT" sz="6800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68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5"/>
              </a:rPr>
              <a:t>INOV-Energi@</a:t>
            </a:r>
            <a:r>
              <a:rPr lang="it-IT" sz="6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5"/>
              </a:rPr>
              <a:t> </a:t>
            </a:r>
            <a:r>
              <a:rPr lang="it-IT" sz="6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 </a:t>
            </a:r>
            <a:r>
              <a:rPr lang="it-IT" sz="6800" i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INOV-Social</a:t>
            </a:r>
            <a:r>
              <a:rPr lang="it-IT" sz="6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6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 </a:t>
            </a:r>
            <a:r>
              <a:rPr lang="it-IT" sz="6800" i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7"/>
              </a:rPr>
              <a:t>INOV-Contacto</a:t>
            </a:r>
            <a:r>
              <a:rPr lang="it-IT" sz="6800" i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6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</a:p>
          <a:p>
            <a:pPr defTabSz="447675">
              <a:lnSpc>
                <a:spcPct val="120000"/>
              </a:lnSpc>
              <a:buNone/>
              <a:tabLst>
                <a:tab pos="542925" algn="l"/>
              </a:tabLst>
              <a:defRPr/>
            </a:pPr>
            <a:r>
              <a:rPr lang="it-IT" sz="68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hlinkClick r:id="rId8"/>
              </a:rPr>
              <a:t>     INOV-Export </a:t>
            </a:r>
            <a:r>
              <a:rPr lang="it-IT" sz="6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6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6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 fare uno stage in PMI o in grandi aziende portoghesi e non</a:t>
            </a:r>
          </a:p>
          <a:p>
            <a:pPr defTabSz="447675">
              <a:lnSpc>
                <a:spcPct val="120000"/>
              </a:lnSpc>
              <a:buNone/>
              <a:tabLst>
                <a:tab pos="542925" algn="l"/>
              </a:tabLst>
              <a:defRPr/>
            </a:pPr>
            <a:r>
              <a:rPr lang="it-IT" sz="6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all’estero</a:t>
            </a:r>
            <a:r>
              <a:rPr lang="it-IT" sz="6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6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6800" i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6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9"/>
              </a:rPr>
              <a:t>Estágios Emprego</a:t>
            </a:r>
            <a:r>
              <a:rPr lang="it-IT" sz="6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9"/>
              </a:rPr>
              <a:t> </a:t>
            </a:r>
            <a:r>
              <a:rPr lang="it-IT" sz="6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68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(</a:t>
            </a:r>
            <a:r>
              <a:rPr lang="it-IT" sz="6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collegato al Programma europeo </a:t>
            </a:r>
            <a:r>
              <a:rPr lang="it-IT" sz="6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“</a:t>
            </a:r>
            <a:r>
              <a:rPr lang="it-IT" sz="6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10"/>
              </a:rPr>
              <a:t>Garanzia per i</a:t>
            </a:r>
          </a:p>
          <a:p>
            <a:pPr defTabSz="447675">
              <a:lnSpc>
                <a:spcPct val="120000"/>
              </a:lnSpc>
              <a:buNone/>
              <a:tabLst>
                <a:tab pos="542925" algn="l"/>
              </a:tabLst>
              <a:defRPr/>
            </a:pPr>
            <a:r>
              <a:rPr lang="it-IT" sz="6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10"/>
              </a:rPr>
              <a:t>     giovani</a:t>
            </a:r>
            <a:r>
              <a:rPr lang="it-IT" sz="6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” </a:t>
            </a:r>
            <a:r>
              <a:rPr lang="it-IT" sz="6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6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</a:t>
            </a:r>
            <a:r>
              <a:rPr lang="it-IT" sz="6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sz="6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accessibili anche a coloro che risiedono regolarmente nel Paese;</a:t>
            </a:r>
            <a:r>
              <a:rPr lang="it-IT" sz="6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endParaRPr lang="it-IT" sz="6800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it-IT" sz="6800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sz="6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Non sia mai che si insinui la tentazione di rispondere alla domanda </a:t>
            </a:r>
            <a:r>
              <a:rPr lang="it-IT" sz="68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”</a:t>
            </a:r>
            <a:r>
              <a:rPr lang="it-IT" sz="6800" b="1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cosa vuoi fare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it-IT" sz="6800" b="1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da grande?”:</a:t>
            </a:r>
            <a:r>
              <a:rPr lang="it-IT" sz="6800" b="1" i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6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 disoccupato in Portogallo!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it-IT" sz="6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sz="6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ma i </a:t>
            </a:r>
            <a:r>
              <a:rPr lang="it-IT" sz="6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paradossi </a:t>
            </a:r>
            <a:r>
              <a:rPr lang="it-IT" sz="6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ci potrebbero orientare a </a:t>
            </a:r>
            <a:r>
              <a:rPr lang="it-IT" sz="6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rimboccarci le maniche,</a:t>
            </a:r>
            <a:r>
              <a:rPr lang="it-IT" sz="6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che </a:t>
            </a:r>
            <a:r>
              <a:rPr lang="it-IT" sz="6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le opportunità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it-IT" sz="6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non mancano!  </a:t>
            </a:r>
          </a:p>
          <a:p>
            <a:pPr algn="just" eaLnBrk="1" hangingPunct="1">
              <a:lnSpc>
                <a:spcPct val="9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400" dirty="0" smtClean="0"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390525" y="561976"/>
            <a:ext cx="5946775" cy="41910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endParaRPr lang="it-IT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r>
              <a:rPr lang="it-IT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FARE </a:t>
            </a:r>
            <a:r>
              <a:rPr lang="it-IT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UNO STAGE IN EUROPA</a:t>
            </a:r>
          </a:p>
          <a:p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102406" name="Immagine 13" descr="logoIsfol_blu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35A7F6EA-A5B7-4F57-A8C0-944BCA33EE1F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48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782763"/>
            <a:ext cx="8181975" cy="41910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Come  prepararsi nel modo migliore: </a:t>
            </a:r>
          </a:p>
          <a:p>
            <a:pPr eaLnBrk="1" hangingPunct="1">
              <a:buFont typeface="Arial" charset="0"/>
              <a:buNone/>
              <a:defRPr/>
            </a:pPr>
            <a:endParaRPr lang="it-IT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Esaminare attentamente per poi compilare</a:t>
            </a:r>
          </a:p>
          <a:p>
            <a:pPr eaLnBrk="1" hangingPunct="1">
              <a:buNone/>
              <a:defRPr/>
            </a:pPr>
            <a:r>
              <a:rPr lang="it-IT" sz="2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correttamente il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contratto di mobilità europea</a:t>
            </a:r>
          </a:p>
          <a:p>
            <a:pPr eaLnBrk="1" hangingPunct="1"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sz="2400" b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(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training agreement</a:t>
            </a:r>
            <a:r>
              <a:rPr lang="it-IT" sz="2400" i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convention de stage</a:t>
            </a:r>
            <a:r>
              <a:rPr lang="it-IT" sz="2400" i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convenio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de</a:t>
            </a:r>
          </a:p>
          <a:p>
            <a:pPr eaLnBrk="1" hangingPunct="1">
              <a:buNone/>
              <a:defRPr/>
            </a:pP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practicas</a:t>
            </a:r>
            <a:r>
              <a:rPr lang="it-IT" sz="2400" i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praktikumsvereinbarung</a:t>
            </a:r>
            <a:r>
              <a:rPr lang="it-IT" sz="2400" b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)</a:t>
            </a:r>
          </a:p>
          <a:p>
            <a:pPr eaLnBrk="1" hangingPunct="1">
              <a:buNone/>
              <a:defRPr/>
            </a:pP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tra l’istituto scolastico o universitario, l’impresa e lo</a:t>
            </a:r>
          </a:p>
          <a:p>
            <a:pPr eaLnBrk="1" hangingPunct="1">
              <a:buNone/>
              <a:defRPr/>
            </a:pPr>
            <a:r>
              <a:rPr lang="it-IT" sz="2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studente, scaricabile dal link: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it-IT" sz="2400" b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1800" b="1" i="1" dirty="0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www.european-mobility.eu/</a:t>
            </a:r>
            <a:r>
              <a:rPr lang="it-IT" sz="1800" b="1" i="1" dirty="0" err="1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agreements-european-mobility.php</a:t>
            </a:r>
            <a:r>
              <a:rPr lang="it-IT" sz="1800" b="1" i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it-IT" sz="1800" b="1" i="1" dirty="0" smtClean="0">
                <a:solidFill>
                  <a:srgbClr val="0066CC"/>
                </a:solidFill>
                <a:latin typeface="Helvetica" pitchFamily="34" charset="0"/>
              </a:rPr>
              <a:t> </a:t>
            </a:r>
          </a:p>
          <a:p>
            <a:pPr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2800" dirty="0" smtClean="0">
              <a:latin typeface="Helvetica" pitchFamily="34" charset="0"/>
            </a:endParaRPr>
          </a:p>
        </p:txBody>
      </p:sp>
      <p:sp>
        <p:nvSpPr>
          <p:cNvPr id="104451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657225"/>
            <a:ext cx="6326188" cy="7524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>
              <a:defRPr/>
            </a:pP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104454" name="Immagine 13" descr="logoIsfol_blu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7BFB4B1F-148F-4854-A1CA-9EF7EA6FF1CE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49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295275" y="1584326"/>
            <a:ext cx="8601075" cy="4511674"/>
          </a:xfrm>
        </p:spPr>
        <p:txBody>
          <a:bodyPr rtlCol="0">
            <a:normAutofit fontScale="2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it-IT" sz="7600" dirty="0" smtClean="0">
              <a:solidFill>
                <a:srgbClr val="0D2B8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7600" dirty="0" smtClean="0">
                <a:solidFill>
                  <a:srgbClr val="0C60AC"/>
                </a:solidFill>
              </a:rPr>
              <a:t> </a:t>
            </a:r>
            <a:r>
              <a:rPr lang="it-IT" sz="76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</a:t>
            </a:r>
            <a:r>
              <a:rPr lang="it-IT" sz="7600" dirty="0" smtClean="0">
                <a:solidFill>
                  <a:srgbClr val="0C60AC"/>
                </a:solidFill>
              </a:rPr>
              <a:t> </a:t>
            </a:r>
            <a:r>
              <a:rPr lang="it-IT" sz="7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stage di qualità</a:t>
            </a:r>
            <a:r>
              <a:rPr lang="it-IT" sz="76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76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 produrre una </a:t>
            </a:r>
            <a:r>
              <a:rPr lang="it-IT" sz="7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valutazione/attestato finale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it-IT" sz="7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(</a:t>
            </a:r>
            <a:r>
              <a:rPr lang="it-IT" sz="7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letter</a:t>
            </a:r>
            <a:r>
              <a:rPr lang="it-IT" sz="7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7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it-IT" sz="7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7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reference</a:t>
            </a:r>
            <a:r>
              <a:rPr lang="it-IT" sz="7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);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7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7600" b="1" dirty="0" smtClean="0">
                <a:solidFill>
                  <a:srgbClr val="0C60AC"/>
                </a:solidFill>
              </a:rPr>
              <a:t>  La “</a:t>
            </a:r>
            <a:r>
              <a:rPr lang="it-IT" sz="7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letter</a:t>
            </a:r>
            <a:r>
              <a:rPr lang="it-IT" sz="7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7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it-IT" sz="7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7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reference</a:t>
            </a:r>
            <a:r>
              <a:rPr lang="it-IT" sz="7600" b="1" dirty="0" smtClean="0">
                <a:solidFill>
                  <a:srgbClr val="003399"/>
                </a:solidFill>
              </a:rPr>
              <a:t>” </a:t>
            </a:r>
            <a:r>
              <a:rPr lang="it-IT" sz="76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carta intestata dell’azienda deve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it-IT" sz="7600" b="1" dirty="0" smtClean="0">
                <a:solidFill>
                  <a:srgbClr val="0C60AC"/>
                </a:solidFill>
              </a:rPr>
              <a:t>     </a:t>
            </a:r>
            <a:r>
              <a:rPr lang="it-IT" sz="76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contenere (</a:t>
            </a:r>
            <a:r>
              <a:rPr lang="it-IT" sz="76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oltre ai dati su </a:t>
            </a:r>
            <a:r>
              <a:rPr lang="it-IT" sz="7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tirocinante</a:t>
            </a:r>
            <a:r>
              <a:rPr lang="it-IT" sz="7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it-IT" sz="7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durata</a:t>
            </a:r>
            <a:r>
              <a:rPr lang="it-IT" sz="7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dello stage, </a:t>
            </a:r>
            <a:r>
              <a:rPr lang="it-IT" sz="7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orario </a:t>
            </a:r>
            <a:r>
              <a:rPr lang="it-IT" sz="7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it-IT" sz="7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lavoro,  </a:t>
            </a:r>
            <a:r>
              <a:rPr lang="it-IT" sz="7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settore/funzione</a:t>
            </a:r>
            <a:r>
              <a:rPr lang="it-IT" sz="7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aziendale di inserimento, </a:t>
            </a:r>
            <a:r>
              <a:rPr lang="it-IT" sz="7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programma</a:t>
            </a:r>
            <a:r>
              <a:rPr lang="it-IT" sz="7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it-IT" sz="7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obiettivi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it-IT" sz="7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e </a:t>
            </a:r>
            <a:r>
              <a:rPr lang="it-IT" sz="7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mansioni</a:t>
            </a:r>
            <a:r>
              <a:rPr lang="it-IT" sz="7600" b="1" dirty="0" smtClean="0">
                <a:solidFill>
                  <a:srgbClr val="003399"/>
                </a:solidFill>
              </a:rPr>
              <a:t>):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7600" b="1" dirty="0" smtClean="0">
              <a:solidFill>
                <a:srgbClr val="003399"/>
              </a:solidFill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7600" dirty="0" smtClean="0">
                <a:solidFill>
                  <a:srgbClr val="003399"/>
                </a:solidFill>
              </a:rPr>
              <a:t>  </a:t>
            </a:r>
            <a:r>
              <a:rPr lang="it-IT" sz="7600" dirty="0" smtClean="0">
                <a:solidFill>
                  <a:srgbClr val="0C60AC"/>
                </a:solidFill>
              </a:rPr>
              <a:t>l’elenco di </a:t>
            </a:r>
            <a:r>
              <a:rPr lang="it-IT" sz="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conoscenze</a:t>
            </a:r>
            <a:r>
              <a:rPr lang="it-IT" sz="7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it-IT" sz="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abilità </a:t>
            </a:r>
            <a:r>
              <a:rPr lang="it-IT" sz="7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it-IT" sz="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competenze</a:t>
            </a:r>
            <a:r>
              <a:rPr lang="it-IT" sz="7600" b="1" dirty="0" smtClean="0">
                <a:solidFill>
                  <a:srgbClr val="003399"/>
                </a:solidFill>
              </a:rPr>
              <a:t> </a:t>
            </a:r>
            <a:r>
              <a:rPr lang="it-IT" sz="7600" dirty="0" smtClean="0">
                <a:solidFill>
                  <a:srgbClr val="0C60AC"/>
                </a:solidFill>
              </a:rPr>
              <a:t>sviluppate dal tirocinante;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7600" dirty="0" smtClean="0">
              <a:solidFill>
                <a:srgbClr val="003399"/>
              </a:solidFill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7600" dirty="0" smtClean="0">
                <a:solidFill>
                  <a:srgbClr val="003399"/>
                </a:solidFill>
              </a:rPr>
              <a:t>  </a:t>
            </a:r>
            <a:r>
              <a:rPr lang="it-IT" sz="7600" dirty="0" smtClean="0">
                <a:solidFill>
                  <a:srgbClr val="0C60AC"/>
                </a:solidFill>
              </a:rPr>
              <a:t>la</a:t>
            </a:r>
            <a:r>
              <a:rPr lang="it-IT" sz="7600" dirty="0" smtClean="0">
                <a:solidFill>
                  <a:srgbClr val="003399"/>
                </a:solidFill>
              </a:rPr>
              <a:t> </a:t>
            </a:r>
            <a:r>
              <a:rPr lang="it-IT" sz="7600" b="1" dirty="0" smtClean="0">
                <a:solidFill>
                  <a:srgbClr val="FF0000"/>
                </a:solidFill>
              </a:rPr>
              <a:t>firma</a:t>
            </a:r>
            <a:r>
              <a:rPr lang="it-IT" sz="7600" b="1" dirty="0" smtClean="0">
                <a:solidFill>
                  <a:srgbClr val="003399"/>
                </a:solidFill>
              </a:rPr>
              <a:t> </a:t>
            </a:r>
            <a:r>
              <a:rPr lang="it-IT" sz="7600" dirty="0" smtClean="0">
                <a:solidFill>
                  <a:srgbClr val="0C60AC"/>
                </a:solidFill>
              </a:rPr>
              <a:t>del </a:t>
            </a:r>
            <a:r>
              <a:rPr lang="it-IT" sz="7600" b="1" dirty="0" smtClean="0">
                <a:solidFill>
                  <a:srgbClr val="FF0000"/>
                </a:solidFill>
              </a:rPr>
              <a:t>tutor aziendale</a:t>
            </a:r>
            <a:r>
              <a:rPr lang="it-IT" sz="7600" dirty="0" smtClean="0">
                <a:solidFill>
                  <a:srgbClr val="003399"/>
                </a:solidFill>
              </a:rPr>
              <a:t> </a:t>
            </a:r>
            <a:r>
              <a:rPr lang="it-IT" sz="7600" dirty="0" smtClean="0">
                <a:solidFill>
                  <a:srgbClr val="0C60AC"/>
                </a:solidFill>
              </a:rPr>
              <a:t>o persona di riferimento all’interno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it-IT" sz="7600" dirty="0" smtClean="0">
                <a:solidFill>
                  <a:srgbClr val="003399"/>
                </a:solidFill>
              </a:rPr>
              <a:t>    </a:t>
            </a:r>
            <a:r>
              <a:rPr lang="it-IT" sz="7600" dirty="0" smtClean="0">
                <a:solidFill>
                  <a:srgbClr val="0C60AC"/>
                </a:solidFill>
              </a:rPr>
              <a:t>dell’azienda;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it-IT" sz="7600" dirty="0" smtClean="0">
              <a:solidFill>
                <a:srgbClr val="003399"/>
              </a:solidFill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7600" dirty="0" smtClean="0">
                <a:solidFill>
                  <a:srgbClr val="003399"/>
                </a:solidFill>
              </a:rPr>
              <a:t>  </a:t>
            </a:r>
            <a:r>
              <a:rPr lang="it-IT" sz="7600" dirty="0" smtClean="0">
                <a:solidFill>
                  <a:srgbClr val="0C60AC"/>
                </a:solidFill>
              </a:rPr>
              <a:t>un</a:t>
            </a:r>
            <a:r>
              <a:rPr lang="it-IT" sz="7600" dirty="0" smtClean="0">
                <a:solidFill>
                  <a:srgbClr val="003399"/>
                </a:solidFill>
              </a:rPr>
              <a:t> </a:t>
            </a:r>
            <a:r>
              <a:rPr lang="it-IT" sz="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lavoro</a:t>
            </a:r>
            <a:r>
              <a:rPr lang="it-IT" sz="76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r>
              <a:rPr lang="it-IT" sz="7600" dirty="0" smtClean="0">
                <a:solidFill>
                  <a:srgbClr val="003399"/>
                </a:solidFill>
              </a:rPr>
              <a:t> 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106499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9051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695325"/>
            <a:ext cx="6326188" cy="7143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FARE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UNO STAGE IN EUROPA</a:t>
            </a:r>
          </a:p>
          <a:p>
            <a:pPr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106502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504825" y="6356350"/>
            <a:ext cx="8391525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F45BCF3C-EAB3-4DF6-8C25-5BC7990C65E4}" type="slidenum">
              <a:rPr lang="it-IT" smtClean="0">
                <a:latin typeface="Helvetica" pitchFamily="34" charset="0"/>
                <a:cs typeface="Helvetica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504825" y="1914525"/>
            <a:ext cx="8181975" cy="3486150"/>
          </a:xfrm>
        </p:spPr>
        <p:txBody>
          <a:bodyPr>
            <a:normAutofit lnSpcReduction="1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None/>
              <a:defRPr/>
            </a:pP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 I° stage 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None/>
              <a:defRPr/>
            </a:pPr>
            <a:endParaRPr lang="it-IT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 nel </a:t>
            </a:r>
            <a:r>
              <a:rPr lang="it-IT" sz="1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periodo estivo</a:t>
            </a: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, </a:t>
            </a:r>
            <a:r>
              <a:rPr lang="it-IT" sz="1800" dirty="0" smtClean="0">
                <a:solidFill>
                  <a:srgbClr val="0C60AC"/>
                </a:solidFill>
                <a:latin typeface="Helvetica" pitchFamily="34" charset="0"/>
              </a:rPr>
              <a:t>al termine del </a:t>
            </a:r>
            <a:r>
              <a:rPr lang="it-IT" sz="1800" b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IV°</a:t>
            </a:r>
            <a:r>
              <a:rPr lang="it-IT" sz="18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anno</a:t>
            </a:r>
            <a:r>
              <a:rPr lang="it-IT" sz="1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it-IT" sz="1800" dirty="0" smtClean="0">
                <a:solidFill>
                  <a:srgbClr val="0C60AC"/>
                </a:solidFill>
                <a:latin typeface="Helvetica" pitchFamily="34" charset="0"/>
              </a:rPr>
              <a:t>della </a:t>
            </a:r>
            <a:r>
              <a:rPr lang="it-IT" sz="1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scuola secondaria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0C60AC"/>
                </a:solidFill>
                <a:latin typeface="Helvetica" pitchFamily="34" charset="0"/>
              </a:rPr>
              <a:t>    </a:t>
            </a:r>
            <a:r>
              <a:rPr lang="it-IT" sz="1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superiore</a:t>
            </a:r>
            <a:r>
              <a:rPr lang="it-IT" sz="1800" dirty="0" smtClean="0">
                <a:solidFill>
                  <a:srgbClr val="0C60AC"/>
                </a:solidFill>
                <a:latin typeface="Helvetica" pitchFamily="34" charset="0"/>
              </a:rPr>
              <a:t>, della </a:t>
            </a:r>
            <a:r>
              <a:rPr lang="it-IT" sz="1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qualifica</a:t>
            </a:r>
            <a:r>
              <a:rPr lang="it-IT" sz="1800" dirty="0" smtClean="0">
                <a:solidFill>
                  <a:srgbClr val="0C60AC"/>
                </a:solidFill>
                <a:latin typeface="Helvetica" pitchFamily="34" charset="0"/>
              </a:rPr>
              <a:t> o dei </a:t>
            </a:r>
            <a:r>
              <a:rPr lang="it-IT" sz="1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primi anni di università </a:t>
            </a:r>
            <a:r>
              <a:rPr lang="it-IT" sz="1800" dirty="0" smtClean="0">
                <a:solidFill>
                  <a:srgbClr val="0C60AC"/>
                </a:solidFill>
                <a:latin typeface="Helvetica" pitchFamily="34" charset="0"/>
              </a:rPr>
              <a:t>fare un’esperienza di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None/>
              <a:defRPr/>
            </a:pPr>
            <a:r>
              <a:rPr lang="it-IT" sz="1800" dirty="0" smtClean="0">
                <a:latin typeface="Helvetica" pitchFamily="34" charset="0"/>
              </a:rPr>
              <a:t>    </a:t>
            </a:r>
            <a:r>
              <a:rPr lang="it-IT" sz="18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stage</a:t>
            </a:r>
            <a:r>
              <a:rPr lang="it-IT" sz="1800" dirty="0" smtClean="0">
                <a:solidFill>
                  <a:srgbClr val="00CC00"/>
                </a:solidFill>
                <a:latin typeface="Helvetica" pitchFamily="34" charset="0"/>
              </a:rPr>
              <a:t> </a:t>
            </a: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o di</a:t>
            </a:r>
            <a:r>
              <a:rPr lang="it-IT" sz="1800" dirty="0" smtClean="0">
                <a:latin typeface="Helvetica" pitchFamily="34" charset="0"/>
              </a:rPr>
              <a:t> </a:t>
            </a:r>
            <a:r>
              <a:rPr lang="it-IT" sz="18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lavoro</a:t>
            </a:r>
            <a:r>
              <a:rPr lang="it-IT" sz="1800" dirty="0" smtClean="0">
                <a:latin typeface="Helvetica" pitchFamily="34" charset="0"/>
              </a:rPr>
              <a:t> </a:t>
            </a: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all’</a:t>
            </a:r>
            <a:r>
              <a:rPr lang="it-IT" sz="18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estero </a:t>
            </a: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(o</a:t>
            </a:r>
            <a:r>
              <a:rPr lang="it-IT" sz="18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in</a:t>
            </a:r>
            <a:r>
              <a:rPr lang="it-IT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8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Italia</a:t>
            </a: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, se non si hanno ancora sufficienti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    competenze linguistiche);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sz="1800" dirty="0" smtClean="0">
              <a:solidFill>
                <a:srgbClr val="0066CC"/>
              </a:solidFill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Durata</a:t>
            </a: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: 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1-2 mesi</a:t>
            </a: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sz="1800" dirty="0" smtClean="0">
              <a:solidFill>
                <a:srgbClr val="0066CC"/>
              </a:solidFill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Requisiti richiesti</a:t>
            </a: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: 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competenze linguistiche</a:t>
            </a:r>
            <a:r>
              <a:rPr lang="it-IT" sz="18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800" dirty="0" smtClean="0">
                <a:solidFill>
                  <a:srgbClr val="0C60AC"/>
                </a:solidFill>
                <a:latin typeface="Helvetica" pitchFamily="34" charset="0"/>
              </a:rPr>
              <a:t>di base, meglio se certificate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0C60AC"/>
                </a:solidFill>
                <a:latin typeface="Helvetica" pitchFamily="34" charset="0"/>
              </a:rPr>
              <a:t>    (FCE, TOEFL, IELTS; ecc.);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sz="1800" dirty="0" smtClean="0">
              <a:solidFill>
                <a:srgbClr val="0066CC"/>
              </a:solidFill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8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Crediti formativi</a:t>
            </a: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: 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Sì</a:t>
            </a: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Char char="•"/>
              <a:defRPr/>
            </a:pPr>
            <a:endParaRPr lang="it-IT" sz="1800" dirty="0" smtClean="0">
              <a:solidFill>
                <a:srgbClr val="0434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400" dirty="0" smtClean="0"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800" dirty="0" smtClean="0">
              <a:latin typeface="Helvetica" pitchFamily="34" charset="0"/>
            </a:endParaRPr>
          </a:p>
        </p:txBody>
      </p:sp>
      <p:sp>
        <p:nvSpPr>
          <p:cNvPr id="16387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QUANDO FARE UNO STAGE IN EUROPA</a:t>
            </a:r>
          </a:p>
          <a:p>
            <a:pPr>
              <a:defRPr/>
            </a:pPr>
            <a:endParaRPr lang="it-IT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16390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8620FB9A-3599-479C-A8F1-2C24FB3954E7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50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914525"/>
            <a:ext cx="8181975" cy="4191000"/>
          </a:xfrm>
        </p:spPr>
        <p:txBody>
          <a:bodyPr>
            <a:normAutofit/>
          </a:bodyPr>
          <a:lstStyle/>
          <a:p>
            <a:pPr indent="0" algn="just"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endParaRPr lang="it-IT" sz="2400" dirty="0" smtClean="0">
              <a:solidFill>
                <a:srgbClr val="0D2B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ctr">
              <a:buFont typeface="Arial" charset="0"/>
              <a:buNone/>
              <a:defRPr/>
            </a:pPr>
            <a:r>
              <a:rPr lang="it-IT" sz="3200" b="1" dirty="0" smtClean="0">
                <a:solidFill>
                  <a:srgbClr val="003399"/>
                </a:solidFill>
                <a:latin typeface="Helvetica" pitchFamily="34" charset="0"/>
              </a:rPr>
              <a:t> </a:t>
            </a:r>
            <a:r>
              <a:rPr lang="it-IT" sz="4800" b="1" dirty="0" smtClean="0">
                <a:solidFill>
                  <a:srgbClr val="0C60AC"/>
                </a:solidFill>
                <a:latin typeface="Helvetica" pitchFamily="34" charset="0"/>
              </a:rPr>
              <a:t>La “</a:t>
            </a:r>
            <a:r>
              <a:rPr lang="it-IT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letter</a:t>
            </a:r>
            <a:r>
              <a:rPr lang="it-IT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of</a:t>
            </a:r>
            <a:r>
              <a:rPr lang="it-IT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reference</a:t>
            </a:r>
            <a:r>
              <a:rPr lang="it-IT" sz="4800" b="1" dirty="0" smtClean="0">
                <a:solidFill>
                  <a:srgbClr val="0C60AC"/>
                </a:solidFill>
                <a:latin typeface="Helvetica" pitchFamily="34" charset="0"/>
              </a:rPr>
              <a:t>”</a:t>
            </a:r>
            <a:r>
              <a:rPr lang="it-IT" sz="4800" b="1" dirty="0" smtClean="0">
                <a:solidFill>
                  <a:srgbClr val="003399"/>
                </a:solidFill>
                <a:latin typeface="Helvetica" pitchFamily="34" charset="0"/>
              </a:rPr>
              <a:t> </a:t>
            </a:r>
          </a:p>
          <a:p>
            <a:pPr indent="0" algn="ctr">
              <a:buFont typeface="Arial" charset="0"/>
              <a:buNone/>
              <a:defRPr/>
            </a:pPr>
            <a:r>
              <a:rPr lang="it-IT" sz="4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deve</a:t>
            </a:r>
            <a:r>
              <a:rPr lang="it-IT" sz="4800" b="1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r>
              <a:rPr lang="it-IT" sz="4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diventare </a:t>
            </a:r>
          </a:p>
          <a:p>
            <a:pPr indent="0" algn="ctr">
              <a:buFont typeface="Arial" charset="0"/>
              <a:buNone/>
              <a:defRPr/>
            </a:pPr>
            <a:r>
              <a:rPr lang="it-IT" sz="4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 passaporto</a:t>
            </a:r>
            <a:r>
              <a:rPr lang="it-IT" sz="4800" b="1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</a:p>
          <a:p>
            <a:pPr indent="0" algn="ctr">
              <a:buFont typeface="Arial" charset="0"/>
              <a:buNone/>
              <a:defRPr/>
            </a:pPr>
            <a:r>
              <a:rPr lang="it-IT" sz="4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 un</a:t>
            </a:r>
            <a:r>
              <a:rPr lang="it-IT" sz="4800" b="1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r>
              <a:rPr lang="it-IT" sz="4800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r>
              <a:rPr lang="it-IT" sz="48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lavoro!</a:t>
            </a:r>
            <a:r>
              <a:rPr lang="it-IT" sz="3200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endParaRPr lang="it-IT" sz="2800" dirty="0" smtClean="0">
              <a:solidFill>
                <a:srgbClr val="0C60AC"/>
              </a:solidFill>
              <a:latin typeface="Helvetica" pitchFamily="34" charset="0"/>
            </a:endParaRPr>
          </a:p>
        </p:txBody>
      </p:sp>
      <p:sp>
        <p:nvSpPr>
          <p:cNvPr id="108547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>
              <a:defRPr/>
            </a:pPr>
            <a:endParaRPr lang="it-IT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108550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0CF64055-5A49-4208-8FC4-2E9E777834CF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51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914525"/>
            <a:ext cx="8181975" cy="4191000"/>
          </a:xfrm>
        </p:spPr>
        <p:txBody>
          <a:bodyPr>
            <a:normAutofit/>
          </a:bodyPr>
          <a:lstStyle/>
          <a:p>
            <a:pPr indent="0" algn="just"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endParaRPr lang="it-IT" sz="2400" dirty="0" smtClean="0">
              <a:solidFill>
                <a:srgbClr val="0D2B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>
              <a:buFont typeface="Arial" charset="0"/>
              <a:buNone/>
              <a:defRPr/>
            </a:pPr>
            <a:r>
              <a:rPr lang="it-IT" sz="3200" dirty="0" smtClean="0">
                <a:solidFill>
                  <a:srgbClr val="0C60AC"/>
                </a:solidFill>
                <a:latin typeface="Helvetica" pitchFamily="34" charset="0"/>
              </a:rPr>
              <a:t>Alla fine dello stage ricordarsi di </a:t>
            </a:r>
            <a:r>
              <a:rPr lang="it-IT" sz="3200" b="1" dirty="0" smtClean="0">
                <a:solidFill>
                  <a:srgbClr val="0C60AC"/>
                </a:solidFill>
                <a:latin typeface="Helvetica" pitchFamily="34" charset="0"/>
              </a:rPr>
              <a:t>a</a:t>
            </a:r>
            <a:r>
              <a:rPr lang="it-IT" sz="32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ggiornare</a:t>
            </a:r>
            <a:r>
              <a:rPr lang="it-IT" sz="3200" dirty="0" smtClean="0">
                <a:solidFill>
                  <a:srgbClr val="0C60AC"/>
                </a:solidFill>
                <a:latin typeface="Helvetica" pitchFamily="34" charset="0"/>
              </a:rPr>
              <a:t> il proprio </a:t>
            </a:r>
            <a:r>
              <a:rPr lang="it-IT" sz="32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Europass CV</a:t>
            </a:r>
            <a:r>
              <a:rPr lang="it-IT" sz="3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 </a:t>
            </a:r>
            <a:r>
              <a:rPr lang="it-IT" sz="32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inserendovi</a:t>
            </a:r>
            <a:r>
              <a:rPr lang="it-IT" sz="3200" dirty="0" smtClean="0">
                <a:solidFill>
                  <a:srgbClr val="0C60AC"/>
                </a:solidFill>
                <a:latin typeface="Helvetica" pitchFamily="34" charset="0"/>
              </a:rPr>
              <a:t> il </a:t>
            </a:r>
            <a:r>
              <a:rPr lang="it-IT" sz="32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tirocinio europeo </a:t>
            </a:r>
            <a:r>
              <a:rPr lang="it-IT" sz="3200" dirty="0" smtClean="0">
                <a:solidFill>
                  <a:srgbClr val="0C60AC"/>
                </a:solidFill>
                <a:latin typeface="Helvetica" pitchFamily="34" charset="0"/>
              </a:rPr>
              <a:t>da poco concluso, indicando con precisione</a:t>
            </a:r>
            <a:r>
              <a:rPr lang="it-IT" sz="3200" dirty="0" smtClean="0">
                <a:solidFill>
                  <a:srgbClr val="003399"/>
                </a:solidFill>
                <a:latin typeface="Helvetica" pitchFamily="34" charset="0"/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sede, durata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compiti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competenze</a:t>
            </a:r>
            <a:r>
              <a:rPr lang="it-IT" sz="3200" b="1" dirty="0" smtClean="0">
                <a:latin typeface="Helvetica" pitchFamily="34" charset="0"/>
              </a:rPr>
              <a:t> </a:t>
            </a:r>
            <a:r>
              <a:rPr lang="it-IT" sz="32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implementate e acquisite:</a:t>
            </a:r>
          </a:p>
          <a:p>
            <a:pPr indent="0" algn="ctr">
              <a:buFont typeface="Arial" charset="0"/>
              <a:buNone/>
              <a:defRPr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Valorizza la tua esperienza!</a:t>
            </a:r>
          </a:p>
        </p:txBody>
      </p:sp>
      <p:sp>
        <p:nvSpPr>
          <p:cNvPr id="110595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>
              <a:defRPr/>
            </a:pPr>
            <a:endParaRPr lang="it-IT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110598" name="Immagine 13" descr="logoIsfol_blu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D715CE40-A8B5-4B34-A6E4-4A96DA7C2543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52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2152650" y="1914525"/>
            <a:ext cx="6743700" cy="4191000"/>
          </a:xfrm>
        </p:spPr>
        <p:txBody>
          <a:bodyPr>
            <a:normAutofit/>
          </a:bodyPr>
          <a:lstStyle/>
          <a:p>
            <a:pPr indent="0" algn="just">
              <a:lnSpc>
                <a:spcPct val="80000"/>
              </a:lnSpc>
              <a:buFont typeface="Arial" charset="0"/>
              <a:buNone/>
              <a:defRPr/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endParaRPr lang="it-IT" dirty="0" smtClean="0">
              <a:solidFill>
                <a:srgbClr val="0D2B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>
              <a:lnSpc>
                <a:spcPct val="80000"/>
              </a:lnSpc>
              <a:defRPr/>
            </a:pPr>
            <a:endParaRPr lang="it-IT" sz="34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ctr">
              <a:lnSpc>
                <a:spcPct val="80000"/>
              </a:lnSpc>
              <a:buFont typeface="Arial" charset="0"/>
              <a:buNone/>
              <a:defRPr/>
            </a:pPr>
            <a:r>
              <a:rPr lang="it-IT" sz="3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 scaricare il Manuale:</a:t>
            </a:r>
          </a:p>
          <a:p>
            <a:pPr indent="0">
              <a:lnSpc>
                <a:spcPct val="80000"/>
              </a:lnSpc>
              <a:buFont typeface="Arial" charset="0"/>
              <a:buNone/>
              <a:defRPr/>
            </a:pPr>
            <a:r>
              <a:rPr lang="it-IT" sz="34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indent="0" algn="ctr">
              <a:lnSpc>
                <a:spcPct val="80000"/>
              </a:lnSpc>
              <a:defRPr/>
            </a:pPr>
            <a:endParaRPr lang="it-IT" sz="2700" i="1" dirty="0" smtClean="0">
              <a:solidFill>
                <a:srgbClr val="0D2B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ctr">
              <a:lnSpc>
                <a:spcPct val="80000"/>
              </a:lnSpc>
              <a:buFont typeface="Arial" charset="0"/>
              <a:buNone/>
              <a:defRPr/>
            </a:pPr>
            <a:r>
              <a:rPr lang="it-IT" sz="2400" i="1" dirty="0" smtClean="0">
                <a:latin typeface="Helvetica" pitchFamily="34" charset="0"/>
                <a:hlinkClick r:id="rId3"/>
              </a:rPr>
              <a:t>http://alturl.com/pthpa</a:t>
            </a:r>
            <a:r>
              <a:rPr lang="it-IT" sz="2400" i="1" dirty="0" smtClean="0">
                <a:latin typeface="Helvetica" pitchFamily="34" charset="0"/>
              </a:rPr>
              <a:t> </a:t>
            </a:r>
            <a:endParaRPr lang="it-IT" sz="2400" i="1" dirty="0" smtClean="0">
              <a:solidFill>
                <a:srgbClr val="0D2B8D"/>
              </a:solidFill>
              <a:latin typeface="Helvetica" pitchFamily="34" charset="0"/>
            </a:endParaRPr>
          </a:p>
          <a:p>
            <a:pPr indent="0" algn="ctr">
              <a:lnSpc>
                <a:spcPct val="80000"/>
              </a:lnSpc>
              <a:defRPr/>
            </a:pPr>
            <a:endParaRPr lang="it-IT" sz="2400" i="1" dirty="0" smtClean="0">
              <a:solidFill>
                <a:srgbClr val="0D2B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ctr">
              <a:lnSpc>
                <a:spcPct val="80000"/>
              </a:lnSpc>
              <a:defRPr/>
            </a:pPr>
            <a:endParaRPr lang="it-IT" sz="2700" dirty="0" smtClean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ctr">
              <a:lnSpc>
                <a:spcPct val="80000"/>
              </a:lnSpc>
              <a:buFont typeface="Arial" charset="0"/>
              <a:buNone/>
              <a:defRPr/>
            </a:pPr>
            <a:r>
              <a:rPr lang="it-IT" sz="27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BUON VIAGGIO</a:t>
            </a:r>
          </a:p>
          <a:p>
            <a:pPr indent="0" algn="ctr">
              <a:lnSpc>
                <a:spcPct val="80000"/>
              </a:lnSpc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</a:t>
            </a:r>
          </a:p>
          <a:p>
            <a:pPr indent="0" algn="ctr">
              <a:lnSpc>
                <a:spcPct val="80000"/>
              </a:lnSpc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GRAZIE </a:t>
            </a:r>
            <a:r>
              <a:rPr lang="it-IT" sz="2400" dirty="0" smtClean="0">
                <a:solidFill>
                  <a:srgbClr val="0C60AC"/>
                </a:solidFill>
                <a:latin typeface="Helvetica" pitchFamily="34" charset="0"/>
              </a:rPr>
              <a:t>PER L’ATTENZIONE</a:t>
            </a:r>
          </a:p>
        </p:txBody>
      </p:sp>
      <p:sp>
        <p:nvSpPr>
          <p:cNvPr id="112643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>
              <a:defRPr/>
            </a:pPr>
            <a:endParaRPr lang="it-IT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112646" name="Immagine 13" descr="logoIsfol_blu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12" descr="http://www.isfol.it/repository-immagini/Formazione%20e%20capitale%20umano/manuale-stage-2013/image_min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571750"/>
            <a:ext cx="1571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504825" y="6356350"/>
            <a:ext cx="8391525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9178732D-C0E8-405C-8214-2C3FBAE81ED6}" type="slidenum">
              <a:rPr lang="it-IT" smtClean="0">
                <a:latin typeface="Helvetica" pitchFamily="34" charset="0"/>
                <a:cs typeface="Helvetica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114300" y="1716088"/>
            <a:ext cx="9029700" cy="4257675"/>
          </a:xfrm>
        </p:spPr>
        <p:txBody>
          <a:bodyPr>
            <a:normAutofit/>
          </a:bodyPr>
          <a:lstStyle/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Il II° stage lungo: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Tx/>
              <a:buChar char="•"/>
              <a:defRPr/>
            </a:pPr>
            <a:endParaRPr lang="it-IT" sz="19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5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900" b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subito dopo </a:t>
            </a:r>
            <a:r>
              <a:rPr lang="it-IT" sz="19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 qualifica o il diploma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sz="1900" smtClean="0">
              <a:solidFill>
                <a:srgbClr val="0066CC"/>
              </a:solidFill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None/>
              <a:defRPr/>
            </a:pPr>
            <a:r>
              <a:rPr lang="it-IT" sz="1900" smtClean="0">
                <a:solidFill>
                  <a:srgbClr val="0066CC"/>
                </a:solidFill>
                <a:latin typeface="Helvetica" pitchFamily="34" charset="0"/>
              </a:rPr>
              <a:t>  </a:t>
            </a:r>
            <a:r>
              <a:rPr lang="it-IT" sz="1900" i="1" smtClean="0">
                <a:solidFill>
                  <a:srgbClr val="0066CC"/>
                </a:solidFill>
                <a:latin typeface="Helvetica" pitchFamily="34" charset="0"/>
              </a:rPr>
              <a:t> oppure</a:t>
            </a:r>
            <a:r>
              <a:rPr lang="it-IT" sz="1900" i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190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9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subito dopo la laurea triennale </a:t>
            </a:r>
            <a:r>
              <a:rPr lang="it-IT" sz="190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e/o </a:t>
            </a:r>
            <a:r>
              <a:rPr lang="it-IT" sz="19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prima </a:t>
            </a:r>
            <a:r>
              <a:rPr lang="it-IT" sz="190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di iscriversi alla </a:t>
            </a:r>
            <a:r>
              <a:rPr lang="it-IT" sz="19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laurea specialistica o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None/>
              <a:defRPr/>
            </a:pPr>
            <a:r>
              <a:rPr lang="it-IT" sz="19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magistrale</a:t>
            </a:r>
            <a:r>
              <a:rPr lang="it-IT" sz="190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190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900" smtClean="0">
                <a:solidFill>
                  <a:srgbClr val="0C60AC"/>
                </a:solidFill>
                <a:latin typeface="Helvetica" pitchFamily="34" charset="0"/>
              </a:rPr>
              <a:t> qualora si decida di non proseguire gli studi o si opti per un </a:t>
            </a:r>
            <a:r>
              <a:rPr lang="it-IT" sz="1900" b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anno “sabbatico”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None/>
              <a:defRPr/>
            </a:pPr>
            <a:r>
              <a:rPr lang="it-IT" sz="1900" b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sz="190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 </a:t>
            </a:r>
            <a:r>
              <a:rPr lang="it-IT" sz="1900" b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“chiarirsi le idee”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None/>
              <a:defRPr/>
            </a:pPr>
            <a:endParaRPr lang="it-IT" sz="1900" b="1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900" b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Durata</a:t>
            </a:r>
            <a:r>
              <a:rPr lang="it-IT" sz="1900" smtClean="0">
                <a:solidFill>
                  <a:srgbClr val="0066CC"/>
                </a:solidFill>
                <a:latin typeface="Helvetica" pitchFamily="34" charset="0"/>
              </a:rPr>
              <a:t>:  </a:t>
            </a:r>
            <a:r>
              <a:rPr lang="it-IT" sz="19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6 mesi</a:t>
            </a:r>
            <a:r>
              <a:rPr lang="it-IT" sz="1900" smtClean="0">
                <a:solidFill>
                  <a:srgbClr val="FF0000"/>
                </a:solidFill>
                <a:latin typeface="Helvetica" pitchFamily="34" charset="0"/>
              </a:rPr>
              <a:t>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sz="1900" smtClean="0">
              <a:solidFill>
                <a:srgbClr val="0066CC"/>
              </a:solidFill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900" b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Requisiti richiesti</a:t>
            </a:r>
            <a:r>
              <a:rPr lang="it-IT" sz="1900" smtClean="0">
                <a:solidFill>
                  <a:srgbClr val="0066CC"/>
                </a:solidFill>
                <a:latin typeface="Helvetica" pitchFamily="34" charset="0"/>
              </a:rPr>
              <a:t>: </a:t>
            </a:r>
            <a:r>
              <a:rPr lang="it-IT" sz="19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competenze linguistiche certificate</a:t>
            </a:r>
            <a:r>
              <a:rPr lang="it-IT" sz="1900" smtClean="0">
                <a:solidFill>
                  <a:srgbClr val="0066CC"/>
                </a:solidFill>
                <a:latin typeface="Helvetica" pitchFamily="34" charset="0"/>
              </a:rPr>
              <a:t> (FCE, IELTS; TOEFL,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900" smtClean="0">
                <a:solidFill>
                  <a:srgbClr val="0066CC"/>
                </a:solidFill>
                <a:latin typeface="Helvetica" pitchFamily="34" charset="0"/>
              </a:rPr>
              <a:t>    ecc.)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1500" smtClean="0">
              <a:latin typeface="Helvetica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1500" smtClean="0">
              <a:latin typeface="Helvetica" pitchFamily="34" charset="0"/>
            </a:endParaRPr>
          </a:p>
        </p:txBody>
      </p:sp>
      <p:sp>
        <p:nvSpPr>
          <p:cNvPr id="18435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381000" y="838200"/>
            <a:ext cx="6450013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QUANDO FARE UNO STAGE IN EUROPA</a:t>
            </a:r>
            <a:endParaRPr lang="it-IT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endParaRPr lang="it-IT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18438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504825" y="6356350"/>
            <a:ext cx="8391525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085568F9-6121-44BB-AC68-37E97BB5789A}" type="slidenum">
              <a:rPr lang="it-IT" smtClean="0">
                <a:latin typeface="Helvetica" pitchFamily="34" charset="0"/>
                <a:cs typeface="Helvetica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504825" y="1914525"/>
            <a:ext cx="8181975" cy="3895725"/>
          </a:xfrm>
        </p:spPr>
        <p:txBody>
          <a:bodyPr>
            <a:normAutofit fontScale="85000" lnSpcReduction="10000"/>
          </a:bodyPr>
          <a:lstStyle/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Come  prepararsi nel modo migliore  per fare uno stage all’estero: </a:t>
            </a: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Competenze linguistiche certificate</a:t>
            </a:r>
            <a:r>
              <a:rPr lang="it-IT" b="1" dirty="0" smtClean="0">
                <a:solidFill>
                  <a:srgbClr val="0066CC"/>
                </a:solidFill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endParaRPr lang="it-IT" sz="2400" b="1" dirty="0" smtClean="0">
              <a:solidFill>
                <a:srgbClr val="0066CC"/>
              </a:solidFill>
              <a:latin typeface="Helvetica" pitchFamily="34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dirty="0" smtClean="0">
              <a:solidFill>
                <a:srgbClr val="0066CC"/>
              </a:solidFill>
              <a:latin typeface="Helvetica" pitchFamily="34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FCE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–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First Certificate English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Cambridge </a:t>
            </a:r>
            <a:r>
              <a:rPr lang="it-IT" b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Esol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www.cambridgeenglish.org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www.cambridgeenglish.org/</a:t>
            </a:r>
            <a:r>
              <a:rPr lang="it-IT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it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/</a:t>
            </a:r>
            <a:r>
              <a:rPr lang="it-IT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find-a-centre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/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che fa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riferimento ai  livelli stabiliti dal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Quadro Comune di Riferimento  Europeo;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IELTS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5"/>
              </a:rPr>
              <a:t>www.ielts.org</a:t>
            </a:r>
            <a:r>
              <a:rPr lang="it-IT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  <a:r>
              <a:rPr lang="it-IT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www.britishcouncil.org/</a:t>
            </a:r>
            <a:r>
              <a:rPr lang="it-IT" i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it</a:t>
            </a:r>
            <a:r>
              <a:rPr lang="it-IT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/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–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 studiare o lavorare in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un Paese anglosassone (anche USA)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TOEFL  Junior →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Test </a:t>
            </a:r>
            <a:r>
              <a:rPr lang="it-IT" b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of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English First </a:t>
            </a:r>
            <a:r>
              <a:rPr lang="it-IT" b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Level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ETS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USA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7"/>
              </a:rPr>
              <a:t>www.ets.org/</a:t>
            </a:r>
            <a:r>
              <a:rPr lang="it-IT" i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7"/>
              </a:rPr>
              <a:t>toefl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7"/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8"/>
              </a:rPr>
              <a:t>www.ef-italia.it/top/</a:t>
            </a:r>
            <a:r>
              <a:rPr lang="it-IT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8"/>
              </a:rPr>
              <a:t>toefl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8"/>
              </a:rPr>
              <a:t>/</a:t>
            </a:r>
            <a:r>
              <a:rPr lang="it-IT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endParaRPr lang="it-IT" b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dirty="0" smtClean="0">
              <a:solidFill>
                <a:srgbClr val="0C60AC"/>
              </a:solidFill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800" dirty="0" smtClean="0">
              <a:latin typeface="Helvetica" pitchFamily="34" charset="0"/>
            </a:endParaRPr>
          </a:p>
        </p:txBody>
      </p:sp>
      <p:sp>
        <p:nvSpPr>
          <p:cNvPr id="20483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>
              <a:defRPr/>
            </a:pPr>
            <a:endParaRPr lang="it-IT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20486" name="Immagine 13" descr="logoIsfol_blu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07CD5D2E-7482-45CB-8A59-4F8A0E352212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8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914525"/>
            <a:ext cx="8181975" cy="3876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Come  prepararsi nel modo migliore: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z="3200" b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32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Scegliere il Paese </a:t>
            </a:r>
            <a:r>
              <a:rPr lang="it-IT" sz="3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che più si confà alla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3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propria </a:t>
            </a:r>
            <a:r>
              <a:rPr lang="it-IT" sz="32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indole</a:t>
            </a:r>
            <a:r>
              <a:rPr lang="it-IT" sz="3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ai propri </a:t>
            </a:r>
            <a:r>
              <a:rPr lang="it-IT" sz="32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interessi  </a:t>
            </a:r>
            <a:r>
              <a:rPr lang="it-IT" sz="3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 alle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3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proprie concrete</a:t>
            </a:r>
            <a:r>
              <a:rPr lang="it-IT" sz="32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potenzialità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32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(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conoscenza lingua</a:t>
            </a:r>
            <a:r>
              <a:rPr lang="it-IT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disponibilità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economica</a:t>
            </a:r>
            <a:r>
              <a:rPr lang="it-IT" sz="32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) </a:t>
            </a:r>
            <a:r>
              <a:rPr lang="it-IT" sz="3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 una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32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sz="32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prospettiva professionale;</a:t>
            </a:r>
          </a:p>
          <a:p>
            <a:pPr algn="just" eaLnBrk="1" hangingPunct="1">
              <a:lnSpc>
                <a:spcPct val="9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800" dirty="0" smtClean="0">
              <a:latin typeface="Helvetica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800" dirty="0" smtClean="0">
              <a:latin typeface="Helvetica" pitchFamily="34" charset="0"/>
            </a:endParaRPr>
          </a:p>
        </p:txBody>
      </p:sp>
      <p:sp>
        <p:nvSpPr>
          <p:cNvPr id="22531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838200"/>
            <a:ext cx="6326188" cy="8778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>
              <a:defRPr/>
            </a:pPr>
            <a:endParaRPr lang="it-IT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22534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numero diapositiva 5"/>
          <p:cNvSpPr txBox="1">
            <a:spLocks noGrp="1"/>
          </p:cNvSpPr>
          <p:nvPr/>
        </p:nvSpPr>
        <p:spPr bwMode="auto">
          <a:xfrm>
            <a:off x="504825" y="6356350"/>
            <a:ext cx="8391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Fare uno stage in Europa – Ginevra Benini, Isfol – FareTurismo – FareAgroalimentare – 2 aprile 2014 – Milano     </a:t>
            </a:r>
            <a:fld id="{075687F3-9E48-4008-83B5-640F102BBE8D}" type="slidenum">
              <a:rPr lang="it-IT" sz="1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pPr/>
              <a:t>9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578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04825" y="447675"/>
            <a:ext cx="6326188" cy="5048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Fare uno stage in europa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24581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04800" y="1236663"/>
            <a:ext cx="859155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it-IT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Come  prepararsi nel modo migliore:</a:t>
            </a:r>
          </a:p>
          <a:p>
            <a:pPr defTabSz="914400">
              <a:defRPr/>
            </a:pPr>
            <a:endParaRPr lang="it-IT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4400">
              <a:buFont typeface="Wingdings" pitchFamily="2" charset="2"/>
              <a:buChar char="Ø"/>
              <a:defRPr/>
            </a:pPr>
            <a:r>
              <a:rPr lang="it-IT" sz="160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Scegliere il </a:t>
            </a:r>
            <a:r>
              <a:rPr lang="it-IT" sz="16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 di stage / work experience / first job </a:t>
            </a:r>
            <a:r>
              <a:rPr lang="it-IT" sz="160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informandosi attraverso:</a:t>
            </a:r>
          </a:p>
          <a:p>
            <a:pPr defTabSz="914400">
              <a:buFont typeface="Wingdings" pitchFamily="2" charset="2"/>
              <a:buChar char="Ø"/>
              <a:defRPr/>
            </a:pPr>
            <a:endParaRPr lang="it-IT" sz="1600">
              <a:solidFill>
                <a:srgbClr val="04349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4400">
              <a:buFont typeface="Wingdings" pitchFamily="2" charset="2"/>
              <a:buChar char="Ø"/>
              <a:defRPr/>
            </a:pPr>
            <a:r>
              <a:rPr lang="it-IT" sz="160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</a:t>
            </a:r>
            <a:r>
              <a:rPr lang="it-IT" sz="1600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siti web specializzati</a:t>
            </a:r>
            <a:r>
              <a:rPr lang="it-IT" sz="1600" b="1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</a:t>
            </a:r>
            <a:r>
              <a:rPr lang="it-IT" sz="1600" i="1" u="sng">
                <a:hlinkClick r:id="rId5"/>
              </a:rPr>
              <a:t>www.scambieuropei.it</a:t>
            </a:r>
            <a:r>
              <a:rPr lang="it-IT" sz="1600" i="1"/>
              <a:t> </a:t>
            </a:r>
            <a:r>
              <a:rPr lang="it-IT" sz="1600" i="1">
                <a:solidFill>
                  <a:srgbClr val="35359B"/>
                </a:solidFill>
              </a:rPr>
              <a:t>– </a:t>
            </a:r>
            <a:r>
              <a:rPr lang="it-IT" sz="1600" i="1">
                <a:hlinkClick r:id="rId6"/>
              </a:rPr>
              <a:t>www.eurocultura.it</a:t>
            </a:r>
            <a:r>
              <a:rPr lang="it-IT" sz="1600" i="1"/>
              <a:t> –</a:t>
            </a:r>
          </a:p>
          <a:p>
            <a:pPr defTabSz="914400">
              <a:buFont typeface="Wingdings" pitchFamily="2" charset="2"/>
              <a:buNone/>
              <a:defRPr/>
            </a:pPr>
            <a:r>
              <a:rPr lang="it-IT" sz="1600" i="1"/>
              <a:t>    </a:t>
            </a:r>
            <a:r>
              <a:rPr lang="it-IT" sz="1600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7"/>
              </a:rPr>
              <a:t>www.europemobility.eu</a:t>
            </a:r>
            <a:r>
              <a:rPr lang="it-IT" sz="1600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1600" i="1">
                <a:solidFill>
                  <a:srgbClr val="35359B"/>
                </a:solidFill>
              </a:rPr>
              <a:t>–</a:t>
            </a:r>
            <a:r>
              <a:rPr lang="it-IT" sz="1600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1600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8"/>
              </a:rPr>
              <a:t>www.ies-consulting.es</a:t>
            </a:r>
            <a:r>
              <a:rPr lang="it-IT" sz="1600">
                <a:solidFill>
                  <a:srgbClr val="003399"/>
                </a:solidFill>
              </a:rPr>
              <a:t>;</a:t>
            </a:r>
          </a:p>
          <a:p>
            <a:pPr defTabSz="914400">
              <a:buFont typeface="Wingdings" pitchFamily="2" charset="2"/>
              <a:buChar char="Ø"/>
              <a:defRPr/>
            </a:pPr>
            <a:endParaRPr lang="it-IT" sz="1600" b="1">
              <a:solidFill>
                <a:srgbClr val="003399"/>
              </a:solidFill>
            </a:endParaRPr>
          </a:p>
          <a:p>
            <a:pPr defTabSz="914400">
              <a:buFont typeface="Wingdings" pitchFamily="2" charset="2"/>
              <a:buChar char="Ø"/>
              <a:defRPr/>
            </a:pPr>
            <a:r>
              <a:rPr lang="it-IT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</a:t>
            </a:r>
            <a:r>
              <a:rPr lang="it-IT" sz="1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Camera di Commercio </a:t>
            </a:r>
            <a:r>
              <a:rPr lang="it-IT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della tua provincia; </a:t>
            </a:r>
          </a:p>
          <a:p>
            <a:pPr defTabSz="914400">
              <a:buFont typeface="Wingdings" pitchFamily="2" charset="2"/>
              <a:buChar char="Ø"/>
              <a:defRPr/>
            </a:pPr>
            <a:endParaRPr lang="it-IT" sz="16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4400">
              <a:buFont typeface="Wingdings" pitchFamily="2" charset="2"/>
              <a:buChar char="Ø"/>
              <a:defRPr/>
            </a:pPr>
            <a:r>
              <a:rPr lang="it-IT" sz="1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160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</a:t>
            </a:r>
            <a:r>
              <a:rPr 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tuo consigliere EURES </a:t>
            </a:r>
            <a:r>
              <a:rPr lang="it-IT" sz="1600">
                <a:solidFill>
                  <a:srgbClr val="0000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it-IT" sz="160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sceglierai dalla pagina web:</a:t>
            </a:r>
          </a:p>
          <a:p>
            <a:pPr defTabSz="914400">
              <a:buFont typeface="Wingdings" pitchFamily="2" charset="2"/>
              <a:buNone/>
              <a:defRPr/>
            </a:pPr>
            <a:r>
              <a:rPr lang="it-IT" sz="160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it-IT" sz="1600" i="1">
                <a:hlinkClick r:id="rId9"/>
              </a:rPr>
              <a:t>http://ec.europa.eu/eures/main.jsp?catId=3&amp;acro=eures&amp;lang=it</a:t>
            </a:r>
            <a:r>
              <a:rPr lang="it-IT" sz="1600" i="1">
                <a:solidFill>
                  <a:srgbClr val="04349E"/>
                </a:solidFill>
              </a:rPr>
              <a:t>;</a:t>
            </a:r>
          </a:p>
          <a:p>
            <a:pPr defTabSz="914400">
              <a:buFont typeface="Wingdings" pitchFamily="2" charset="2"/>
              <a:buChar char="Ø"/>
              <a:defRPr/>
            </a:pPr>
            <a:endParaRPr lang="it-IT" sz="1600" i="1">
              <a:solidFill>
                <a:srgbClr val="04349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4400">
              <a:buFont typeface="Wingdings" pitchFamily="2" charset="2"/>
              <a:buChar char="Ø"/>
              <a:defRPr/>
            </a:pPr>
            <a:r>
              <a:rPr lang="it-IT" sz="1600" b="1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Gli  ultimi posti offerti </a:t>
            </a:r>
            <a:r>
              <a:rPr lang="it-IT" sz="160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dalla tua università con il </a:t>
            </a:r>
            <a:r>
              <a:rPr 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Programma Erasmus Placement </a:t>
            </a:r>
            <a:r>
              <a:rPr lang="it-IT" sz="1600" b="1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</a:t>
            </a:r>
          </a:p>
          <a:p>
            <a:pPr defTabSz="914400">
              <a:buFont typeface="Wingdings" pitchFamily="2" charset="2"/>
              <a:buNone/>
              <a:defRPr/>
            </a:pPr>
            <a:r>
              <a:rPr lang="it-IT" sz="1600" b="1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dalla tua  scuola con il </a:t>
            </a:r>
            <a:r>
              <a:rPr 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Programma Leonardo da Vinci →</a:t>
            </a:r>
          </a:p>
          <a:p>
            <a:pPr defTabSz="914400">
              <a:buFont typeface="Wingdings" pitchFamily="2" charset="2"/>
              <a:buNone/>
              <a:defRPr/>
            </a:pPr>
            <a:r>
              <a:rPr 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Esempio:</a:t>
            </a:r>
            <a:r>
              <a:rPr lang="it-IT" sz="160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600" b="1">
                <a:solidFill>
                  <a:srgbClr val="004F8A"/>
                </a:solidFill>
                <a:latin typeface="Helvetica" pitchFamily="34" charset="0"/>
              </a:rPr>
              <a:t>Progetto Youth </a:t>
            </a:r>
            <a:r>
              <a:rPr lang="it-IT" i="1">
                <a:solidFill>
                  <a:srgbClr val="35359B"/>
                </a:solidFill>
              </a:rPr>
              <a:t>–</a:t>
            </a:r>
            <a:r>
              <a:rPr lang="it-IT"/>
              <a:t> </a:t>
            </a:r>
            <a:r>
              <a:rPr lang="it-IT" sz="1600" b="1">
                <a:solidFill>
                  <a:srgbClr val="004F8A"/>
                </a:solidFill>
                <a:latin typeface="Helvetica" pitchFamily="34" charset="0"/>
              </a:rPr>
              <a:t>Quarto Bando</a:t>
            </a:r>
            <a:r>
              <a:rPr lang="it-IT" sz="1600">
                <a:solidFill>
                  <a:srgbClr val="004F8A"/>
                </a:solidFill>
                <a:latin typeface="Helvetica" pitchFamily="34" charset="0"/>
              </a:rPr>
              <a:t>,</a:t>
            </a:r>
            <a:r>
              <a:rPr lang="it-IT" sz="1600" b="1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600">
                <a:solidFill>
                  <a:srgbClr val="004F8A"/>
                </a:solidFill>
                <a:latin typeface="Helvetica" pitchFamily="34" charset="0"/>
              </a:rPr>
              <a:t>promosso dalla </a:t>
            </a:r>
            <a:r>
              <a:rPr lang="it-IT" sz="1600" b="1">
                <a:solidFill>
                  <a:srgbClr val="004F8A"/>
                </a:solidFill>
                <a:latin typeface="Helvetica" pitchFamily="34" charset="0"/>
              </a:rPr>
              <a:t>Coop Mistral di Brescia</a:t>
            </a:r>
          </a:p>
          <a:p>
            <a:pPr defTabSz="914400">
              <a:buFont typeface="Wingdings" pitchFamily="2" charset="2"/>
              <a:buNone/>
              <a:defRPr/>
            </a:pPr>
            <a:r>
              <a:rPr lang="it-IT" sz="1600" b="1">
                <a:solidFill>
                  <a:srgbClr val="004F8A"/>
                </a:solidFill>
                <a:latin typeface="Helvetica" pitchFamily="34" charset="0"/>
              </a:rPr>
              <a:t>    </a:t>
            </a:r>
            <a:r>
              <a:rPr lang="it-IT" sz="1600">
                <a:solidFill>
                  <a:srgbClr val="004F8A"/>
                </a:solidFill>
                <a:latin typeface="Helvetica" pitchFamily="34" charset="0"/>
              </a:rPr>
              <a:t>(</a:t>
            </a:r>
            <a:r>
              <a:rPr lang="it-IT" sz="1600" i="1">
                <a:solidFill>
                  <a:srgbClr val="004F8A"/>
                </a:solidFill>
                <a:latin typeface="Helvetica" pitchFamily="34" charset="0"/>
                <a:hlinkClick r:id="rId10"/>
              </a:rPr>
              <a:t>www.mistralcoop.eu/</a:t>
            </a:r>
            <a:r>
              <a:rPr lang="it-IT" sz="1600" i="1">
                <a:solidFill>
                  <a:srgbClr val="004F8A"/>
                </a:solidFill>
                <a:latin typeface="Helvetica" pitchFamily="34" charset="0"/>
              </a:rPr>
              <a:t>),  </a:t>
            </a:r>
            <a:r>
              <a:rPr lang="it-IT" sz="1600">
                <a:solidFill>
                  <a:srgbClr val="004F8A"/>
                </a:solidFill>
                <a:latin typeface="Helvetica" pitchFamily="34" charset="0"/>
              </a:rPr>
              <a:t>che offre </a:t>
            </a:r>
            <a:r>
              <a:rPr lang="it-IT" sz="1600" b="1" i="1">
                <a:solidFill>
                  <a:srgbClr val="004F8A"/>
                </a:solidFill>
                <a:latin typeface="Helvetica" pitchFamily="34" charset="0"/>
              </a:rPr>
              <a:t>18 stage </a:t>
            </a:r>
            <a:r>
              <a:rPr lang="it-IT" sz="1600">
                <a:solidFill>
                  <a:srgbClr val="004F8A"/>
                </a:solidFill>
                <a:latin typeface="Helvetica" pitchFamily="34" charset="0"/>
              </a:rPr>
              <a:t>a</a:t>
            </a:r>
            <a:r>
              <a:rPr lang="it-IT" sz="1600" b="1" i="1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600">
                <a:solidFill>
                  <a:srgbClr val="004F8A"/>
                </a:solidFill>
                <a:latin typeface="Helvetica" pitchFamily="34" charset="0"/>
              </a:rPr>
              <a:t>diplomandi  e diplomati disoccupati nel</a:t>
            </a:r>
          </a:p>
          <a:p>
            <a:pPr defTabSz="914400">
              <a:buFont typeface="Wingdings" pitchFamily="2" charset="2"/>
              <a:buNone/>
              <a:defRPr/>
            </a:pPr>
            <a:r>
              <a:rPr lang="it-IT" sz="1600">
                <a:solidFill>
                  <a:srgbClr val="004F8A"/>
                </a:solidFill>
                <a:latin typeface="Helvetica" pitchFamily="34" charset="0"/>
              </a:rPr>
              <a:t>    settore del turismo giovanile in </a:t>
            </a:r>
            <a:r>
              <a:rPr lang="it-IT" sz="1600" b="1">
                <a:solidFill>
                  <a:srgbClr val="004F8A"/>
                </a:solidFill>
                <a:latin typeface="Helvetica" pitchFamily="34" charset="0"/>
              </a:rPr>
              <a:t>Irlanda</a:t>
            </a:r>
            <a:r>
              <a:rPr lang="it-IT" sz="1600">
                <a:solidFill>
                  <a:srgbClr val="004F8A"/>
                </a:solidFill>
                <a:latin typeface="Helvetica" pitchFamily="34" charset="0"/>
              </a:rPr>
              <a:t>, </a:t>
            </a:r>
            <a:r>
              <a:rPr lang="it-IT" sz="1600" b="1">
                <a:solidFill>
                  <a:srgbClr val="004F8A"/>
                </a:solidFill>
                <a:latin typeface="Helvetica" pitchFamily="34" charset="0"/>
              </a:rPr>
              <a:t>Regno Unito </a:t>
            </a:r>
            <a:r>
              <a:rPr lang="it-IT" sz="1600">
                <a:solidFill>
                  <a:srgbClr val="004F8A"/>
                </a:solidFill>
                <a:latin typeface="Helvetica" pitchFamily="34" charset="0"/>
              </a:rPr>
              <a:t>e </a:t>
            </a:r>
            <a:r>
              <a:rPr lang="it-IT" sz="1600" b="1">
                <a:solidFill>
                  <a:srgbClr val="004F8A"/>
                </a:solidFill>
                <a:latin typeface="Helvetica" pitchFamily="34" charset="0"/>
              </a:rPr>
              <a:t>Germania;</a:t>
            </a:r>
          </a:p>
          <a:p>
            <a:pPr defTabSz="914400">
              <a:buFont typeface="Wingdings" pitchFamily="2" charset="2"/>
              <a:buChar char="Ø"/>
              <a:defRPr/>
            </a:pPr>
            <a:endParaRPr lang="it-IT" sz="1600" b="1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914400">
              <a:buFont typeface="Wingdings" pitchFamily="2" charset="2"/>
              <a:buChar char="Ø"/>
              <a:defRPr/>
            </a:pPr>
            <a:r>
              <a:rPr lang="it-IT" sz="160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il nuovo </a:t>
            </a:r>
            <a:r>
              <a:rPr 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Programma Erasmus +</a:t>
            </a:r>
            <a:r>
              <a:rPr lang="it-IT" sz="1600" b="1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it-IT" sz="1600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1600" i="1">
                <a:hlinkClick r:id="rId11"/>
              </a:rPr>
              <a:t>www.erasmusplus.it</a:t>
            </a:r>
            <a:r>
              <a:rPr lang="it-IT" sz="1600" i="1">
                <a:solidFill>
                  <a:srgbClr val="0066CC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_Presentazione_ISFOL">
  <a:themeElements>
    <a:clrScheme name="Colori ISFOL">
      <a:dk1>
        <a:sysClr val="windowText" lastClr="000000"/>
      </a:dk1>
      <a:lt1>
        <a:sysClr val="window" lastClr="FFFFFF"/>
      </a:lt1>
      <a:dk2>
        <a:srgbClr val="E3E3E3"/>
      </a:dk2>
      <a:lt2>
        <a:srgbClr val="B2B2B2"/>
      </a:lt2>
      <a:accent1>
        <a:srgbClr val="8D8D8D"/>
      </a:accent1>
      <a:accent2>
        <a:srgbClr val="727272"/>
      </a:accent2>
      <a:accent3>
        <a:srgbClr val="656565"/>
      </a:accent3>
      <a:accent4>
        <a:srgbClr val="E27222"/>
      </a:accent4>
      <a:accent5>
        <a:srgbClr val="1E2B86"/>
      </a:accent5>
      <a:accent6>
        <a:srgbClr val="008E6D"/>
      </a:accent6>
      <a:hlink>
        <a:srgbClr val="0077B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Helvetica"/>
            <a:cs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Format_Presentazione_ISFOL</Template>
  <TotalTime>1864</TotalTime>
  <Words>4718</Words>
  <Application>Microsoft Office PowerPoint</Application>
  <PresentationFormat>Presentazione su schermo (4:3)</PresentationFormat>
  <Paragraphs>791</Paragraphs>
  <Slides>52</Slides>
  <Notes>52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3" baseType="lpstr">
      <vt:lpstr>Format_Presentazione_ISFOL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g.benini</dc:creator>
  <cp:lastModifiedBy>g.benini</cp:lastModifiedBy>
  <cp:revision>181</cp:revision>
  <cp:lastPrinted>2013-07-05T14:08:28Z</cp:lastPrinted>
  <dcterms:created xsi:type="dcterms:W3CDTF">2014-03-10T09:55:19Z</dcterms:created>
  <dcterms:modified xsi:type="dcterms:W3CDTF">2014-04-03T17:41:14Z</dcterms:modified>
</cp:coreProperties>
</file>