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61" r:id="rId4"/>
    <p:sldId id="266" r:id="rId5"/>
    <p:sldId id="259" r:id="rId6"/>
    <p:sldId id="265" r:id="rId7"/>
    <p:sldId id="267" r:id="rId8"/>
    <p:sldId id="257" r:id="rId9"/>
    <p:sldId id="258" r:id="rId10"/>
    <p:sldId id="268" r:id="rId11"/>
    <p:sldId id="269" r:id="rId12"/>
    <p:sldId id="271" r:id="rId13"/>
    <p:sldId id="270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107" d="100"/>
          <a:sy n="107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11F4A-1095-492D-99BB-F81F6E81EBB6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4D49A-5B83-4D33-B1FF-081EC97C1F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53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42852-BEF2-4EC2-977F-045A565BDEE1}" type="slidenum">
              <a:rPr lang="it-IT"/>
              <a:pPr/>
              <a:t>2</a:t>
            </a:fld>
            <a:endParaRPr lang="it-IT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D49A-5B83-4D33-B1FF-081EC97C1F37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29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6456-F127-4514-81BC-F311CBDC7525}" type="datetime1">
              <a:rPr lang="it-IT" smtClean="0"/>
              <a:t>22/03/2013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00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EEF1-0600-45D2-A0E1-42911FE59F2D}" type="datetime1">
              <a:rPr lang="it-IT" smtClean="0"/>
              <a:t>22/03/2013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69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97A-387C-47D8-9D91-90F426486C48}" type="datetime1">
              <a:rPr lang="it-IT" smtClean="0"/>
              <a:t>22/03/2013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40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1D57-D331-494E-927F-82EB2B6E4C98}" type="datetime1">
              <a:rPr lang="it-IT" smtClean="0"/>
              <a:t>22/03/2013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85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99DF-1E39-4DE1-A048-B01E619753E9}" type="datetime1">
              <a:rPr lang="it-IT" smtClean="0"/>
              <a:t>22/03/2013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230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59CE-A9B0-4D8C-89FF-FAF0FE8EF82C}" type="datetime1">
              <a:rPr lang="it-IT" smtClean="0"/>
              <a:t>22/03/2013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83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AFF1-C563-4ABF-A2D1-F15636956345}" type="datetime1">
              <a:rPr lang="it-IT" smtClean="0"/>
              <a:t>22/03/2013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8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84A5-DB29-4855-8D34-0DD84F9AC6B0}" type="datetime1">
              <a:rPr lang="it-IT" smtClean="0"/>
              <a:t>22/03/2013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70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F7BC-E07E-465E-AFE7-9B129C259536}" type="datetime1">
              <a:rPr lang="it-IT" smtClean="0"/>
              <a:t>22/03/2013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8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9EAB-E032-40E5-A0CD-EC37A81DB222}" type="datetime1">
              <a:rPr lang="it-IT" smtClean="0"/>
              <a:t>22/03/2013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71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ADC4-7E46-4669-933C-D6B7D6FFAB2E}" type="datetime1">
              <a:rPr lang="it-IT" smtClean="0"/>
              <a:t>22/03/2013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55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A6091-3591-4275-A8C4-F4398C0AC3BB}" type="datetime1">
              <a:rPr lang="it-IT" smtClean="0"/>
              <a:t>22/03/2013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4F4D0-83C5-470F-A0AC-672338DA0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68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Il Territorio 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protagonista dell’offerta 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dei servizi sociali</a:t>
            </a: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288032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i Annalisa Turchini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Sintesi requisiti </a:t>
            </a:r>
            <a:endParaRPr lang="it-IT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Strutturazione organizzativa</a:t>
            </a:r>
          </a:p>
          <a:p>
            <a:pPr marL="0" indent="0">
              <a:buNone/>
            </a:pPr>
            <a:endParaRPr lang="it-IT" sz="2400" dirty="0" smtClean="0">
              <a:solidFill>
                <a:schemeClr val="tx2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dirty="0">
                <a:solidFill>
                  <a:schemeClr val="tx2"/>
                </a:solidFill>
              </a:rPr>
              <a:t>Orientamento </a:t>
            </a:r>
            <a:r>
              <a:rPr lang="it-IT" sz="2400" dirty="0" smtClean="0">
                <a:solidFill>
                  <a:schemeClr val="tx2"/>
                </a:solidFill>
              </a:rPr>
              <a:t>all’utenza</a:t>
            </a:r>
          </a:p>
          <a:p>
            <a:pPr marL="0" indent="0">
              <a:buNone/>
            </a:pPr>
            <a:endParaRPr lang="it-IT" dirty="0">
              <a:solidFill>
                <a:schemeClr val="tx2"/>
              </a:solidFill>
            </a:endParaRPr>
          </a:p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373496"/>
              </p:ext>
            </p:extLst>
          </p:nvPr>
        </p:nvGraphicFramePr>
        <p:xfrm>
          <a:off x="1187624" y="2420888"/>
          <a:ext cx="2070735" cy="3210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0735"/>
              </a:tblGrid>
              <a:tr h="362396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Specializzazione dei servizi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6514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Specializzazione delle risorse umane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6514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Specializzazione delle strutture servizi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6514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Funzioni e organi </a:t>
                      </a:r>
                      <a:r>
                        <a:rPr lang="it-IT" sz="1200" dirty="0" smtClean="0">
                          <a:effectLst/>
                        </a:rPr>
                        <a:t>amministrativi (livello di articolazione)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396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Processi </a:t>
                      </a:r>
                      <a:r>
                        <a:rPr lang="it-IT" sz="1200" dirty="0" smtClean="0">
                          <a:effectLst/>
                        </a:rPr>
                        <a:t>decisionali (partecipazione)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456732"/>
              </p:ext>
            </p:extLst>
          </p:nvPr>
        </p:nvGraphicFramePr>
        <p:xfrm>
          <a:off x="5436096" y="2564904"/>
          <a:ext cx="2070735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0735"/>
              </a:tblGrid>
              <a:tr h="648072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Relazioni con il territorio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Relazioni con l’utenza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Relazioni con il personale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Controlli di qualità servizi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291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Il territorio promotore dello sviluppo: programmazione Fondi Strutturali 2014-20</a:t>
            </a:r>
            <a:endParaRPr lang="it-IT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99592" y="1772816"/>
            <a:ext cx="7488832" cy="4353347"/>
          </a:xfrm>
        </p:spPr>
        <p:txBody>
          <a:bodyPr/>
          <a:lstStyle/>
          <a:p>
            <a:pPr marL="0" indent="0" algn="ctr">
              <a:buNone/>
            </a:pPr>
            <a:r>
              <a:rPr lang="it-IT" sz="3000" b="1" dirty="0" smtClean="0">
                <a:solidFill>
                  <a:schemeClr val="tx2"/>
                </a:solidFill>
              </a:rPr>
              <a:t>Comunità locale </a:t>
            </a:r>
          </a:p>
          <a:p>
            <a:pPr marL="0" indent="0" algn="ctr">
              <a:buNone/>
            </a:pPr>
            <a:endParaRPr lang="it-IT" sz="2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fulcro </a:t>
            </a:r>
          </a:p>
          <a:p>
            <a:pPr marL="0" indent="0" algn="ctr"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di sviluppo economico sostenibile, </a:t>
            </a:r>
          </a:p>
          <a:p>
            <a:pPr marL="0" indent="0" algn="ctr"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tutela del territorio, 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chemeClr val="tx2"/>
                </a:solidFill>
              </a:rPr>
              <a:t>v</a:t>
            </a:r>
            <a:r>
              <a:rPr lang="it-IT" sz="2400" dirty="0" smtClean="0">
                <a:solidFill>
                  <a:schemeClr val="tx2"/>
                </a:solidFill>
              </a:rPr>
              <a:t>alorizzazione </a:t>
            </a:r>
            <a:r>
              <a:rPr lang="it-IT" sz="2400" dirty="0">
                <a:solidFill>
                  <a:schemeClr val="tx2"/>
                </a:solidFill>
              </a:rPr>
              <a:t>delle </a:t>
            </a:r>
            <a:r>
              <a:rPr lang="it-IT" sz="2400" dirty="0" smtClean="0">
                <a:solidFill>
                  <a:schemeClr val="tx2"/>
                </a:solidFill>
              </a:rPr>
              <a:t>vocazioni e delle competenze del capitale umano</a:t>
            </a:r>
          </a:p>
          <a:p>
            <a:pPr marL="0" indent="0" algn="ctr">
              <a:buNone/>
            </a:pPr>
            <a:endParaRPr lang="it-IT" sz="2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2400" i="1" dirty="0" err="1">
                <a:solidFill>
                  <a:schemeClr val="tx2"/>
                </a:solidFill>
              </a:rPr>
              <a:t>Rilocalizzazione</a:t>
            </a:r>
            <a:r>
              <a:rPr lang="it-IT" sz="2400" i="1" dirty="0">
                <a:solidFill>
                  <a:schemeClr val="tx2"/>
                </a:solidFill>
              </a:rPr>
              <a:t> di </a:t>
            </a:r>
            <a:r>
              <a:rPr lang="it-IT" sz="2400" i="1" dirty="0" smtClean="0">
                <a:solidFill>
                  <a:schemeClr val="tx2"/>
                </a:solidFill>
              </a:rPr>
              <a:t>beni, servizi e  processi decisionali</a:t>
            </a:r>
            <a:endParaRPr lang="it-IT" sz="2400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6" name="Freccia in giù 5"/>
          <p:cNvSpPr/>
          <p:nvPr/>
        </p:nvSpPr>
        <p:spPr>
          <a:xfrm>
            <a:off x="4608497" y="2348880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11</a:t>
            </a:fld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4608497" y="5013176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36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Welfare locale prospettive di sviluppo</a:t>
            </a:r>
            <a:endParaRPr lang="it-IT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it-IT" b="1" i="1" dirty="0" smtClean="0">
                <a:solidFill>
                  <a:schemeClr val="tx2"/>
                </a:solidFill>
              </a:rPr>
              <a:t>Regione </a:t>
            </a:r>
          </a:p>
          <a:p>
            <a:pPr marL="0" indent="0" algn="ctr">
              <a:buNone/>
            </a:pPr>
            <a:endParaRPr lang="it-IT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tx2"/>
                </a:solidFill>
              </a:rPr>
              <a:t>Rafforzamento </a:t>
            </a:r>
            <a:r>
              <a:rPr lang="it-IT" dirty="0">
                <a:solidFill>
                  <a:schemeClr val="tx2"/>
                </a:solidFill>
              </a:rPr>
              <a:t>nella programmazione regionale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i="1" dirty="0" smtClean="0">
                <a:solidFill>
                  <a:schemeClr val="tx2"/>
                </a:solidFill>
              </a:rPr>
              <a:t> Comune</a:t>
            </a:r>
          </a:p>
          <a:p>
            <a:pPr marL="0" indent="0" algn="ctr">
              <a:buNone/>
            </a:pPr>
            <a:endParaRPr lang="it-IT" b="1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b="1" i="1" dirty="0" smtClean="0">
                <a:solidFill>
                  <a:schemeClr val="tx2"/>
                </a:solidFill>
              </a:rPr>
              <a:t>Rafforzamento </a:t>
            </a:r>
            <a:r>
              <a:rPr lang="it-IT" b="1" i="1" dirty="0">
                <a:solidFill>
                  <a:schemeClr val="tx2"/>
                </a:solidFill>
              </a:rPr>
              <a:t>del </a:t>
            </a:r>
            <a:r>
              <a:rPr lang="it-IT" b="1" i="1" dirty="0" smtClean="0">
                <a:solidFill>
                  <a:schemeClr val="tx2"/>
                </a:solidFill>
              </a:rPr>
              <a:t>ruolo </a:t>
            </a:r>
            <a:r>
              <a:rPr lang="it-IT" b="1" i="1" dirty="0">
                <a:solidFill>
                  <a:schemeClr val="tx2"/>
                </a:solidFill>
              </a:rPr>
              <a:t>di regia e </a:t>
            </a:r>
            <a:r>
              <a:rPr lang="it-IT" b="1" i="1" dirty="0" smtClean="0">
                <a:solidFill>
                  <a:schemeClr val="tx2"/>
                </a:solidFill>
              </a:rPr>
              <a:t>di regolazione </a:t>
            </a:r>
            <a:r>
              <a:rPr lang="it-IT" b="1" i="1" dirty="0">
                <a:solidFill>
                  <a:schemeClr val="tx2"/>
                </a:solidFill>
              </a:rPr>
              <a:t>del sistema locale dei servizi sociali a rete e dei soggetti pubblici e privati che </a:t>
            </a:r>
            <a:r>
              <a:rPr lang="it-IT" b="1" i="1" dirty="0" smtClean="0">
                <a:solidFill>
                  <a:schemeClr val="tx2"/>
                </a:solidFill>
              </a:rPr>
              <a:t>vi partecipano</a:t>
            </a:r>
            <a:endParaRPr lang="it-IT" b="1" i="1" dirty="0">
              <a:solidFill>
                <a:schemeClr val="tx2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33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Il futuro della programmazione sociale territoriale: tendenze</a:t>
            </a:r>
            <a:endParaRPr lang="it-IT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600200"/>
            <a:ext cx="7848872" cy="4525963"/>
          </a:xfrm>
        </p:spPr>
        <p:txBody>
          <a:bodyPr/>
          <a:lstStyle/>
          <a:p>
            <a:pPr marL="0" indent="0">
              <a:buNone/>
            </a:pPr>
            <a:r>
              <a:rPr lang="it-IT" sz="2400" b="1" i="1" dirty="0" smtClean="0">
                <a:solidFill>
                  <a:schemeClr val="tx2"/>
                </a:solidFill>
              </a:rPr>
              <a:t>Risultati misurabili                     Definizione indicatori sociali</a:t>
            </a:r>
            <a:endParaRPr lang="it-IT" sz="2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2400" b="1" i="1" dirty="0" smtClean="0">
                <a:solidFill>
                  <a:schemeClr val="tx2"/>
                </a:solidFill>
              </a:rPr>
              <a:t>Luoghi</a:t>
            </a:r>
            <a:r>
              <a:rPr lang="it-IT" sz="2400" dirty="0" smtClean="0">
                <a:solidFill>
                  <a:schemeClr val="tx2"/>
                </a:solidFill>
              </a:rPr>
              <a:t>  - città metropolitane</a:t>
            </a:r>
          </a:p>
          <a:p>
            <a:pPr marL="0" indent="0" algn="ctr"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   - mezzogiorno</a:t>
            </a:r>
          </a:p>
          <a:p>
            <a:pPr marL="0" indent="0" algn="ctr"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  - aree interne</a:t>
            </a:r>
          </a:p>
          <a:p>
            <a:pPr marL="0" indent="0" algn="ctr">
              <a:buNone/>
            </a:pPr>
            <a:endParaRPr lang="it-IT" sz="24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2400" b="1" i="1" dirty="0">
                <a:solidFill>
                  <a:schemeClr val="tx2"/>
                </a:solidFill>
              </a:rPr>
              <a:t>Per chi </a:t>
            </a:r>
            <a:r>
              <a:rPr lang="it-IT" sz="2400" dirty="0" smtClean="0">
                <a:solidFill>
                  <a:schemeClr val="accent2"/>
                </a:solidFill>
              </a:rPr>
              <a:t>-</a:t>
            </a:r>
            <a:r>
              <a:rPr lang="it-IT" sz="2400" b="1" i="1" dirty="0" smtClean="0">
                <a:solidFill>
                  <a:schemeClr val="accent2"/>
                </a:solidFill>
              </a:rPr>
              <a:t> </a:t>
            </a:r>
            <a:r>
              <a:rPr lang="it-IT" sz="2400" dirty="0" smtClean="0">
                <a:solidFill>
                  <a:schemeClr val="accent2"/>
                </a:solidFill>
              </a:rPr>
              <a:t>emergenza povertà </a:t>
            </a:r>
            <a:r>
              <a:rPr lang="it-IT" sz="2400" dirty="0" smtClean="0">
                <a:solidFill>
                  <a:schemeClr val="tx2"/>
                </a:solidFill>
              </a:rPr>
              <a:t>(sostegno reddito)</a:t>
            </a:r>
          </a:p>
          <a:p>
            <a:pPr marL="0" indent="0" algn="ctr">
              <a:buNone/>
            </a:pPr>
            <a:r>
              <a:rPr lang="it-IT" sz="2400" dirty="0" smtClean="0">
                <a:solidFill>
                  <a:schemeClr val="accent2"/>
                </a:solidFill>
              </a:rPr>
              <a:t>                 - target </a:t>
            </a:r>
            <a:r>
              <a:rPr lang="it-IT" sz="2400" dirty="0" smtClean="0">
                <a:solidFill>
                  <a:schemeClr val="tx2"/>
                </a:solidFill>
              </a:rPr>
              <a:t>(anziani, disabili, minori, infanzia)</a:t>
            </a:r>
          </a:p>
          <a:p>
            <a:pPr marL="0" indent="0" algn="ctr">
              <a:buNone/>
            </a:pPr>
            <a:endParaRPr lang="it-IT" sz="2400" b="1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2400" b="1" i="1" dirty="0" smtClean="0">
                <a:solidFill>
                  <a:schemeClr val="tx2"/>
                </a:solidFill>
              </a:rPr>
              <a:t> Come </a:t>
            </a:r>
            <a:r>
              <a:rPr lang="it-IT" sz="2400" dirty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it-IT" sz="2400" dirty="0" smtClean="0">
                <a:solidFill>
                  <a:schemeClr val="bg2">
                    <a:lumMod val="25000"/>
                  </a:schemeClr>
                </a:solidFill>
              </a:rPr>
              <a:t>efficienza/efficacia servizi</a:t>
            </a:r>
          </a:p>
          <a:p>
            <a:pPr marL="0" indent="0" algn="ctr">
              <a:buNone/>
            </a:pPr>
            <a:r>
              <a:rPr lang="it-IT" sz="2400" dirty="0" smtClean="0">
                <a:solidFill>
                  <a:schemeClr val="bg2">
                    <a:lumMod val="25000"/>
                  </a:schemeClr>
                </a:solidFill>
              </a:rPr>
              <a:t>- sistemi informativi</a:t>
            </a:r>
          </a:p>
          <a:p>
            <a:pPr marL="0" indent="0" algn="ctr">
              <a:buNone/>
            </a:pPr>
            <a:endParaRPr lang="it-IT" sz="2400" b="1" i="1" dirty="0">
              <a:solidFill>
                <a:schemeClr val="tx2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2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333375"/>
            <a:ext cx="8136904" cy="1008063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chemeClr val="accent5">
                    <a:lumMod val="75000"/>
                  </a:schemeClr>
                </a:solidFill>
              </a:rPr>
              <a:t>Obiettivi della Legge </a:t>
            </a:r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328/2000</a:t>
            </a:r>
            <a:endParaRPr lang="it-IT" sz="2400" b="1" dirty="0">
              <a:solidFill>
                <a:schemeClr val="accent5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12776"/>
            <a:ext cx="6557664" cy="4719737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it-IT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it-IT" sz="2400" dirty="0">
                <a:solidFill>
                  <a:schemeClr val="tx2"/>
                </a:solidFill>
              </a:rPr>
              <a:t>Ripensare il welfare locale alla luce di </a:t>
            </a:r>
            <a:r>
              <a:rPr lang="it-IT" sz="2400" b="1" dirty="0">
                <a:solidFill>
                  <a:schemeClr val="tx2"/>
                </a:solidFill>
              </a:rPr>
              <a:t>percorsi di attivazione “dal basso</a:t>
            </a:r>
            <a:r>
              <a:rPr lang="it-IT" sz="2400" b="1" dirty="0" smtClean="0">
                <a:solidFill>
                  <a:schemeClr val="tx2"/>
                </a:solidFill>
              </a:rPr>
              <a:t>”</a:t>
            </a:r>
          </a:p>
          <a:p>
            <a:pPr>
              <a:lnSpc>
                <a:spcPct val="90000"/>
              </a:lnSpc>
            </a:pPr>
            <a:endParaRPr lang="it-IT" sz="24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it-IT" sz="2400" dirty="0" smtClean="0">
                <a:solidFill>
                  <a:schemeClr val="tx2"/>
                </a:solidFill>
              </a:rPr>
              <a:t>Attuare il principio di </a:t>
            </a:r>
            <a:r>
              <a:rPr lang="it-IT" sz="2400" b="1" dirty="0" smtClean="0">
                <a:solidFill>
                  <a:schemeClr val="tx2"/>
                </a:solidFill>
              </a:rPr>
              <a:t>sussidiarietà</a:t>
            </a:r>
            <a:endParaRPr lang="it-IT" sz="24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it-IT" sz="24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it-IT" sz="2400" dirty="0">
                <a:solidFill>
                  <a:schemeClr val="tx2"/>
                </a:solidFill>
              </a:rPr>
              <a:t>Stimolare forme di </a:t>
            </a:r>
            <a:r>
              <a:rPr lang="it-IT" sz="2400" b="1" dirty="0">
                <a:solidFill>
                  <a:schemeClr val="tx2"/>
                </a:solidFill>
              </a:rPr>
              <a:t>partenariato</a:t>
            </a:r>
            <a:r>
              <a:rPr lang="it-IT" sz="2400" dirty="0">
                <a:solidFill>
                  <a:schemeClr val="tx2"/>
                </a:solidFill>
              </a:rPr>
              <a:t> tra una pluralità di attori </a:t>
            </a: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it-IT" sz="2400" dirty="0">
                <a:solidFill>
                  <a:schemeClr val="tx2"/>
                </a:solidFill>
              </a:rPr>
              <a:t>Potenziare le capacità di programmazione ed elaborazione dei sistemi di </a:t>
            </a:r>
            <a:r>
              <a:rPr lang="it-IT" sz="2400" b="1" i="1" dirty="0" err="1">
                <a:solidFill>
                  <a:schemeClr val="tx2"/>
                </a:solidFill>
              </a:rPr>
              <a:t>governance</a:t>
            </a:r>
            <a:r>
              <a:rPr lang="it-IT" sz="2400" dirty="0">
                <a:solidFill>
                  <a:schemeClr val="tx2"/>
                </a:solidFill>
              </a:rPr>
              <a:t> locale.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0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 dirty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404664"/>
            <a:ext cx="8208911" cy="865336"/>
          </a:xfrm>
        </p:spPr>
        <p:txBody>
          <a:bodyPr/>
          <a:lstStyle/>
          <a:p>
            <a:r>
              <a:rPr lang="it-IT" sz="3600" b="1" dirty="0">
                <a:solidFill>
                  <a:schemeClr val="accent5">
                    <a:lumMod val="75000"/>
                  </a:schemeClr>
                </a:solidFill>
              </a:rPr>
              <a:t>La </a:t>
            </a: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</a:rPr>
              <a:t>328 e i Piani di Zona</a:t>
            </a:r>
            <a:endParaRPr lang="it-IT" sz="3600" b="1" dirty="0">
              <a:solidFill>
                <a:schemeClr val="accent5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68760"/>
            <a:ext cx="6989712" cy="486375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dirty="0">
                <a:solidFill>
                  <a:schemeClr val="tx2"/>
                </a:solidFill>
              </a:rPr>
              <a:t/>
            </a:r>
            <a:br>
              <a:rPr lang="it-IT" sz="2400" b="1" dirty="0">
                <a:solidFill>
                  <a:schemeClr val="tx2"/>
                </a:solidFill>
              </a:rPr>
            </a:br>
            <a:endParaRPr lang="it-IT" sz="24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dirty="0">
                <a:solidFill>
                  <a:schemeClr val="tx2"/>
                </a:solidFill>
              </a:rPr>
              <a:t>Il piano di zona è lo strumento strategico per la costruzione dei sistemi di welfare locali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it-IT" sz="2400" dirty="0">
                <a:solidFill>
                  <a:schemeClr val="tx2"/>
                </a:solidFill>
              </a:rPr>
              <a:t>Riorganizzazione dei </a:t>
            </a:r>
            <a:r>
              <a:rPr lang="it-IT" sz="2400" b="1" dirty="0">
                <a:solidFill>
                  <a:schemeClr val="tx2"/>
                </a:solidFill>
              </a:rPr>
              <a:t>sistemi di offerta</a:t>
            </a:r>
            <a:r>
              <a:rPr lang="it-IT" sz="2400" dirty="0">
                <a:solidFill>
                  <a:schemeClr val="tx2"/>
                </a:solidFill>
              </a:rPr>
              <a:t> sociale territoriale</a:t>
            </a:r>
          </a:p>
          <a:p>
            <a:pPr>
              <a:lnSpc>
                <a:spcPct val="90000"/>
              </a:lnSpc>
            </a:pPr>
            <a:r>
              <a:rPr lang="it-IT" sz="2400" dirty="0">
                <a:solidFill>
                  <a:schemeClr val="tx2"/>
                </a:solidFill>
              </a:rPr>
              <a:t>Criteri dell’orientamento agli effettivi </a:t>
            </a:r>
            <a:r>
              <a:rPr lang="it-IT" sz="2400" b="1" dirty="0">
                <a:solidFill>
                  <a:schemeClr val="tx2"/>
                </a:solidFill>
              </a:rPr>
              <a:t>bisogni</a:t>
            </a:r>
            <a:r>
              <a:rPr lang="it-IT" sz="2400" dirty="0">
                <a:solidFill>
                  <a:schemeClr val="tx2"/>
                </a:solidFill>
              </a:rPr>
              <a:t> della cittadinanza sociale </a:t>
            </a:r>
            <a:endParaRPr lang="it-IT" sz="24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it-IT" sz="2400" b="1" dirty="0" smtClean="0">
                <a:solidFill>
                  <a:schemeClr val="tx2"/>
                </a:solidFill>
              </a:rPr>
              <a:t>Valutazione</a:t>
            </a:r>
            <a:r>
              <a:rPr lang="it-IT" sz="2400" dirty="0" smtClean="0">
                <a:solidFill>
                  <a:schemeClr val="tx2"/>
                </a:solidFill>
              </a:rPr>
              <a:t> </a:t>
            </a:r>
            <a:r>
              <a:rPr lang="it-IT" sz="2400" dirty="0">
                <a:solidFill>
                  <a:schemeClr val="tx2"/>
                </a:solidFill>
              </a:rPr>
              <a:t>della qualità dei servizi e degli interventi erogati</a:t>
            </a:r>
            <a:endParaRPr lang="it-IT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45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404663"/>
            <a:ext cx="8208912" cy="107964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it-IT" sz="3200" b="1" dirty="0" smtClean="0">
                <a:solidFill>
                  <a:schemeClr val="tx2"/>
                </a:solidFill>
              </a:rPr>
              <a:t/>
            </a:r>
            <a:br>
              <a:rPr lang="it-IT" sz="3200" b="1" dirty="0" smtClean="0">
                <a:solidFill>
                  <a:schemeClr val="tx2"/>
                </a:solidFill>
              </a:rPr>
            </a:br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La </a:t>
            </a:r>
            <a:r>
              <a:rPr lang="it-IT" sz="3200" b="1" dirty="0">
                <a:solidFill>
                  <a:schemeClr val="accent5">
                    <a:lumMod val="75000"/>
                  </a:schemeClr>
                </a:solidFill>
              </a:rPr>
              <a:t>Riforma del Titolo V° della Costituzione (L. Costituzionale 3/01)</a:t>
            </a:r>
            <a:br>
              <a:rPr lang="it-IT" sz="32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it-IT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04856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it-IT" sz="28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it-IT" sz="2800" dirty="0">
                <a:solidFill>
                  <a:schemeClr val="tx2"/>
                </a:solidFill>
              </a:rPr>
              <a:t>C</a:t>
            </a:r>
            <a:r>
              <a:rPr lang="it-IT" sz="2800" dirty="0" smtClean="0">
                <a:solidFill>
                  <a:schemeClr val="tx2"/>
                </a:solidFill>
              </a:rPr>
              <a:t>ompetenza </a:t>
            </a:r>
            <a:r>
              <a:rPr lang="it-IT" sz="2800" dirty="0">
                <a:solidFill>
                  <a:schemeClr val="tx2"/>
                </a:solidFill>
              </a:rPr>
              <a:t>esclusiva alle Regioni di alcune materie tra cui quella sociale</a:t>
            </a:r>
            <a:endParaRPr lang="it-IT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it-IT" sz="2800" dirty="0">
                <a:solidFill>
                  <a:schemeClr val="tx2"/>
                </a:solidFill>
              </a:rPr>
              <a:t>S</a:t>
            </a:r>
            <a:r>
              <a:rPr lang="it-IT" sz="2800" dirty="0" smtClean="0">
                <a:solidFill>
                  <a:schemeClr val="tx2"/>
                </a:solidFill>
              </a:rPr>
              <a:t>ovrapposizione </a:t>
            </a:r>
            <a:r>
              <a:rPr lang="it-IT" sz="2800" dirty="0">
                <a:solidFill>
                  <a:schemeClr val="tx2"/>
                </a:solidFill>
              </a:rPr>
              <a:t>tra i soggetti istituzionali competenti in materia sociale, determinando, soprattutto, l’impossibilità di stabilire i “livelli essenziali di prestazione” (LEP</a:t>
            </a:r>
            <a:r>
              <a:rPr lang="it-IT" sz="2800" dirty="0" smtClean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it-IT" sz="2800" dirty="0" smtClean="0">
                <a:solidFill>
                  <a:schemeClr val="tx2"/>
                </a:solidFill>
              </a:rPr>
              <a:t>Mancata equità territoriale</a:t>
            </a:r>
          </a:p>
          <a:p>
            <a:pPr marL="0" indent="0">
              <a:lnSpc>
                <a:spcPct val="90000"/>
              </a:lnSpc>
              <a:buNone/>
            </a:pP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3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Mancata attuazione LEP</a:t>
            </a:r>
            <a:endParaRPr lang="it-IT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500" dirty="0" smtClean="0">
                <a:solidFill>
                  <a:schemeClr val="tx2"/>
                </a:solidFill>
              </a:rPr>
              <a:t>Mancanza di una </a:t>
            </a:r>
            <a:r>
              <a:rPr lang="it-IT" sz="2500" dirty="0">
                <a:solidFill>
                  <a:schemeClr val="tx2"/>
                </a:solidFill>
              </a:rPr>
              <a:t>adeguata </a:t>
            </a:r>
            <a:r>
              <a:rPr lang="it-IT" sz="2500" b="1" dirty="0">
                <a:solidFill>
                  <a:schemeClr val="tx2"/>
                </a:solidFill>
              </a:rPr>
              <a:t>mappatura degli interventi </a:t>
            </a:r>
            <a:r>
              <a:rPr lang="it-IT" sz="2500" dirty="0">
                <a:solidFill>
                  <a:schemeClr val="tx2"/>
                </a:solidFill>
              </a:rPr>
              <a:t>e dei servizi sociali erogati </a:t>
            </a:r>
            <a:r>
              <a:rPr lang="it-IT" sz="2500" dirty="0" smtClean="0">
                <a:solidFill>
                  <a:schemeClr val="tx2"/>
                </a:solidFill>
              </a:rPr>
              <a:t>nelle varie </a:t>
            </a:r>
            <a:r>
              <a:rPr lang="it-IT" sz="2500" dirty="0">
                <a:solidFill>
                  <a:schemeClr val="tx2"/>
                </a:solidFill>
              </a:rPr>
              <a:t>regioni, </a:t>
            </a:r>
            <a:r>
              <a:rPr lang="it-IT" sz="1400" dirty="0" smtClean="0">
                <a:solidFill>
                  <a:schemeClr val="tx2"/>
                </a:solidFill>
              </a:rPr>
              <a:t>(conseguenza </a:t>
            </a:r>
            <a:r>
              <a:rPr lang="it-IT" sz="1400" dirty="0">
                <a:solidFill>
                  <a:schemeClr val="tx2"/>
                </a:solidFill>
              </a:rPr>
              <a:t>diretta della mancata attuazione del sistema informativo </a:t>
            </a:r>
            <a:r>
              <a:rPr lang="it-IT" sz="1400" dirty="0" smtClean="0">
                <a:solidFill>
                  <a:schemeClr val="tx2"/>
                </a:solidFill>
              </a:rPr>
              <a:t>dei servizi </a:t>
            </a:r>
            <a:r>
              <a:rPr lang="it-IT" sz="1400" dirty="0">
                <a:solidFill>
                  <a:schemeClr val="tx2"/>
                </a:solidFill>
              </a:rPr>
              <a:t>sociali già previsto dall’articolo 21 della legge </a:t>
            </a:r>
            <a:r>
              <a:rPr lang="it-IT" sz="1400" dirty="0" smtClean="0">
                <a:solidFill>
                  <a:schemeClr val="tx2"/>
                </a:solidFill>
              </a:rPr>
              <a:t>328/2000) </a:t>
            </a:r>
          </a:p>
          <a:p>
            <a:pPr marL="0" indent="0">
              <a:buNone/>
            </a:pPr>
            <a:r>
              <a:rPr lang="it-IT" sz="2500" dirty="0" smtClean="0">
                <a:solidFill>
                  <a:schemeClr val="tx2"/>
                </a:solidFill>
              </a:rPr>
              <a:t>determina oggettive difficoltà </a:t>
            </a:r>
            <a:r>
              <a:rPr lang="it-IT" sz="2500" dirty="0">
                <a:solidFill>
                  <a:schemeClr val="tx2"/>
                </a:solidFill>
              </a:rPr>
              <a:t>nelle individuazione dei </a:t>
            </a:r>
            <a:r>
              <a:rPr lang="it-IT" sz="2500" b="1" dirty="0">
                <a:solidFill>
                  <a:schemeClr val="tx2"/>
                </a:solidFill>
              </a:rPr>
              <a:t>volumi di spesa</a:t>
            </a:r>
            <a:r>
              <a:rPr lang="it-IT" sz="2500" dirty="0">
                <a:solidFill>
                  <a:schemeClr val="tx2"/>
                </a:solidFill>
              </a:rPr>
              <a:t> sostenuti e dei </a:t>
            </a:r>
            <a:r>
              <a:rPr lang="it-IT" sz="2500" b="1" dirty="0">
                <a:solidFill>
                  <a:schemeClr val="tx2"/>
                </a:solidFill>
              </a:rPr>
              <a:t>fabbisogni </a:t>
            </a:r>
            <a:r>
              <a:rPr lang="it-IT" sz="2500" b="1" dirty="0" smtClean="0">
                <a:solidFill>
                  <a:schemeClr val="tx2"/>
                </a:solidFill>
              </a:rPr>
              <a:t>futuri</a:t>
            </a:r>
            <a:r>
              <a:rPr lang="it-IT" sz="2500" dirty="0">
                <a:solidFill>
                  <a:schemeClr val="tx2"/>
                </a:solidFill>
              </a:rPr>
              <a:t>, nonché del </a:t>
            </a:r>
            <a:r>
              <a:rPr lang="it-IT" sz="2500" b="1" dirty="0">
                <a:solidFill>
                  <a:schemeClr val="tx2"/>
                </a:solidFill>
              </a:rPr>
              <a:t>numero e della tipologia delle prestazioni erogate</a:t>
            </a:r>
            <a:r>
              <a:rPr lang="it-IT" sz="2500" dirty="0">
                <a:solidFill>
                  <a:schemeClr val="tx2"/>
                </a:solidFill>
              </a:rPr>
              <a:t> e </a:t>
            </a:r>
            <a:r>
              <a:rPr lang="it-IT" sz="2500" dirty="0" smtClean="0">
                <a:solidFill>
                  <a:schemeClr val="tx2"/>
                </a:solidFill>
              </a:rPr>
              <a:t>dei cittadini </a:t>
            </a:r>
            <a:r>
              <a:rPr lang="it-IT" sz="2500" dirty="0">
                <a:solidFill>
                  <a:schemeClr val="tx2"/>
                </a:solidFill>
              </a:rPr>
              <a:t>assistiti; </a:t>
            </a:r>
            <a:endParaRPr lang="it-IT" sz="25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2500" dirty="0" smtClean="0">
                <a:solidFill>
                  <a:schemeClr val="tx2"/>
                </a:solidFill>
              </a:rPr>
              <a:t>rende </a:t>
            </a:r>
            <a:r>
              <a:rPr lang="it-IT" sz="2500" dirty="0">
                <a:solidFill>
                  <a:schemeClr val="tx2"/>
                </a:solidFill>
              </a:rPr>
              <a:t>altresì </a:t>
            </a:r>
            <a:r>
              <a:rPr lang="it-IT" sz="2500" b="1" dirty="0">
                <a:solidFill>
                  <a:schemeClr val="tx2"/>
                </a:solidFill>
              </a:rPr>
              <a:t>complessa la comparazione </a:t>
            </a:r>
            <a:r>
              <a:rPr lang="it-IT" sz="2500" dirty="0">
                <a:solidFill>
                  <a:schemeClr val="tx2"/>
                </a:solidFill>
              </a:rPr>
              <a:t>tra i diversi sistemi di </a:t>
            </a:r>
            <a:r>
              <a:rPr lang="it-IT" sz="2500" dirty="0" smtClean="0">
                <a:solidFill>
                  <a:schemeClr val="tx2"/>
                </a:solidFill>
              </a:rPr>
              <a:t>servizi regionali</a:t>
            </a:r>
            <a:r>
              <a:rPr lang="it-IT" sz="2500" dirty="0">
                <a:solidFill>
                  <a:schemeClr val="tx2"/>
                </a:solidFill>
              </a:rPr>
              <a:t>, per l’individuazione delle specificità e delle omogeneità esistenti.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1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A 13 anni dalla 328: breve riflessione</a:t>
            </a:r>
            <a:endParaRPr lang="it-IT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accent1"/>
                </a:solidFill>
              </a:rPr>
              <a:t>Decisa contrazione del fulcro finanziario della 328 e cioè il FNPS</a:t>
            </a:r>
          </a:p>
          <a:p>
            <a:r>
              <a:rPr lang="it-IT" sz="2400" dirty="0" smtClean="0">
                <a:solidFill>
                  <a:schemeClr val="accent1"/>
                </a:solidFill>
              </a:rPr>
              <a:t>Assenza di una </a:t>
            </a:r>
            <a:r>
              <a:rPr lang="it-IT" sz="2400" i="1" dirty="0" err="1" smtClean="0">
                <a:solidFill>
                  <a:schemeClr val="accent1"/>
                </a:solidFill>
              </a:rPr>
              <a:t>governance</a:t>
            </a:r>
            <a:r>
              <a:rPr lang="it-IT" sz="2400" dirty="0" smtClean="0">
                <a:solidFill>
                  <a:schemeClr val="accent1"/>
                </a:solidFill>
              </a:rPr>
              <a:t> centrale per il coordinamento multilivello degli attori nell’attuazione territoriale</a:t>
            </a:r>
          </a:p>
          <a:p>
            <a:r>
              <a:rPr lang="it-IT" sz="2400" dirty="0" smtClean="0">
                <a:solidFill>
                  <a:schemeClr val="accent1"/>
                </a:solidFill>
              </a:rPr>
              <a:t>Messa a regime dei </a:t>
            </a:r>
            <a:r>
              <a:rPr lang="it-IT" sz="2400" dirty="0" err="1" smtClean="0">
                <a:solidFill>
                  <a:schemeClr val="accent1"/>
                </a:solidFill>
              </a:rPr>
              <a:t>PdZ</a:t>
            </a:r>
            <a:r>
              <a:rPr lang="it-IT" sz="2400" dirty="0" smtClean="0">
                <a:solidFill>
                  <a:schemeClr val="accent1"/>
                </a:solidFill>
              </a:rPr>
              <a:t> che sebbene non entrino nel merito delle caratteristiche dei servizi rappresentano una nuova modalità di programmare e organizzati i servizi a livello locale</a:t>
            </a:r>
            <a:endParaRPr lang="it-IT" sz="2400" dirty="0">
              <a:solidFill>
                <a:schemeClr val="accent1"/>
              </a:solidFill>
            </a:endParaRPr>
          </a:p>
          <a:p>
            <a:r>
              <a:rPr lang="it-IT" sz="2400" dirty="0" smtClean="0">
                <a:solidFill>
                  <a:schemeClr val="accent1"/>
                </a:solidFill>
              </a:rPr>
              <a:t>La 328 rappresenta comunque un argine al progressivo deterioramento delle </a:t>
            </a:r>
            <a:r>
              <a:rPr lang="it-IT" sz="2400" dirty="0">
                <a:solidFill>
                  <a:schemeClr val="accent1"/>
                </a:solidFill>
              </a:rPr>
              <a:t>politiche sociali </a:t>
            </a:r>
            <a:r>
              <a:rPr lang="it-IT" sz="2400" dirty="0" smtClean="0">
                <a:solidFill>
                  <a:schemeClr val="accent1"/>
                </a:solidFill>
              </a:rPr>
              <a:t>grazie ai processi culturali e </a:t>
            </a:r>
            <a:r>
              <a:rPr lang="it-IT" sz="2400" dirty="0">
                <a:solidFill>
                  <a:schemeClr val="accent1"/>
                </a:solidFill>
              </a:rPr>
              <a:t>istituzionali che </a:t>
            </a:r>
            <a:r>
              <a:rPr lang="it-IT" sz="2400" dirty="0" smtClean="0">
                <a:solidFill>
                  <a:schemeClr val="accent1"/>
                </a:solidFill>
              </a:rPr>
              <a:t>ha </a:t>
            </a:r>
            <a:r>
              <a:rPr lang="it-IT" sz="2400" dirty="0">
                <a:solidFill>
                  <a:schemeClr val="accent1"/>
                </a:solidFill>
              </a:rPr>
              <a:t>alimentato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67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L’erogazione dei servizi nella 328</a:t>
            </a:r>
            <a:endParaRPr lang="it-IT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2400" b="1" dirty="0" smtClean="0">
                <a:solidFill>
                  <a:schemeClr val="tx2"/>
                </a:solidFill>
              </a:rPr>
              <a:t>Art. 5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2"/>
                </a:solidFill>
              </a:rPr>
              <a:t>“Ai fini </a:t>
            </a:r>
            <a:r>
              <a:rPr lang="it-IT" sz="2400" b="1" dirty="0">
                <a:solidFill>
                  <a:schemeClr val="tx2"/>
                </a:solidFill>
              </a:rPr>
              <a:t>dell’affidamento dei servizi </a:t>
            </a:r>
            <a:r>
              <a:rPr lang="it-IT" sz="2400" dirty="0">
                <a:solidFill>
                  <a:schemeClr val="tx2"/>
                </a:solidFill>
              </a:rPr>
              <a:t>previsti dalla presente legge, gli enti pubblici</a:t>
            </a:r>
            <a:r>
              <a:rPr lang="it-IT" sz="2400" dirty="0" smtClean="0">
                <a:solidFill>
                  <a:schemeClr val="tx2"/>
                </a:solidFill>
              </a:rPr>
              <a:t>, ….promuovano </a:t>
            </a:r>
            <a:r>
              <a:rPr lang="it-IT" sz="2400" dirty="0">
                <a:solidFill>
                  <a:schemeClr val="tx2"/>
                </a:solidFill>
              </a:rPr>
              <a:t>azioni per favorire il ricorso a forme di aggiudicazione o negoziali che consentano ai soggetti operanti nel </a:t>
            </a:r>
            <a:r>
              <a:rPr lang="it-IT" sz="2400" b="1" dirty="0">
                <a:solidFill>
                  <a:schemeClr val="tx2"/>
                </a:solidFill>
              </a:rPr>
              <a:t>Terzo Settore </a:t>
            </a:r>
            <a:r>
              <a:rPr lang="it-IT" sz="2400" dirty="0">
                <a:solidFill>
                  <a:schemeClr val="tx2"/>
                </a:solidFill>
              </a:rPr>
              <a:t>la piena espressione della propria progettualità, avvalendosi di analisi e di verifiche che tengano conto della qualità e delle caratteristiche delle prestazioni offerte e della qualificazione del personale</a:t>
            </a:r>
            <a:r>
              <a:rPr lang="it-IT" sz="2400" dirty="0" smtClean="0">
                <a:solidFill>
                  <a:schemeClr val="tx2"/>
                </a:solidFill>
              </a:rPr>
              <a:t>”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12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Erogazione dei servizi al territorio: fotografia dell’esistente</a:t>
            </a:r>
            <a:endParaRPr lang="it-IT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Soggetto responsabile              </a:t>
            </a:r>
            <a:r>
              <a:rPr lang="it-IT" sz="2400" dirty="0" smtClean="0">
                <a:solidFill>
                  <a:schemeClr val="accent5"/>
                </a:solidFill>
              </a:rPr>
              <a:t>Amministrazione comunale</a:t>
            </a:r>
          </a:p>
          <a:p>
            <a:pPr marL="0" indent="0">
              <a:buNone/>
            </a:pPr>
            <a:endParaRPr lang="it-IT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2400" i="1" dirty="0" smtClean="0">
                <a:solidFill>
                  <a:schemeClr val="tx2"/>
                </a:solidFill>
              </a:rPr>
              <a:t>                                         domanda istituzionale dei servizi sociali</a:t>
            </a:r>
          </a:p>
          <a:p>
            <a:pPr marL="0" indent="0">
              <a:buNone/>
            </a:pPr>
            <a:endParaRPr lang="it-IT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chemeClr val="accent5"/>
                </a:solidFill>
              </a:rPr>
              <a:t>Terzo settore</a:t>
            </a:r>
            <a:r>
              <a:rPr lang="it-IT" sz="2400" dirty="0" smtClean="0">
                <a:solidFill>
                  <a:schemeClr val="tx2"/>
                </a:solidFill>
              </a:rPr>
              <a:t>                   </a:t>
            </a:r>
            <a:r>
              <a:rPr lang="it-IT" sz="2400" i="1" dirty="0" smtClean="0">
                <a:solidFill>
                  <a:schemeClr val="tx2"/>
                </a:solidFill>
              </a:rPr>
              <a:t>offerta dei servizi sociali</a:t>
            </a:r>
          </a:p>
          <a:p>
            <a:pPr marL="0" indent="0">
              <a:buNone/>
            </a:pPr>
            <a:endParaRPr lang="it-IT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2300" dirty="0" smtClean="0">
                <a:solidFill>
                  <a:schemeClr val="tx2"/>
                </a:solidFill>
              </a:rPr>
              <a:t>Come si acquistano i servizi                    Bando di gara</a:t>
            </a:r>
          </a:p>
          <a:p>
            <a:pPr marL="0" indent="0">
              <a:buNone/>
            </a:pPr>
            <a:r>
              <a:rPr lang="it-IT" sz="2300" dirty="0">
                <a:solidFill>
                  <a:schemeClr val="tx2"/>
                </a:solidFill>
              </a:rPr>
              <a:t> </a:t>
            </a:r>
            <a:r>
              <a:rPr lang="it-IT" sz="2300" dirty="0" smtClean="0">
                <a:solidFill>
                  <a:schemeClr val="tx2"/>
                </a:solidFill>
              </a:rPr>
              <a:t>                                                                    Accreditamento</a:t>
            </a:r>
          </a:p>
          <a:p>
            <a:pPr marL="0" indent="0">
              <a:buNone/>
            </a:pPr>
            <a:r>
              <a:rPr lang="it-IT" sz="2300" dirty="0">
                <a:solidFill>
                  <a:schemeClr val="tx2"/>
                </a:solidFill>
              </a:rPr>
              <a:t> </a:t>
            </a:r>
            <a:r>
              <a:rPr lang="it-IT" sz="2300" dirty="0" smtClean="0">
                <a:solidFill>
                  <a:schemeClr val="tx2"/>
                </a:solidFill>
              </a:rPr>
              <a:t>                                                                    Affidamento diretto</a:t>
            </a:r>
          </a:p>
          <a:p>
            <a:pPr marL="0" indent="0">
              <a:buNone/>
            </a:pPr>
            <a:r>
              <a:rPr lang="it-IT" sz="2300" dirty="0">
                <a:solidFill>
                  <a:schemeClr val="tx2"/>
                </a:solidFill>
              </a:rPr>
              <a:t> </a:t>
            </a:r>
            <a:r>
              <a:rPr lang="it-IT" sz="2300" dirty="0" smtClean="0">
                <a:solidFill>
                  <a:schemeClr val="tx2"/>
                </a:solidFill>
              </a:rPr>
              <a:t>                                                                    Autorizzazione, Convenzione</a:t>
            </a:r>
            <a:endParaRPr lang="it-IT" sz="2300" dirty="0">
              <a:solidFill>
                <a:schemeClr val="tx2"/>
              </a:solidFill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3419872" y="1844824"/>
            <a:ext cx="6480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5868144" y="2060848"/>
            <a:ext cx="4571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2411760" y="3573016"/>
            <a:ext cx="72008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4499992" y="4437112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4499992" y="4882235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4499992" y="5301208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4499992" y="5724633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0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accent5"/>
                </a:solidFill>
              </a:rPr>
              <a:t>Equità territoriale e centralità del cittadino: la qualità dei servizi sociali</a:t>
            </a:r>
            <a:endParaRPr lang="it-IT" sz="3200" b="1" dirty="0">
              <a:solidFill>
                <a:schemeClr val="accent5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dirty="0" smtClean="0">
                <a:solidFill>
                  <a:schemeClr val="tx2"/>
                </a:solidFill>
              </a:rPr>
              <a:t>Selezione dei fornitori</a:t>
            </a:r>
          </a:p>
          <a:p>
            <a:pPr marL="0" indent="0" algn="ctr">
              <a:buNone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tx2"/>
                </a:solidFill>
              </a:rPr>
              <a:t>Denominazione del servizio (che cosa)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tx2"/>
                </a:solidFill>
              </a:rPr>
              <a:t>Requisiti generali (normativa)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>
                <a:solidFill>
                  <a:schemeClr val="tx2"/>
                </a:solidFill>
              </a:rPr>
              <a:t>Stabilità economico-organizzativa </a:t>
            </a:r>
            <a:endParaRPr lang="it-IT" sz="2400" dirty="0" smtClean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tx2"/>
                </a:solidFill>
              </a:rPr>
              <a:t>Strutturazione </a:t>
            </a:r>
            <a:r>
              <a:rPr lang="it-IT" sz="2400" dirty="0">
                <a:solidFill>
                  <a:schemeClr val="tx2"/>
                </a:solidFill>
              </a:rPr>
              <a:t>organizzativa </a:t>
            </a:r>
            <a:r>
              <a:rPr lang="it-IT" sz="2400" dirty="0" smtClean="0">
                <a:solidFill>
                  <a:schemeClr val="tx2"/>
                </a:solidFill>
              </a:rPr>
              <a:t>(caratteristiche strutturali e del personale)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>
                <a:solidFill>
                  <a:schemeClr val="tx2"/>
                </a:solidFill>
              </a:rPr>
              <a:t>Capacità d'intervento </a:t>
            </a:r>
            <a:r>
              <a:rPr lang="it-IT" sz="2400" dirty="0" smtClean="0">
                <a:solidFill>
                  <a:schemeClr val="tx2"/>
                </a:solidFill>
              </a:rPr>
              <a:t>(progettuali e di rete)</a:t>
            </a:r>
            <a:endParaRPr lang="it-IT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it-IT" sz="2400" dirty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it-IT" sz="240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Turchini - Comune Aprilia 26 marzo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F4D0-83C5-470F-A0AC-672338DA05E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708</Words>
  <Application>Microsoft Office PowerPoint</Application>
  <PresentationFormat>Presentazione su schermo (4:3)</PresentationFormat>
  <Paragraphs>121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Il Territorio protagonista dell’offerta dei servizi sociali</vt:lpstr>
      <vt:lpstr>Obiettivi della Legge 328/2000</vt:lpstr>
      <vt:lpstr>La 328 e i Piani di Zona</vt:lpstr>
      <vt:lpstr> La Riforma del Titolo V° della Costituzione (L. Costituzionale 3/01) </vt:lpstr>
      <vt:lpstr>Mancata attuazione LEP</vt:lpstr>
      <vt:lpstr>A 13 anni dalla 328: breve riflessione</vt:lpstr>
      <vt:lpstr>L’erogazione dei servizi nella 328</vt:lpstr>
      <vt:lpstr>Erogazione dei servizi al territorio: fotografia dell’esistente</vt:lpstr>
      <vt:lpstr>Equità territoriale e centralità del cittadino: la qualità dei servizi sociali</vt:lpstr>
      <vt:lpstr>Sintesi requisiti </vt:lpstr>
      <vt:lpstr>Il territorio promotore dello sviluppo: programmazione Fondi Strutturali 2014-20</vt:lpstr>
      <vt:lpstr>Welfare locale prospettive di sviluppo</vt:lpstr>
      <vt:lpstr>Il futuro della programmazione sociale territoriale: tendenze</vt:lpstr>
    </vt:vector>
  </TitlesOfParts>
  <Company>Olidata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Territorio attore dell’offerta dei servizi sociali</dc:title>
  <dc:creator>Turchini Annalisa</dc:creator>
  <cp:lastModifiedBy>Turchini Annalisa</cp:lastModifiedBy>
  <cp:revision>46</cp:revision>
  <dcterms:created xsi:type="dcterms:W3CDTF">2013-03-20T15:44:36Z</dcterms:created>
  <dcterms:modified xsi:type="dcterms:W3CDTF">2013-03-22T16:23:07Z</dcterms:modified>
</cp:coreProperties>
</file>