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1" r:id="rId5"/>
    <p:sldId id="260" r:id="rId6"/>
    <p:sldId id="261" r:id="rId7"/>
    <p:sldId id="264" r:id="rId8"/>
    <p:sldId id="266" r:id="rId9"/>
    <p:sldId id="272" r:id="rId10"/>
    <p:sldId id="267" r:id="rId11"/>
    <p:sldId id="265" r:id="rId12"/>
    <p:sldId id="273" r:id="rId1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8" autoAdjust="0"/>
  </p:normalViewPr>
  <p:slideViewPr>
    <p:cSldViewPr>
      <p:cViewPr>
        <p:scale>
          <a:sx n="76" d="100"/>
          <a:sy n="76" d="100"/>
        </p:scale>
        <p:origin x="-89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3175"/>
            <a:ext cx="804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7"/>
          <p:cNvSpPr txBox="1"/>
          <p:nvPr/>
        </p:nvSpPr>
        <p:spPr>
          <a:xfrm>
            <a:off x="838200" y="476250"/>
            <a:ext cx="412908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200">
                <a:solidFill>
                  <a:srgbClr val="F79646"/>
                </a:solidFill>
                <a:latin typeface="Arial Black" pitchFamily="34" charset="0"/>
              </a:rPr>
              <a:t>﻿Lavorare insieme per l’occupazione dei giovani</a:t>
            </a:r>
          </a:p>
          <a:p>
            <a:pPr>
              <a:defRPr/>
            </a:pPr>
            <a:endParaRPr lang="it-IT" sz="1200">
              <a:latin typeface="Calibri" pitchFamily="34" charset="0"/>
            </a:endParaRPr>
          </a:p>
        </p:txBody>
      </p:sp>
      <p:sp>
        <p:nvSpPr>
          <p:cNvPr id="4" name="CasellaDiTesto 8"/>
          <p:cNvSpPr txBox="1"/>
          <p:nvPr/>
        </p:nvSpPr>
        <p:spPr>
          <a:xfrm>
            <a:off x="838200" y="790575"/>
            <a:ext cx="47529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i="1" baseline="30000" dirty="0" err="1">
                <a:solidFill>
                  <a:schemeClr val="accent6"/>
                </a:solidFill>
                <a:latin typeface="Arial"/>
                <a:cs typeface="Arial"/>
              </a:rPr>
              <a:t>Gemeinsam</a:t>
            </a:r>
            <a:r>
              <a:rPr lang="it-IT" b="1" i="1" baseline="30000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lang="it-IT" b="1" i="1" baseline="30000" dirty="0" err="1">
                <a:solidFill>
                  <a:schemeClr val="accent6"/>
                </a:solidFill>
                <a:latin typeface="Arial"/>
                <a:cs typeface="Arial"/>
              </a:rPr>
              <a:t>für</a:t>
            </a:r>
            <a:r>
              <a:rPr lang="it-IT" b="1" i="1" baseline="30000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lang="it-IT" b="1" i="1" baseline="30000" dirty="0" err="1">
                <a:solidFill>
                  <a:schemeClr val="accent6"/>
                </a:solidFill>
                <a:latin typeface="Arial"/>
                <a:cs typeface="Arial"/>
              </a:rPr>
              <a:t>die</a:t>
            </a:r>
            <a:r>
              <a:rPr lang="it-IT" b="1" i="1" baseline="30000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lang="it-IT" b="1" i="1" baseline="30000" dirty="0" err="1">
                <a:solidFill>
                  <a:schemeClr val="accent6"/>
                </a:solidFill>
                <a:latin typeface="Arial"/>
                <a:cs typeface="Arial"/>
              </a:rPr>
              <a:t>Beschäftigung</a:t>
            </a:r>
            <a:r>
              <a:rPr lang="it-IT" b="1" i="1" baseline="30000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lang="it-IT" b="1" i="1" baseline="30000" dirty="0" err="1">
                <a:solidFill>
                  <a:schemeClr val="accent6"/>
                </a:solidFill>
                <a:latin typeface="Arial"/>
                <a:cs typeface="Arial"/>
              </a:rPr>
              <a:t>junger</a:t>
            </a:r>
            <a:r>
              <a:rPr lang="it-IT" b="1" i="1" baseline="30000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lang="it-IT" b="1" i="1" baseline="30000" dirty="0" err="1">
                <a:solidFill>
                  <a:schemeClr val="accent6"/>
                </a:solidFill>
                <a:latin typeface="Arial"/>
                <a:cs typeface="Arial"/>
              </a:rPr>
              <a:t>Menschen</a:t>
            </a:r>
            <a:r>
              <a:rPr lang="it-IT" b="1" i="1" baseline="30000" dirty="0">
                <a:solidFill>
                  <a:schemeClr val="accent6"/>
                </a:solidFill>
                <a:latin typeface="Arial"/>
                <a:cs typeface="Arial"/>
              </a:rPr>
              <a:t> </a:t>
            </a:r>
            <a:r>
              <a:rPr lang="it-IT" b="1" i="1" baseline="30000" dirty="0" err="1">
                <a:solidFill>
                  <a:schemeClr val="accent6"/>
                </a:solidFill>
                <a:latin typeface="Arial"/>
                <a:cs typeface="Arial"/>
              </a:rPr>
              <a:t>arbeiten</a:t>
            </a:r>
            <a:endParaRPr lang="it-IT" b="1" i="1" dirty="0">
              <a:solidFill>
                <a:schemeClr val="accent6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5" name="CasellaDiTesto 10"/>
          <p:cNvSpPr txBox="1"/>
          <p:nvPr/>
        </p:nvSpPr>
        <p:spPr>
          <a:xfrm>
            <a:off x="838200" y="225425"/>
            <a:ext cx="4191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aseline="30000" dirty="0">
                <a:solidFill>
                  <a:schemeClr val="accent6"/>
                </a:solidFill>
                <a:latin typeface="Arial"/>
                <a:cs typeface="Arial"/>
              </a:rPr>
              <a:t>Napoli, 12-13 novembre 2012</a:t>
            </a:r>
            <a:endParaRPr lang="it-IT" sz="1400" dirty="0">
              <a:latin typeface="+mn-lt"/>
              <a:cs typeface="+mn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450" y="19050"/>
            <a:ext cx="373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2913" y="1268413"/>
            <a:ext cx="5718175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3"/>
          <p:cNvSpPr txBox="1">
            <a:spLocks noChangeArrowheads="1"/>
          </p:cNvSpPr>
          <p:nvPr/>
        </p:nvSpPr>
        <p:spPr bwMode="auto">
          <a:xfrm>
            <a:off x="3203848" y="1380248"/>
            <a:ext cx="568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600" dirty="0">
                <a:latin typeface="Calibri" pitchFamily="34" charset="0"/>
              </a:rPr>
              <a:t>La </a:t>
            </a:r>
            <a:r>
              <a:rPr lang="it-IT" sz="3600" i="1" dirty="0" err="1">
                <a:latin typeface="Calibri" pitchFamily="34" charset="0"/>
              </a:rPr>
              <a:t>governance</a:t>
            </a:r>
            <a:r>
              <a:rPr lang="it-IT" sz="3600" dirty="0">
                <a:latin typeface="Calibri" pitchFamily="34" charset="0"/>
              </a:rPr>
              <a:t> e la pratica del sistema duale di formazione</a:t>
            </a:r>
          </a:p>
          <a:p>
            <a:endParaRPr lang="it-IT" sz="3600" dirty="0">
              <a:latin typeface="Calibri" pitchFamily="34" charset="0"/>
            </a:endParaRPr>
          </a:p>
          <a:p>
            <a:r>
              <a:rPr lang="it-IT" dirty="0" err="1">
                <a:latin typeface="Calibri" pitchFamily="34" charset="0"/>
              </a:rPr>
              <a:t>Governance</a:t>
            </a:r>
            <a:r>
              <a:rPr lang="it-IT" dirty="0">
                <a:latin typeface="Calibri" pitchFamily="34" charset="0"/>
              </a:rPr>
              <a:t> and </a:t>
            </a:r>
            <a:r>
              <a:rPr lang="it-IT" dirty="0" err="1">
                <a:latin typeface="Calibri" pitchFamily="34" charset="0"/>
              </a:rPr>
              <a:t>implementation</a:t>
            </a:r>
            <a:r>
              <a:rPr lang="it-IT" dirty="0">
                <a:latin typeface="Calibri" pitchFamily="34" charset="0"/>
              </a:rPr>
              <a:t> of the </a:t>
            </a:r>
            <a:r>
              <a:rPr lang="it-IT" dirty="0" err="1">
                <a:latin typeface="Calibri" pitchFamily="34" charset="0"/>
              </a:rPr>
              <a:t>Italian</a:t>
            </a:r>
            <a:r>
              <a:rPr lang="it-IT" dirty="0">
                <a:latin typeface="Calibri" pitchFamily="34" charset="0"/>
              </a:rPr>
              <a:t> </a:t>
            </a:r>
            <a:r>
              <a:rPr lang="it-IT" dirty="0" err="1">
                <a:latin typeface="Calibri" pitchFamily="34" charset="0"/>
              </a:rPr>
              <a:t>dual</a:t>
            </a:r>
            <a:r>
              <a:rPr lang="it-IT" dirty="0">
                <a:latin typeface="Calibri" pitchFamily="34" charset="0"/>
              </a:rPr>
              <a:t> </a:t>
            </a:r>
            <a:r>
              <a:rPr lang="it-IT" dirty="0" err="1">
                <a:latin typeface="Calibri" pitchFamily="34" charset="0"/>
              </a:rPr>
              <a:t>system</a:t>
            </a:r>
            <a:endParaRPr lang="it-IT" dirty="0">
              <a:latin typeface="Calibri" pitchFamily="34" charset="0"/>
            </a:endParaRP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3175"/>
            <a:ext cx="271145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ttangolo 4"/>
          <p:cNvSpPr>
            <a:spLocks noChangeArrowheads="1"/>
          </p:cNvSpPr>
          <p:nvPr/>
        </p:nvSpPr>
        <p:spPr bwMode="auto">
          <a:xfrm>
            <a:off x="3419475" y="5229225"/>
            <a:ext cx="43926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dirty="0">
                <a:latin typeface="Calibri" pitchFamily="34" charset="0"/>
              </a:rPr>
              <a:t>Sandra D’Agostino</a:t>
            </a:r>
          </a:p>
          <a:p>
            <a:r>
              <a:rPr lang="it-IT" dirty="0">
                <a:latin typeface="Calibri" pitchFamily="34" charset="0"/>
              </a:rPr>
              <a:t>ISFOL – Istituto per lo Sviluppo della Formazione dei Lavoratori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8313" y="1268413"/>
            <a:ext cx="7773987" cy="504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2800" b="1" dirty="0">
                <a:latin typeface="Arial" pitchFamily="34" charset="0"/>
                <a:ea typeface="+mj-ea"/>
                <a:cs typeface="Arial" pitchFamily="34" charset="0"/>
              </a:rPr>
              <a:t>Quality of training for all apprentices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57188" y="1714500"/>
            <a:ext cx="8348662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/>
              <a:t>The training is provided according to an </a:t>
            </a:r>
            <a:r>
              <a:rPr lang="en-GB" sz="2000" b="1" dirty="0"/>
              <a:t>individual training plan</a:t>
            </a:r>
            <a:r>
              <a:rPr lang="en-GB" sz="2000" dirty="0"/>
              <a:t>, that is elaborated by the enterprise, referring to the professional standards stated by the collective bargaining; 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/>
              <a:t>Training for apprentices is provided: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n-GB" sz="2000" dirty="0"/>
              <a:t>according to </a:t>
            </a:r>
            <a:r>
              <a:rPr lang="en-GB" sz="2000" b="1" dirty="0"/>
              <a:t>curricula</a:t>
            </a:r>
            <a:r>
              <a:rPr lang="en-GB" sz="2000" dirty="0"/>
              <a:t>, for those apprenticeships aimed to acquiring qualifications released by the education system;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n-GB" sz="2000" dirty="0"/>
              <a:t>according to </a:t>
            </a:r>
            <a:r>
              <a:rPr lang="en-GB" sz="2000" b="1" dirty="0"/>
              <a:t>standards</a:t>
            </a:r>
            <a:r>
              <a:rPr lang="en-GB" sz="2000" dirty="0"/>
              <a:t> defined by the </a:t>
            </a:r>
            <a:r>
              <a:rPr lang="en-GB" sz="2000" dirty="0" smtClean="0"/>
              <a:t>Social Partners </a:t>
            </a:r>
            <a:r>
              <a:rPr lang="en-GB" sz="2000" dirty="0"/>
              <a:t>referred to job profiles; in the next future all the standards will be linked to the National Repertoire of Qualifications with a national </a:t>
            </a:r>
            <a:r>
              <a:rPr lang="en-GB" sz="2000" dirty="0" smtClean="0"/>
              <a:t>recognition.</a:t>
            </a:r>
            <a:endParaRPr lang="en-GB" sz="2000" dirty="0"/>
          </a:p>
          <a:p>
            <a:pPr marL="342900" indent="-34290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GB" sz="2000" dirty="0"/>
              <a:t>Each apprentice </a:t>
            </a:r>
            <a:r>
              <a:rPr lang="en-GB" sz="2000" dirty="0" smtClean="0"/>
              <a:t>must  </a:t>
            </a:r>
            <a:r>
              <a:rPr lang="en-GB" sz="2000" dirty="0"/>
              <a:t>have a </a:t>
            </a:r>
            <a:r>
              <a:rPr lang="en-GB" sz="2000" b="1" dirty="0" smtClean="0"/>
              <a:t>tutor in the company</a:t>
            </a:r>
            <a:r>
              <a:rPr lang="en-GB" sz="2000" dirty="0" smtClean="0"/>
              <a:t>, </a:t>
            </a:r>
            <a:r>
              <a:rPr lang="en-GB" sz="2000" dirty="0"/>
              <a:t>who is the person in charge for taking </a:t>
            </a:r>
            <a:r>
              <a:rPr lang="en-GB" sz="2000" dirty="0" smtClean="0"/>
              <a:t>him/her </a:t>
            </a:r>
            <a:r>
              <a:rPr lang="en-GB" sz="2000" dirty="0"/>
              <a:t>to a successful learning experience through the apprenticeship. Requirements for being an enterprise tutor: y</a:t>
            </a:r>
            <a:r>
              <a:rPr lang="en-GB" sz="2000" dirty="0" smtClean="0"/>
              <a:t>ears of </a:t>
            </a:r>
            <a:r>
              <a:rPr lang="en-GB" sz="2000" dirty="0"/>
              <a:t>professional experience; </a:t>
            </a:r>
            <a:r>
              <a:rPr lang="en-GB" sz="2000" dirty="0" smtClean="0"/>
              <a:t>employment </a:t>
            </a:r>
            <a:r>
              <a:rPr lang="en-GB" sz="2000" dirty="0"/>
              <a:t>grade; </a:t>
            </a:r>
            <a:r>
              <a:rPr lang="en-GB" sz="2000" dirty="0" smtClean="0"/>
              <a:t>compulsory </a:t>
            </a:r>
            <a:r>
              <a:rPr lang="en-GB" sz="2000" dirty="0"/>
              <a:t>training</a:t>
            </a:r>
          </a:p>
          <a:p>
            <a:pPr marL="742950" lvl="1" indent="-285750">
              <a:spcBef>
                <a:spcPts val="600"/>
              </a:spcBef>
              <a:buFont typeface="Arial" charset="0"/>
              <a:buChar char="–"/>
              <a:defRPr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9"/>
          <p:cNvSpPr txBox="1">
            <a:spLocks noChangeArrowheads="1"/>
          </p:cNvSpPr>
          <p:nvPr/>
        </p:nvSpPr>
        <p:spPr>
          <a:xfrm>
            <a:off x="468313" y="1125538"/>
            <a:ext cx="8229600" cy="5826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3600" b="1" dirty="0" err="1">
                <a:latin typeface="+mj-lt"/>
                <a:ea typeface="+mj-ea"/>
                <a:cs typeface="+mj-cs"/>
              </a:rPr>
              <a:t>Weaknesses</a:t>
            </a:r>
            <a:r>
              <a:rPr lang="it-IT" sz="3600" b="1" dirty="0">
                <a:latin typeface="+mj-lt"/>
                <a:ea typeface="+mj-ea"/>
                <a:cs typeface="+mj-cs"/>
              </a:rPr>
              <a:t> </a:t>
            </a:r>
            <a:r>
              <a:rPr lang="it-IT" sz="3600" b="1" dirty="0" err="1">
                <a:latin typeface="+mj-lt"/>
                <a:ea typeface="+mj-ea"/>
                <a:cs typeface="+mj-cs"/>
              </a:rPr>
              <a:t>to</a:t>
            </a:r>
            <a:r>
              <a:rPr lang="it-IT" sz="3600" b="1" dirty="0">
                <a:latin typeface="+mj-lt"/>
                <a:ea typeface="+mj-ea"/>
                <a:cs typeface="+mj-cs"/>
              </a:rPr>
              <a:t> </a:t>
            </a:r>
            <a:r>
              <a:rPr lang="it-IT" sz="3600" b="1" dirty="0" err="1">
                <a:latin typeface="+mj-lt"/>
                <a:ea typeface="+mj-ea"/>
                <a:cs typeface="+mj-cs"/>
              </a:rPr>
              <a:t>cope</a:t>
            </a:r>
            <a:r>
              <a:rPr lang="it-IT" sz="3600" b="1" dirty="0">
                <a:latin typeface="+mj-lt"/>
                <a:ea typeface="+mj-ea"/>
                <a:cs typeface="+mj-cs"/>
              </a:rPr>
              <a:t> </a:t>
            </a:r>
            <a:r>
              <a:rPr lang="it-IT" sz="3600" b="1" dirty="0" err="1">
                <a:latin typeface="+mj-lt"/>
                <a:ea typeface="+mj-ea"/>
                <a:cs typeface="+mj-cs"/>
              </a:rPr>
              <a:t>with</a:t>
            </a:r>
            <a:endParaRPr lang="it-IT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>
          <a:xfrm>
            <a:off x="179388" y="1628775"/>
            <a:ext cx="8964612" cy="5040313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 new legislative framework for apprenticeships has just been implemented (from April 25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): it takes time to be fully implemented, and a strict monitoring action to identify and possibly solve critic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points.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Some weaknesses of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context: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global crisis has lowered the supply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apprenticeship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places and investments on training, especially because of the small size of Italian firms; overlapping with other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labour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contracts or other actions for young people make it less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profitable;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Poor dialogue among schools, Universities and enterprises make it difficult to implement those apprenticeships more linked to the education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system;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social partners are hardly elaborating global strategies, that include the development of apprenticeships as first step of a continuous training system aimed to the growth of the sectors and of the productive system, as required by the new law 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apprenticeships.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spcBef>
                <a:spcPct val="20000"/>
              </a:spcBef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+mn-lt"/>
              <a:cs typeface="+mn-cs"/>
            </a:endParaRPr>
          </a:p>
          <a:p>
            <a:pPr marL="742950" lvl="1" indent="-285750" algn="just">
              <a:spcBef>
                <a:spcPct val="20000"/>
              </a:spcBef>
              <a:buFont typeface="Arial" charset="0"/>
              <a:buChar char="–"/>
              <a:defRPr/>
            </a:pPr>
            <a:endParaRPr lang="en-US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9"/>
          <p:cNvSpPr txBox="1">
            <a:spLocks noChangeArrowheads="1"/>
          </p:cNvSpPr>
          <p:nvPr/>
        </p:nvSpPr>
        <p:spPr>
          <a:xfrm>
            <a:off x="395288" y="1196975"/>
            <a:ext cx="8229600" cy="5826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3600" b="1" dirty="0" err="1">
                <a:latin typeface="+mj-lt"/>
                <a:ea typeface="+mj-ea"/>
                <a:cs typeface="+mj-cs"/>
              </a:rPr>
              <a:t>Strenghts</a:t>
            </a:r>
            <a:r>
              <a:rPr lang="it-IT" sz="3600" b="1" dirty="0">
                <a:latin typeface="+mj-lt"/>
                <a:ea typeface="+mj-ea"/>
                <a:cs typeface="+mj-cs"/>
              </a:rPr>
              <a:t> </a:t>
            </a:r>
            <a:r>
              <a:rPr lang="it-IT" sz="3600" b="1" dirty="0" err="1">
                <a:latin typeface="+mj-lt"/>
                <a:ea typeface="+mj-ea"/>
                <a:cs typeface="+mj-cs"/>
              </a:rPr>
              <a:t>to</a:t>
            </a:r>
            <a:r>
              <a:rPr lang="it-IT" sz="3600" b="1" dirty="0">
                <a:latin typeface="+mj-lt"/>
                <a:ea typeface="+mj-ea"/>
                <a:cs typeface="+mj-cs"/>
              </a:rPr>
              <a:t> work on </a:t>
            </a:r>
            <a:endParaRPr lang="it-IT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>
          <a:xfrm>
            <a:off x="428625" y="2357438"/>
            <a:ext cx="8229600" cy="3540125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Apprenticeship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highly considered by the institutional parts (Government and Regions) as a tool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invest, in order to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cope with the young people unemployment and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increase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level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qualification;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Social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artners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have agreed to contribute to the establishment of new framework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work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towards the new perspective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 order to boost growth and competitiveness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Italian economy.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+mn-lt"/>
              <a:cs typeface="+mn-cs"/>
            </a:endParaRPr>
          </a:p>
          <a:p>
            <a:pPr marL="742950" lvl="1" indent="-285750" algn="just">
              <a:spcBef>
                <a:spcPct val="20000"/>
              </a:spcBef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+mn-lt"/>
              <a:cs typeface="+mn-cs"/>
            </a:endParaRPr>
          </a:p>
          <a:p>
            <a:pPr marL="742950" lvl="1" indent="-285750" algn="just">
              <a:spcBef>
                <a:spcPct val="20000"/>
              </a:spcBef>
              <a:buFont typeface="Arial" charset="0"/>
              <a:buChar char="–"/>
              <a:defRPr/>
            </a:pPr>
            <a:endParaRPr lang="en-US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8313" y="2565400"/>
            <a:ext cx="8135937" cy="34004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2000" kern="0" dirty="0"/>
              <a:t>The Italian Apprenticeship is a </a:t>
            </a:r>
            <a:r>
              <a:rPr lang="en-US" sz="2000" kern="0" dirty="0" err="1"/>
              <a:t>labour</a:t>
            </a:r>
            <a:r>
              <a:rPr lang="en-US" sz="2000" kern="0" dirty="0"/>
              <a:t> and training contract with a specific supporting legislation; it is located mainly in the </a:t>
            </a:r>
            <a:r>
              <a:rPr lang="en-US" sz="2000" kern="0" dirty="0" err="1"/>
              <a:t>labour</a:t>
            </a:r>
            <a:r>
              <a:rPr lang="en-US" sz="2000" kern="0" dirty="0"/>
              <a:t> market, with limited connections with the education system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2000" kern="0" dirty="0"/>
              <a:t>Italian apprentices are paid workers, who participate to training courses/ experiences in order to acquire different kinds of qualifications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2000" kern="0" dirty="0"/>
              <a:t>Different forms of apprenticeship: three are clearly identified in the legislation 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2000" kern="0" dirty="0"/>
              <a:t>Target group: young people from 15 to 29 when entering; it can last up to 3 years according to collective bargaining</a:t>
            </a:r>
          </a:p>
        </p:txBody>
      </p:sp>
      <p:sp>
        <p:nvSpPr>
          <p:cNvPr id="3075" name="Rettangolo 2"/>
          <p:cNvSpPr>
            <a:spLocks noChangeArrowheads="1"/>
          </p:cNvSpPr>
          <p:nvPr/>
        </p:nvSpPr>
        <p:spPr bwMode="auto">
          <a:xfrm>
            <a:off x="684213" y="1341438"/>
            <a:ext cx="712152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Key features of the Italian Apprenticeship in comparison </a:t>
            </a:r>
          </a:p>
          <a:p>
            <a:r>
              <a:rPr lang="en-US" sz="2000" b="1" dirty="0"/>
              <a:t>with the German dual System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reccia a destra 91"/>
          <p:cNvSpPr/>
          <p:nvPr/>
        </p:nvSpPr>
        <p:spPr>
          <a:xfrm>
            <a:off x="6732588" y="5373688"/>
            <a:ext cx="1655762" cy="2159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1" name="Freccia a destra 90"/>
          <p:cNvSpPr/>
          <p:nvPr/>
        </p:nvSpPr>
        <p:spPr>
          <a:xfrm>
            <a:off x="6588125" y="4005263"/>
            <a:ext cx="1800225" cy="2159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0" name="Freccia a destra 89"/>
          <p:cNvSpPr/>
          <p:nvPr/>
        </p:nvSpPr>
        <p:spPr>
          <a:xfrm>
            <a:off x="4932363" y="2852738"/>
            <a:ext cx="3455987" cy="2159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9" name="Freccia a destra 88"/>
          <p:cNvSpPr/>
          <p:nvPr/>
        </p:nvSpPr>
        <p:spPr>
          <a:xfrm>
            <a:off x="4932363" y="1484313"/>
            <a:ext cx="3455987" cy="2159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684213" y="1412875"/>
            <a:ext cx="1295400" cy="8001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it-IT" sz="1200" b="1">
                <a:latin typeface="Tahoma" pitchFamily="34" charset="0"/>
              </a:rPr>
              <a:t>RESEARCH </a:t>
            </a:r>
          </a:p>
          <a:p>
            <a:pPr algn="ctr" eaLnBrk="0" hangingPunct="0"/>
            <a:r>
              <a:rPr lang="it-IT" sz="1200" b="1">
                <a:latin typeface="Tahoma" pitchFamily="34" charset="0"/>
              </a:rPr>
              <a:t>DOCTORATE</a:t>
            </a:r>
          </a:p>
          <a:p>
            <a:pPr algn="ctr" eaLnBrk="0" hangingPunct="0"/>
            <a:r>
              <a:rPr lang="it-IT" sz="1200" b="1">
                <a:latin typeface="Tahoma" pitchFamily="34" charset="0"/>
              </a:rPr>
              <a:t>(4 Years)</a:t>
            </a:r>
          </a:p>
          <a:p>
            <a:pPr algn="ctr" eaLnBrk="0" hangingPunct="0"/>
            <a:endParaRPr lang="it-IT" sz="1200">
              <a:latin typeface="Times New Roman" pitchFamily="18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2843213" y="2852738"/>
            <a:ext cx="1296987" cy="800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kern="0" dirty="0">
                <a:solidFill>
                  <a:schemeClr val="bg1"/>
                </a:solidFill>
                <a:latin typeface="Tahoma" pitchFamily="34" charset="0"/>
              </a:rPr>
              <a:t>1° LEVEL 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kern="0" dirty="0">
                <a:solidFill>
                  <a:schemeClr val="bg1"/>
                </a:solidFill>
                <a:latin typeface="Tahoma" pitchFamily="34" charset="0"/>
              </a:rPr>
              <a:t>MASTER COURSES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684213" y="3644900"/>
            <a:ext cx="1981200" cy="8001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it-IT" sz="1200" b="1">
                <a:latin typeface="Tahoma" pitchFamily="34" charset="0"/>
              </a:rPr>
              <a:t>1° UNIVERSITY (bachelor’s) </a:t>
            </a:r>
          </a:p>
          <a:p>
            <a:pPr algn="ctr" eaLnBrk="0" hangingPunct="0"/>
            <a:r>
              <a:rPr lang="it-IT" sz="1200" b="1">
                <a:latin typeface="Tahoma" pitchFamily="34" charset="0"/>
              </a:rPr>
              <a:t>DEGREE </a:t>
            </a:r>
          </a:p>
          <a:p>
            <a:pPr algn="ctr" eaLnBrk="0" hangingPunct="0"/>
            <a:r>
              <a:rPr lang="it-IT" sz="1200" b="1">
                <a:latin typeface="Tahoma" pitchFamily="34" charset="0"/>
              </a:rPr>
              <a:t>(3 Years)</a:t>
            </a:r>
          </a:p>
          <a:p>
            <a:pPr algn="ctr" eaLnBrk="0" hangingPunct="0"/>
            <a:endParaRPr lang="it-IT" sz="1200" b="1">
              <a:latin typeface="Tahoma" pitchFamily="34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627313" y="1773238"/>
            <a:ext cx="1081087" cy="7921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kern="0" dirty="0">
                <a:solidFill>
                  <a:schemeClr val="bg1"/>
                </a:solidFill>
                <a:latin typeface="Tahoma" pitchFamily="34" charset="0"/>
              </a:rPr>
              <a:t>2° LEVEL  MASTER COURSES</a:t>
            </a:r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684213" y="2492375"/>
            <a:ext cx="1485900" cy="9144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it-IT" sz="1200" b="1">
                <a:latin typeface="Tahoma" pitchFamily="34" charset="0"/>
              </a:rPr>
              <a:t>2° UNIVERSITY</a:t>
            </a:r>
          </a:p>
          <a:p>
            <a:pPr algn="ctr" eaLnBrk="0" hangingPunct="0"/>
            <a:r>
              <a:rPr lang="it-IT" sz="1200" b="1">
                <a:latin typeface="Tahoma" pitchFamily="34" charset="0"/>
              </a:rPr>
              <a:t>(Master’s) DEGREE</a:t>
            </a:r>
          </a:p>
          <a:p>
            <a:pPr algn="ctr" eaLnBrk="0" hangingPunct="0"/>
            <a:r>
              <a:rPr lang="it-IT" sz="1200" b="1">
                <a:latin typeface="Tahoma" pitchFamily="34" charset="0"/>
              </a:rPr>
              <a:t>(2 Years)</a:t>
            </a:r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 flipV="1">
            <a:off x="1331913" y="3429000"/>
            <a:ext cx="0" cy="1984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42" name="Line 17"/>
          <p:cNvSpPr>
            <a:spLocks noChangeShapeType="1"/>
          </p:cNvSpPr>
          <p:nvPr/>
        </p:nvSpPr>
        <p:spPr bwMode="auto">
          <a:xfrm flipV="1">
            <a:off x="1331913" y="2205038"/>
            <a:ext cx="0" cy="287337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684213" y="4724400"/>
            <a:ext cx="2663825" cy="1657350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971550" y="4868863"/>
            <a:ext cx="2087563" cy="149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400" b="1" kern="0" dirty="0">
                <a:solidFill>
                  <a:srgbClr val="FFFFFF"/>
                </a:solidFill>
                <a:latin typeface="Tahoma" pitchFamily="34" charset="0"/>
              </a:rPr>
              <a:t>Upper </a:t>
            </a:r>
            <a:r>
              <a:rPr lang="it-IT" sz="1400" b="1" kern="0" dirty="0" err="1">
                <a:solidFill>
                  <a:srgbClr val="FFFFFF"/>
                </a:solidFill>
                <a:latin typeface="Tahoma" pitchFamily="34" charset="0"/>
              </a:rPr>
              <a:t>secondary</a:t>
            </a:r>
            <a:r>
              <a:rPr lang="it-IT" sz="1400" b="1" kern="0" dirty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it-IT" sz="1400" b="1" kern="0" dirty="0" err="1">
                <a:solidFill>
                  <a:srgbClr val="FFFFFF"/>
                </a:solidFill>
                <a:latin typeface="Tahoma" pitchFamily="34" charset="0"/>
              </a:rPr>
              <a:t>education</a:t>
            </a:r>
            <a:r>
              <a:rPr lang="it-IT" sz="1400" b="1" kern="0" dirty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it-IT" sz="1400" b="1" kern="0" dirty="0" err="1">
                <a:solidFill>
                  <a:srgbClr val="FFFFFF"/>
                </a:solidFill>
                <a:latin typeface="Tahoma" pitchFamily="34" charset="0"/>
              </a:rPr>
              <a:t>diplomas</a:t>
            </a:r>
            <a:r>
              <a:rPr lang="it-IT" sz="1400" b="1" kern="0" dirty="0">
                <a:solidFill>
                  <a:srgbClr val="FFFFFF"/>
                </a:solidFill>
                <a:latin typeface="Tahoma" pitchFamily="34" charset="0"/>
              </a:rPr>
              <a:t>: Licei, </a:t>
            </a:r>
            <a:r>
              <a:rPr lang="it-IT" sz="1400" b="1" kern="0" dirty="0" err="1">
                <a:solidFill>
                  <a:srgbClr val="FFFFFF"/>
                </a:solidFill>
                <a:latin typeface="Tahoma" pitchFamily="34" charset="0"/>
              </a:rPr>
              <a:t>technical</a:t>
            </a:r>
            <a:r>
              <a:rPr lang="it-IT" sz="1400" b="1" kern="0" dirty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it-IT" sz="1400" b="1" kern="0" dirty="0" err="1">
                <a:solidFill>
                  <a:srgbClr val="FFFFFF"/>
                </a:solidFill>
                <a:latin typeface="Tahoma" pitchFamily="34" charset="0"/>
              </a:rPr>
              <a:t>Institutes</a:t>
            </a:r>
            <a:r>
              <a:rPr lang="it-IT" sz="1400" b="1" kern="0" dirty="0">
                <a:solidFill>
                  <a:srgbClr val="FFFFFF"/>
                </a:solidFill>
                <a:latin typeface="Tahoma" pitchFamily="34" charset="0"/>
              </a:rPr>
              <a:t> and </a:t>
            </a:r>
            <a:r>
              <a:rPr lang="it-IT" sz="1400" b="1" kern="0" dirty="0" err="1">
                <a:solidFill>
                  <a:srgbClr val="FFFFFF"/>
                </a:solidFill>
                <a:latin typeface="Tahoma" pitchFamily="34" charset="0"/>
              </a:rPr>
              <a:t>Vocational</a:t>
            </a:r>
            <a:r>
              <a:rPr lang="it-IT" sz="1400" b="1" kern="0" dirty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it-IT" sz="1400" b="1" kern="0" dirty="0" err="1">
                <a:solidFill>
                  <a:srgbClr val="FFFFFF"/>
                </a:solidFill>
                <a:latin typeface="Tahoma" pitchFamily="34" charset="0"/>
              </a:rPr>
              <a:t>Institutes</a:t>
            </a:r>
            <a:endParaRPr lang="it-IT" sz="1400" b="1" kern="0" dirty="0">
              <a:solidFill>
                <a:srgbClr val="FFFFFF"/>
              </a:solidFill>
              <a:latin typeface="Tahom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400" b="1" kern="0" dirty="0">
                <a:solidFill>
                  <a:srgbClr val="FFFFFF"/>
                </a:solidFill>
                <a:latin typeface="Tahoma" pitchFamily="34" charset="0"/>
              </a:rPr>
              <a:t>(5 </a:t>
            </a:r>
            <a:r>
              <a:rPr lang="it-IT" sz="1400" b="1" kern="0" dirty="0" err="1">
                <a:solidFill>
                  <a:srgbClr val="FFFFFF"/>
                </a:solidFill>
                <a:latin typeface="Tahoma" pitchFamily="34" charset="0"/>
              </a:rPr>
              <a:t>years</a:t>
            </a:r>
            <a:r>
              <a:rPr lang="it-IT" sz="1400" b="1" kern="0" dirty="0">
                <a:solidFill>
                  <a:srgbClr val="FFFFFF"/>
                </a:solidFill>
                <a:latin typeface="Tahoma" pitchFamily="34" charset="0"/>
              </a:rPr>
              <a:t>) </a:t>
            </a:r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 flipV="1">
            <a:off x="1331913" y="4437063"/>
            <a:ext cx="0" cy="287337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49" name="Rectangle 25"/>
          <p:cNvSpPr>
            <a:spLocks noChangeArrowheads="1"/>
          </p:cNvSpPr>
          <p:nvPr/>
        </p:nvSpPr>
        <p:spPr bwMode="auto">
          <a:xfrm>
            <a:off x="5148263" y="3933825"/>
            <a:ext cx="1368425" cy="576263"/>
          </a:xfrm>
          <a:prstGeom prst="rect">
            <a:avLst/>
          </a:prstGeom>
          <a:solidFill>
            <a:srgbClr val="6699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>
            <a:off x="2411413" y="3429000"/>
            <a:ext cx="0" cy="21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51" name="Line 30"/>
          <p:cNvSpPr>
            <a:spLocks noChangeShapeType="1"/>
          </p:cNvSpPr>
          <p:nvPr/>
        </p:nvSpPr>
        <p:spPr bwMode="auto">
          <a:xfrm flipV="1">
            <a:off x="2411413" y="3429000"/>
            <a:ext cx="4318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52" name="Line 31"/>
          <p:cNvSpPr>
            <a:spLocks noChangeShapeType="1"/>
          </p:cNvSpPr>
          <p:nvPr/>
        </p:nvSpPr>
        <p:spPr bwMode="auto">
          <a:xfrm>
            <a:off x="1979613" y="2349500"/>
            <a:ext cx="0" cy="142875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53" name="Line 32"/>
          <p:cNvSpPr>
            <a:spLocks noChangeShapeType="1"/>
          </p:cNvSpPr>
          <p:nvPr/>
        </p:nvSpPr>
        <p:spPr bwMode="auto">
          <a:xfrm>
            <a:off x="1979613" y="2349500"/>
            <a:ext cx="6477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57" name="Line 36"/>
          <p:cNvSpPr>
            <a:spLocks noChangeShapeType="1"/>
          </p:cNvSpPr>
          <p:nvPr/>
        </p:nvSpPr>
        <p:spPr bwMode="auto">
          <a:xfrm flipV="1">
            <a:off x="4643438" y="4508500"/>
            <a:ext cx="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59" name="Line 38"/>
          <p:cNvSpPr>
            <a:spLocks noChangeShapeType="1"/>
          </p:cNvSpPr>
          <p:nvPr/>
        </p:nvSpPr>
        <p:spPr bwMode="auto">
          <a:xfrm flipV="1">
            <a:off x="4859338" y="4581525"/>
            <a:ext cx="649287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4119" name="Text Box 39"/>
          <p:cNvSpPr txBox="1">
            <a:spLocks noChangeArrowheads="1"/>
          </p:cNvSpPr>
          <p:nvPr/>
        </p:nvSpPr>
        <p:spPr bwMode="auto">
          <a:xfrm>
            <a:off x="5148263" y="3933825"/>
            <a:ext cx="1368425" cy="585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Tahoma" pitchFamily="34" charset="0"/>
              </a:rPr>
              <a:t>IFTS  </a:t>
            </a:r>
            <a:r>
              <a:rPr lang="it-IT" sz="1000" b="1">
                <a:latin typeface="Tahoma" pitchFamily="34" charset="0"/>
              </a:rPr>
              <a:t>(1-2 years) </a:t>
            </a:r>
          </a:p>
          <a:p>
            <a:pPr algn="ctr"/>
            <a:r>
              <a:rPr lang="it-IT" sz="1000" b="1">
                <a:latin typeface="Tahoma" pitchFamily="34" charset="0"/>
              </a:rPr>
              <a:t>Higher technical education</a:t>
            </a:r>
          </a:p>
        </p:txBody>
      </p:sp>
      <p:sp>
        <p:nvSpPr>
          <p:cNvPr id="61" name="Line 40"/>
          <p:cNvSpPr>
            <a:spLocks noChangeShapeType="1"/>
          </p:cNvSpPr>
          <p:nvPr/>
        </p:nvSpPr>
        <p:spPr bwMode="auto">
          <a:xfrm flipH="1" flipV="1">
            <a:off x="2627313" y="4221163"/>
            <a:ext cx="1296987" cy="720725"/>
          </a:xfrm>
          <a:prstGeom prst="line">
            <a:avLst/>
          </a:prstGeom>
          <a:noFill/>
          <a:ln w="38100" cmpd="dbl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62" name="Line 36"/>
          <p:cNvSpPr>
            <a:spLocks noChangeShapeType="1"/>
          </p:cNvSpPr>
          <p:nvPr/>
        </p:nvSpPr>
        <p:spPr bwMode="auto">
          <a:xfrm flipV="1">
            <a:off x="5867400" y="4581525"/>
            <a:ext cx="0" cy="7191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63" name="Rectangle 25"/>
          <p:cNvSpPr>
            <a:spLocks noChangeArrowheads="1"/>
          </p:cNvSpPr>
          <p:nvPr/>
        </p:nvSpPr>
        <p:spPr bwMode="auto">
          <a:xfrm>
            <a:off x="3563938" y="3789363"/>
            <a:ext cx="1368425" cy="719137"/>
          </a:xfrm>
          <a:prstGeom prst="rect">
            <a:avLst/>
          </a:prstGeom>
          <a:solidFill>
            <a:srgbClr val="6699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4123" name="Text Box 39"/>
          <p:cNvSpPr txBox="1">
            <a:spLocks noChangeArrowheads="1"/>
          </p:cNvSpPr>
          <p:nvPr/>
        </p:nvSpPr>
        <p:spPr bwMode="auto">
          <a:xfrm>
            <a:off x="3563938" y="3789363"/>
            <a:ext cx="1368425" cy="660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>
                <a:latin typeface="Tahoma" pitchFamily="34" charset="0"/>
              </a:rPr>
              <a:t>ITS  </a:t>
            </a:r>
            <a:r>
              <a:rPr lang="it-IT" sz="1000" b="1">
                <a:latin typeface="Tahoma" pitchFamily="34" charset="0"/>
              </a:rPr>
              <a:t>(2 years) </a:t>
            </a:r>
          </a:p>
          <a:p>
            <a:pPr algn="ctr">
              <a:spcBef>
                <a:spcPct val="50000"/>
              </a:spcBef>
            </a:pPr>
            <a:r>
              <a:rPr lang="it-IT" sz="1000" b="1">
                <a:latin typeface="Tahoma" pitchFamily="34" charset="0"/>
              </a:rPr>
              <a:t>Higher technical education</a:t>
            </a:r>
          </a:p>
        </p:txBody>
      </p:sp>
      <p:cxnSp>
        <p:nvCxnSpPr>
          <p:cNvPr id="67" name="Connettore 1 66"/>
          <p:cNvCxnSpPr/>
          <p:nvPr/>
        </p:nvCxnSpPr>
        <p:spPr>
          <a:xfrm>
            <a:off x="1619250" y="4724400"/>
            <a:ext cx="0" cy="1657350"/>
          </a:xfrm>
          <a:prstGeom prst="line">
            <a:avLst/>
          </a:prstGeom>
          <a:ln w="25400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>
            <a:off x="2484438" y="4724400"/>
            <a:ext cx="0" cy="1657350"/>
          </a:xfrm>
          <a:prstGeom prst="line">
            <a:avLst/>
          </a:prstGeom>
          <a:ln w="25400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ttangolo 74"/>
          <p:cNvSpPr/>
          <p:nvPr/>
        </p:nvSpPr>
        <p:spPr>
          <a:xfrm>
            <a:off x="755650" y="6524625"/>
            <a:ext cx="7200900" cy="3333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err="1">
                <a:solidFill>
                  <a:schemeClr val="tx1"/>
                </a:solidFill>
              </a:rPr>
              <a:t>Primary</a:t>
            </a:r>
            <a:r>
              <a:rPr lang="it-IT" b="1" dirty="0">
                <a:solidFill>
                  <a:schemeClr val="tx1"/>
                </a:solidFill>
              </a:rPr>
              <a:t> and </a:t>
            </a:r>
            <a:r>
              <a:rPr lang="it-IT" b="1" dirty="0" err="1">
                <a:solidFill>
                  <a:schemeClr val="tx1"/>
                </a:solidFill>
              </a:rPr>
              <a:t>lower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secondary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education</a:t>
            </a:r>
            <a:r>
              <a:rPr lang="it-IT" b="1" dirty="0">
                <a:solidFill>
                  <a:schemeClr val="tx1"/>
                </a:solidFill>
              </a:rPr>
              <a:t> (8 </a:t>
            </a:r>
            <a:r>
              <a:rPr lang="it-IT" b="1" dirty="0" err="1">
                <a:solidFill>
                  <a:schemeClr val="tx1"/>
                </a:solidFill>
              </a:rPr>
              <a:t>years</a:t>
            </a:r>
            <a:r>
              <a:rPr lang="it-IT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3635375" y="5013325"/>
            <a:ext cx="1223963" cy="1368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</a:rPr>
              <a:t>Professional </a:t>
            </a:r>
            <a:r>
              <a:rPr lang="it-IT" sz="1600" b="1" dirty="0" err="1">
                <a:solidFill>
                  <a:schemeClr val="bg1"/>
                </a:solidFill>
              </a:rPr>
              <a:t>technician</a:t>
            </a:r>
            <a:endParaRPr lang="it-IT" sz="1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</a:rPr>
              <a:t>(4 </a:t>
            </a:r>
            <a:r>
              <a:rPr lang="it-IT" sz="1600" b="1" dirty="0" err="1">
                <a:solidFill>
                  <a:schemeClr val="bg1"/>
                </a:solidFill>
              </a:rPr>
              <a:t>years</a:t>
            </a:r>
            <a:r>
              <a:rPr lang="it-IT" sz="16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7" name="Rettangolo 76"/>
          <p:cNvSpPr/>
          <p:nvPr/>
        </p:nvSpPr>
        <p:spPr>
          <a:xfrm>
            <a:off x="5292725" y="5300663"/>
            <a:ext cx="1366838" cy="108108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err="1">
                <a:solidFill>
                  <a:schemeClr val="bg1"/>
                </a:solidFill>
              </a:rPr>
              <a:t>professional</a:t>
            </a:r>
            <a:r>
              <a:rPr lang="it-IT" sz="1600" b="1" dirty="0">
                <a:solidFill>
                  <a:schemeClr val="bg1"/>
                </a:solidFill>
              </a:rPr>
              <a:t> </a:t>
            </a:r>
            <a:r>
              <a:rPr lang="it-IT" sz="1600" b="1" dirty="0" err="1">
                <a:solidFill>
                  <a:schemeClr val="bg1"/>
                </a:solidFill>
              </a:rPr>
              <a:t>operator</a:t>
            </a:r>
            <a:r>
              <a:rPr lang="it-IT" sz="1600" b="1" dirty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</a:rPr>
              <a:t>(3 </a:t>
            </a:r>
            <a:r>
              <a:rPr lang="it-IT" sz="1600" b="1" dirty="0" err="1">
                <a:solidFill>
                  <a:schemeClr val="bg1"/>
                </a:solidFill>
              </a:rPr>
              <a:t>years</a:t>
            </a:r>
            <a:r>
              <a:rPr lang="it-IT" sz="16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8" name="Rettangolo 77"/>
          <p:cNvSpPr/>
          <p:nvPr/>
        </p:nvSpPr>
        <p:spPr>
          <a:xfrm>
            <a:off x="8459788" y="620713"/>
            <a:ext cx="684212" cy="55451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130" name="CasellaDiTesto 78"/>
          <p:cNvSpPr txBox="1">
            <a:spLocks noChangeArrowheads="1"/>
          </p:cNvSpPr>
          <p:nvPr/>
        </p:nvSpPr>
        <p:spPr bwMode="auto">
          <a:xfrm rot="-5400000">
            <a:off x="7665244" y="3359944"/>
            <a:ext cx="2247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Labour Market</a:t>
            </a:r>
          </a:p>
        </p:txBody>
      </p:sp>
      <p:sp>
        <p:nvSpPr>
          <p:cNvPr id="80" name="Rettangolo 79"/>
          <p:cNvSpPr/>
          <p:nvPr/>
        </p:nvSpPr>
        <p:spPr>
          <a:xfrm>
            <a:off x="7308304" y="1340768"/>
            <a:ext cx="792088" cy="48245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sz="2000" b="1" dirty="0"/>
              <a:t>Different Italian Apprenticeships</a:t>
            </a:r>
          </a:p>
        </p:txBody>
      </p:sp>
      <p:sp>
        <p:nvSpPr>
          <p:cNvPr id="83" name="Line 30"/>
          <p:cNvSpPr>
            <a:spLocks noChangeShapeType="1"/>
          </p:cNvSpPr>
          <p:nvPr/>
        </p:nvSpPr>
        <p:spPr bwMode="auto">
          <a:xfrm flipV="1">
            <a:off x="3132138" y="4221163"/>
            <a:ext cx="4318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84" name="Line 29"/>
          <p:cNvSpPr>
            <a:spLocks noChangeShapeType="1"/>
          </p:cNvSpPr>
          <p:nvPr/>
        </p:nvSpPr>
        <p:spPr bwMode="auto">
          <a:xfrm flipH="1">
            <a:off x="3124200" y="4221163"/>
            <a:ext cx="7938" cy="495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85" name="Freccia a destra 84"/>
          <p:cNvSpPr/>
          <p:nvPr/>
        </p:nvSpPr>
        <p:spPr>
          <a:xfrm>
            <a:off x="4932363" y="1700213"/>
            <a:ext cx="2232025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6" name="Freccia a destra 85"/>
          <p:cNvSpPr/>
          <p:nvPr/>
        </p:nvSpPr>
        <p:spPr>
          <a:xfrm>
            <a:off x="4932363" y="3068638"/>
            <a:ext cx="2232025" cy="215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7" name="Freccia a destra 86"/>
          <p:cNvSpPr/>
          <p:nvPr/>
        </p:nvSpPr>
        <p:spPr>
          <a:xfrm>
            <a:off x="6588125" y="4221163"/>
            <a:ext cx="576263" cy="215900"/>
          </a:xfrm>
          <a:prstGeom prst="rightArrow">
            <a:avLst>
              <a:gd name="adj1" fmla="val 50000"/>
              <a:gd name="adj2" fmla="val 5781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8" name="Freccia a destra 87"/>
          <p:cNvSpPr/>
          <p:nvPr/>
        </p:nvSpPr>
        <p:spPr>
          <a:xfrm>
            <a:off x="6732588" y="5589588"/>
            <a:ext cx="503237" cy="215900"/>
          </a:xfrm>
          <a:prstGeom prst="rightArrow">
            <a:avLst>
              <a:gd name="adj1" fmla="val 50000"/>
              <a:gd name="adj2" fmla="val 4218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3" name="Line 7"/>
          <p:cNvSpPr>
            <a:spLocks noChangeShapeType="1"/>
          </p:cNvSpPr>
          <p:nvPr/>
        </p:nvSpPr>
        <p:spPr bwMode="auto">
          <a:xfrm flipV="1">
            <a:off x="2051050" y="6381750"/>
            <a:ext cx="0" cy="1984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94" name="Line 7"/>
          <p:cNvSpPr>
            <a:spLocks noChangeShapeType="1"/>
          </p:cNvSpPr>
          <p:nvPr/>
        </p:nvSpPr>
        <p:spPr bwMode="auto">
          <a:xfrm flipV="1">
            <a:off x="4284663" y="6381750"/>
            <a:ext cx="0" cy="1984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95" name="Line 7"/>
          <p:cNvSpPr>
            <a:spLocks noChangeShapeType="1"/>
          </p:cNvSpPr>
          <p:nvPr/>
        </p:nvSpPr>
        <p:spPr bwMode="auto">
          <a:xfrm flipV="1">
            <a:off x="5940425" y="6381750"/>
            <a:ext cx="0" cy="1984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779588"/>
            <a:ext cx="8964613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 smtClean="0"/>
              <a:t>    Three </a:t>
            </a:r>
            <a:r>
              <a:rPr lang="en-US" sz="2000" kern="0" dirty="0"/>
              <a:t>main forms of apprenticeship</a:t>
            </a:r>
            <a:r>
              <a:rPr lang="en-US" altLang="it-IT" sz="2000" kern="0" dirty="0"/>
              <a:t> </a:t>
            </a:r>
            <a:r>
              <a:rPr lang="en-US" sz="2000" kern="0" dirty="0"/>
              <a:t>: </a:t>
            </a:r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kern="0" dirty="0"/>
              <a:t>for acquiring a qualification of professional technician and/or professional operator: length 3/4 years; access age: from 15 to 25 years; training: at least 400 hours a </a:t>
            </a:r>
            <a:r>
              <a:rPr lang="en-US" sz="2000" kern="0" dirty="0" smtClean="0"/>
              <a:t>year;</a:t>
            </a:r>
            <a:endParaRPr lang="en-US" sz="2000" kern="0" dirty="0"/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kern="0" dirty="0" smtClean="0"/>
              <a:t>occupationally-based </a:t>
            </a:r>
            <a:r>
              <a:rPr lang="en-US" sz="2000" kern="0" dirty="0"/>
              <a:t>apprenticeship: purpose: to acquire a vocational qualification or a skills certificate; length 3 years (5 for crafts apprentices); access age: from 18 to 29 years; training: 120 hours provided by the Regions in addition to the vocational training fixed by the collective </a:t>
            </a:r>
            <a:r>
              <a:rPr lang="en-US" sz="2000" kern="0" dirty="0" smtClean="0"/>
              <a:t>bargaining;</a:t>
            </a:r>
            <a:endParaRPr lang="en-US" sz="2000" kern="0" dirty="0"/>
          </a:p>
          <a:p>
            <a:pPr marL="914400" lvl="1" indent="-457200" algn="just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kern="0" dirty="0"/>
              <a:t>higher education and research apprenticeship: a multi-purpose tool targeted to young people aged from 18 to 29 (at the beginning)</a:t>
            </a:r>
          </a:p>
          <a:p>
            <a:pPr marL="1371600" lvl="2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/>
              <a:t>to </a:t>
            </a:r>
            <a:r>
              <a:rPr lang="en-US" sz="2000" kern="0" dirty="0"/>
              <a:t>acquire qualification released by the upper secondary or tertiary education </a:t>
            </a:r>
            <a:r>
              <a:rPr lang="en-US" sz="2000" kern="0" dirty="0" smtClean="0"/>
              <a:t>system,</a:t>
            </a:r>
            <a:endParaRPr lang="en-US" sz="2000" kern="0" dirty="0"/>
          </a:p>
          <a:p>
            <a:pPr marL="1371600" lvl="2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/>
              <a:t>to </a:t>
            </a:r>
            <a:r>
              <a:rPr lang="en-US" sz="2000" kern="0" dirty="0"/>
              <a:t>enter the registered </a:t>
            </a:r>
            <a:r>
              <a:rPr lang="en-US" sz="2000" kern="0" dirty="0" smtClean="0"/>
              <a:t>professions,</a:t>
            </a:r>
            <a:endParaRPr lang="en-US" sz="2000" kern="0" dirty="0"/>
          </a:p>
          <a:p>
            <a:pPr marL="1371600" lvl="2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/>
              <a:t>to </a:t>
            </a:r>
            <a:r>
              <a:rPr lang="en-US" sz="2000" kern="0" dirty="0"/>
              <a:t>become a researcher in the private </a:t>
            </a:r>
            <a:r>
              <a:rPr lang="en-US" sz="2000" kern="0" dirty="0" smtClean="0"/>
              <a:t>industry.</a:t>
            </a:r>
            <a:endParaRPr lang="en-US" sz="2000" kern="0" dirty="0"/>
          </a:p>
        </p:txBody>
      </p:sp>
      <p:sp>
        <p:nvSpPr>
          <p:cNvPr id="5123" name="Rettangolo 2"/>
          <p:cNvSpPr>
            <a:spLocks noChangeArrowheads="1"/>
          </p:cNvSpPr>
          <p:nvPr/>
        </p:nvSpPr>
        <p:spPr bwMode="auto">
          <a:xfrm>
            <a:off x="282575" y="1196975"/>
            <a:ext cx="88614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/>
              <a:t>Forms and </a:t>
            </a:r>
            <a:r>
              <a:rPr lang="it-IT" sz="2800" b="1" dirty="0" err="1"/>
              <a:t>purposes</a:t>
            </a:r>
            <a:r>
              <a:rPr lang="it-IT" sz="2800" b="1" dirty="0"/>
              <a:t> </a:t>
            </a:r>
            <a:r>
              <a:rPr lang="it-IT" sz="2800" b="1" dirty="0" err="1"/>
              <a:t>of</a:t>
            </a:r>
            <a:r>
              <a:rPr lang="it-IT" sz="2800" b="1" dirty="0"/>
              <a:t> the </a:t>
            </a:r>
            <a:r>
              <a:rPr lang="it-IT" sz="2800" b="1" dirty="0" err="1"/>
              <a:t>Italian</a:t>
            </a:r>
            <a:r>
              <a:rPr lang="it-IT" sz="2800" b="1" dirty="0"/>
              <a:t> </a:t>
            </a:r>
            <a:r>
              <a:rPr lang="it-IT" sz="2800" b="1" dirty="0" err="1"/>
              <a:t>Apprenticeships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68313" y="1125538"/>
            <a:ext cx="8229600" cy="7191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2800" b="1" dirty="0">
                <a:latin typeface="+mj-lt"/>
                <a:ea typeface="+mj-ea"/>
                <a:cs typeface="+mj-cs"/>
              </a:rPr>
              <a:t>Key data on </a:t>
            </a:r>
            <a:r>
              <a:rPr lang="it-IT" sz="2800" b="1" dirty="0" err="1">
                <a:latin typeface="+mj-lt"/>
                <a:ea typeface="+mj-ea"/>
                <a:cs typeface="+mj-cs"/>
              </a:rPr>
              <a:t>Italian</a:t>
            </a:r>
            <a:r>
              <a:rPr lang="it-IT" sz="2800" b="1" dirty="0">
                <a:latin typeface="+mj-lt"/>
                <a:ea typeface="+mj-ea"/>
                <a:cs typeface="+mj-cs"/>
              </a:rPr>
              <a:t> </a:t>
            </a:r>
            <a:r>
              <a:rPr lang="it-IT" sz="2800" b="1" dirty="0" err="1">
                <a:latin typeface="+mj-lt"/>
                <a:ea typeface="+mj-ea"/>
                <a:cs typeface="+mj-cs"/>
              </a:rPr>
              <a:t>Apprenticeships</a:t>
            </a:r>
            <a:endParaRPr lang="it-IT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6147" name="CasellaDiTesto 3"/>
          <p:cNvSpPr txBox="1">
            <a:spLocks noChangeArrowheads="1"/>
          </p:cNvSpPr>
          <p:nvPr/>
        </p:nvSpPr>
        <p:spPr bwMode="auto">
          <a:xfrm>
            <a:off x="1692275" y="1557338"/>
            <a:ext cx="6108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Stock and Flows into and ouf of the apprenticeships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84213" y="2349500"/>
          <a:ext cx="7286676" cy="4114740"/>
        </p:xfrm>
        <a:graphic>
          <a:graphicData uri="http://schemas.openxmlformats.org/drawingml/2006/table">
            <a:tbl>
              <a:tblPr/>
              <a:tblGrid>
                <a:gridCol w="6114107"/>
                <a:gridCol w="1172569"/>
              </a:tblGrid>
              <a:tr h="411474">
                <a:tc>
                  <a:txBody>
                    <a:bodyPr/>
                    <a:lstStyle/>
                    <a:p>
                      <a:pPr algn="just" rtl="0"/>
                      <a:r>
                        <a:rPr lang="en-GB" b="1" i="1" dirty="0" smtClean="0"/>
                        <a:t>Stock indicators</a:t>
                      </a:r>
                      <a:endParaRPr lang="en-GB" b="1" i="1" dirty="0"/>
                    </a:p>
                  </a:txBody>
                  <a:tcPr marL="66675" marR="66675" marT="66675" marB="6667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b="1" i="1" dirty="0" err="1" smtClean="0"/>
                        <a:t>nr</a:t>
                      </a:r>
                      <a:endParaRPr lang="it-IT" b="1" i="1" dirty="0"/>
                    </a:p>
                  </a:txBody>
                  <a:tcPr marL="66675" marR="66675" marT="66675" marB="6667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Mean number of employed</a:t>
                      </a:r>
                      <a:r>
                        <a:rPr lang="en-GB" baseline="0" dirty="0" smtClean="0"/>
                        <a:t> apprentices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smtClean="0"/>
                        <a:t>in 2011</a:t>
                      </a:r>
                      <a:endParaRPr lang="en-GB" dirty="0" smtClean="0"/>
                    </a:p>
                  </a:txBody>
                  <a:tcPr marL="66675" marR="66675" marT="66675" marB="6667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 smtClean="0"/>
                        <a:t>482.692</a:t>
                      </a:r>
                      <a:endParaRPr lang="it-IT" dirty="0"/>
                    </a:p>
                  </a:txBody>
                  <a:tcPr marL="66675" marR="66675" marT="66675" marB="6667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just" rtl="0"/>
                      <a:r>
                        <a:rPr lang="en-GB" dirty="0" smtClean="0"/>
                        <a:t>Mean number of employed</a:t>
                      </a:r>
                      <a:r>
                        <a:rPr lang="en-GB" baseline="0" dirty="0" smtClean="0"/>
                        <a:t> apprentices in 2010</a:t>
                      </a:r>
                      <a:endParaRPr lang="en-GB" dirty="0"/>
                    </a:p>
                  </a:txBody>
                  <a:tcPr marL="66675" marR="66675" marT="66675" marB="6667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 smtClean="0"/>
                        <a:t>519.525</a:t>
                      </a:r>
                      <a:endParaRPr lang="it-IT" dirty="0"/>
                    </a:p>
                  </a:txBody>
                  <a:tcPr marL="66675" marR="66675" marT="66675" marB="6667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just" rtl="0"/>
                      <a:r>
                        <a:rPr lang="en-GB" b="1" i="1" dirty="0"/>
                        <a:t>Flows </a:t>
                      </a:r>
                      <a:r>
                        <a:rPr lang="en-GB" b="1" i="1" dirty="0" err="1"/>
                        <a:t>in&amp;out</a:t>
                      </a:r>
                      <a:r>
                        <a:rPr lang="en-GB" b="1" i="1" dirty="0"/>
                        <a:t> </a:t>
                      </a:r>
                      <a:r>
                        <a:rPr lang="en-GB" b="1" i="1" dirty="0" smtClean="0"/>
                        <a:t>of apprenticeship in 2010</a:t>
                      </a:r>
                      <a:endParaRPr lang="en-GB" b="1" dirty="0"/>
                    </a:p>
                  </a:txBody>
                  <a:tcPr marL="66675" marR="66675" marT="66675" marB="66675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b="1" i="1" dirty="0" err="1" smtClean="0"/>
                        <a:t>nr</a:t>
                      </a:r>
                      <a:endParaRPr lang="it-IT" b="1" i="1" dirty="0"/>
                    </a:p>
                  </a:txBody>
                  <a:tcPr marL="66675" marR="66675" marT="66675" marB="6667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just" rtl="0"/>
                      <a:r>
                        <a:rPr lang="en-GB" dirty="0" smtClean="0"/>
                        <a:t>Young</a:t>
                      </a:r>
                      <a:r>
                        <a:rPr lang="en-GB" baseline="0" dirty="0" smtClean="0"/>
                        <a:t> p</a:t>
                      </a:r>
                      <a:r>
                        <a:rPr lang="en-GB" dirty="0" smtClean="0"/>
                        <a:t>eople </a:t>
                      </a:r>
                      <a:r>
                        <a:rPr lang="en-GB" dirty="0"/>
                        <a:t>entering </a:t>
                      </a:r>
                      <a:r>
                        <a:rPr lang="en-GB" dirty="0" smtClean="0"/>
                        <a:t>apprenticeships</a:t>
                      </a:r>
                      <a:endParaRPr lang="en-GB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/>
                        <a:t>289.076</a:t>
                      </a:r>
                    </a:p>
                  </a:txBody>
                  <a:tcPr marL="66675" marR="66675" marT="66675" marB="6667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just" rtl="0"/>
                      <a:r>
                        <a:rPr lang="en-GB" dirty="0"/>
                        <a:t>Apprentices transformed in permanent employees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/>
                        <a:t>176.996</a:t>
                      </a:r>
                    </a:p>
                  </a:txBody>
                  <a:tcPr marL="66675" marR="66675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just" rtl="0"/>
                      <a:r>
                        <a:rPr lang="en-GB" dirty="0"/>
                        <a:t>Interrupted apprenticeships contracts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227.151</a:t>
                      </a:r>
                    </a:p>
                  </a:txBody>
                  <a:tcPr marL="66675" marR="66675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just" rtl="0"/>
                      <a:r>
                        <a:rPr lang="en-GB" b="1" i="1" dirty="0" smtClean="0"/>
                        <a:t>Apprentices and</a:t>
                      </a:r>
                      <a:r>
                        <a:rPr lang="en-GB" b="1" i="1" baseline="0" dirty="0" smtClean="0"/>
                        <a:t> the labour market in 2010</a:t>
                      </a:r>
                      <a:endParaRPr lang="en-GB" b="1" i="1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b="1" i="1" dirty="0" smtClean="0"/>
                        <a:t>%</a:t>
                      </a:r>
                      <a:endParaRPr lang="it-IT" b="1" i="1" dirty="0"/>
                    </a:p>
                  </a:txBody>
                  <a:tcPr marL="66675" marR="66675" marT="66675" marB="6667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just" rtl="0"/>
                      <a:r>
                        <a:rPr lang="en-GB" dirty="0" smtClean="0"/>
                        <a:t>% of apprentices on</a:t>
                      </a:r>
                      <a:r>
                        <a:rPr lang="en-GB" baseline="0" dirty="0" smtClean="0"/>
                        <a:t> 15-29 employed population</a:t>
                      </a:r>
                      <a:endParaRPr lang="en-GB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 smtClean="0"/>
                        <a:t>15,1%</a:t>
                      </a:r>
                      <a:endParaRPr lang="it-IT" dirty="0"/>
                    </a:p>
                  </a:txBody>
                  <a:tcPr marL="66675" marR="66675" marT="66675" marB="6667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just" rtl="0"/>
                      <a:r>
                        <a:rPr lang="en-GB" dirty="0" smtClean="0"/>
                        <a:t>% of apprentices</a:t>
                      </a:r>
                      <a:r>
                        <a:rPr lang="en-GB" baseline="0" dirty="0" smtClean="0"/>
                        <a:t> on total amount of new labour contract</a:t>
                      </a:r>
                      <a:endParaRPr lang="en-GB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 smtClean="0"/>
                        <a:t>3%</a:t>
                      </a:r>
                      <a:endParaRPr lang="it-IT" dirty="0"/>
                    </a:p>
                  </a:txBody>
                  <a:tcPr marL="66675" marR="66675" marT="66675" marB="666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684213" y="981075"/>
            <a:ext cx="7343775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2800" b="1" dirty="0">
                <a:latin typeface="+mj-lt"/>
                <a:ea typeface="+mj-ea"/>
                <a:cs typeface="+mj-cs"/>
              </a:rPr>
              <a:t>Key data on the </a:t>
            </a:r>
            <a:r>
              <a:rPr lang="it-IT" sz="2800" b="1" dirty="0" err="1">
                <a:latin typeface="+mj-lt"/>
                <a:ea typeface="+mj-ea"/>
                <a:cs typeface="+mj-cs"/>
              </a:rPr>
              <a:t>Italian</a:t>
            </a:r>
            <a:r>
              <a:rPr lang="it-IT" sz="2800" b="1" dirty="0">
                <a:latin typeface="+mj-lt"/>
                <a:ea typeface="+mj-ea"/>
                <a:cs typeface="+mj-cs"/>
              </a:rPr>
              <a:t> </a:t>
            </a:r>
            <a:r>
              <a:rPr lang="it-IT" sz="2800" b="1" dirty="0" err="1" smtClean="0">
                <a:latin typeface="+mj-lt"/>
                <a:ea typeface="+mj-ea"/>
                <a:cs typeface="+mj-cs"/>
              </a:rPr>
              <a:t>apprentices</a:t>
            </a:r>
            <a:r>
              <a:rPr lang="it-IT" sz="2800" b="1" dirty="0" smtClean="0">
                <a:latin typeface="+mj-lt"/>
                <a:ea typeface="+mj-ea"/>
                <a:cs typeface="+mj-cs"/>
              </a:rPr>
              <a:t> (2010)</a:t>
            </a:r>
            <a:endParaRPr lang="it-IT" sz="28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357313" y="1571625"/>
          <a:ext cx="6215106" cy="4983488"/>
        </p:xfrm>
        <a:graphic>
          <a:graphicData uri="http://schemas.openxmlformats.org/drawingml/2006/table">
            <a:tbl>
              <a:tblPr/>
              <a:tblGrid>
                <a:gridCol w="5214975"/>
                <a:gridCol w="1000131"/>
              </a:tblGrid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 b="1" dirty="0" smtClean="0"/>
                        <a:t>Indicators</a:t>
                      </a:r>
                      <a:endParaRPr lang="en-GB" sz="1800" dirty="0"/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sz="1800" b="1" dirty="0"/>
                        <a:t>Value</a:t>
                      </a:r>
                      <a:endParaRPr lang="en-GB" sz="1800" dirty="0"/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 i="1" dirty="0"/>
                        <a:t>Age</a:t>
                      </a:r>
                      <a:endParaRPr lang="en-GB" sz="1800" dirty="0"/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800" dirty="0"/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3567">
                <a:tc>
                  <a:txBody>
                    <a:bodyPr/>
                    <a:lstStyle/>
                    <a:p>
                      <a:pPr algn="just" rtl="0"/>
                      <a:r>
                        <a:rPr lang="en-GB" sz="1800" dirty="0"/>
                        <a:t>15-17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/>
                        <a:t>1,4%</a:t>
                      </a:r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/>
                        <a:t>18-24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/>
                        <a:t>58,5%</a:t>
                      </a:r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/>
                        <a:t>25-29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/>
                        <a:t>32,7%</a:t>
                      </a:r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567">
                <a:tc>
                  <a:txBody>
                    <a:bodyPr/>
                    <a:lstStyle/>
                    <a:p>
                      <a:pPr algn="just" rtl="0"/>
                      <a:r>
                        <a:rPr lang="en-GB" sz="1800"/>
                        <a:t>25 and more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/>
                        <a:t>7,3%</a:t>
                      </a:r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 i="1"/>
                        <a:t>Education attainment</a:t>
                      </a:r>
                      <a:endParaRPr lang="en-GB" sz="1800"/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800" dirty="0"/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/>
                        <a:t>No title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 smtClean="0"/>
                        <a:t>49,5</a:t>
                      </a:r>
                      <a:r>
                        <a:rPr lang="it-IT" sz="1800" dirty="0"/>
                        <a:t>%</a:t>
                      </a:r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567">
                <a:tc>
                  <a:txBody>
                    <a:bodyPr/>
                    <a:lstStyle/>
                    <a:p>
                      <a:pPr algn="just" rtl="0"/>
                      <a:r>
                        <a:rPr lang="en-GB" sz="1800"/>
                        <a:t>Vocational qualification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 smtClean="0"/>
                        <a:t>8,3</a:t>
                      </a:r>
                      <a:r>
                        <a:rPr lang="it-IT" sz="1800" dirty="0"/>
                        <a:t>%</a:t>
                      </a:r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/>
                        <a:t>Diploma Isced 3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 smtClean="0"/>
                        <a:t>35,4</a:t>
                      </a:r>
                      <a:r>
                        <a:rPr lang="it-IT" sz="1800" dirty="0"/>
                        <a:t>%</a:t>
                      </a:r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567">
                <a:tc>
                  <a:txBody>
                    <a:bodyPr/>
                    <a:lstStyle/>
                    <a:p>
                      <a:pPr algn="just" rtl="0"/>
                      <a:r>
                        <a:rPr lang="en-GB" sz="1800"/>
                        <a:t>University degree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 smtClean="0"/>
                        <a:t>6,9</a:t>
                      </a:r>
                      <a:r>
                        <a:rPr lang="it-IT" sz="1800" dirty="0"/>
                        <a:t>%</a:t>
                      </a:r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 i="1" dirty="0" smtClean="0"/>
                        <a:t>Main Sectors</a:t>
                      </a:r>
                      <a:endParaRPr lang="en-GB" sz="1800" dirty="0"/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it-IT" sz="1800" dirty="0"/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 dirty="0"/>
                        <a:t>Construction </a:t>
                      </a:r>
                      <a:r>
                        <a:rPr lang="en-GB" sz="1800" dirty="0" smtClean="0"/>
                        <a:t>industry 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 smtClean="0"/>
                        <a:t>15,7%</a:t>
                      </a:r>
                      <a:endParaRPr lang="it-IT" sz="1800" dirty="0"/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/>
                        <a:t>Hotel &amp; Restaurants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 smtClean="0"/>
                        <a:t>10,4%</a:t>
                      </a:r>
                      <a:endParaRPr lang="it-IT" sz="1800" dirty="0"/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/>
                        <a:t>Retail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 smtClean="0"/>
                        <a:t>24,3%</a:t>
                      </a:r>
                      <a:endParaRPr lang="it-IT" sz="1800" dirty="0"/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86">
                <a:tc>
                  <a:txBody>
                    <a:bodyPr/>
                    <a:lstStyle/>
                    <a:p>
                      <a:pPr algn="just" rtl="0"/>
                      <a:r>
                        <a:rPr lang="en-GB" sz="1800" dirty="0"/>
                        <a:t>Manufactory industry</a:t>
                      </a:r>
                    </a:p>
                  </a:txBody>
                  <a:tcPr marL="18574" marR="18574" marT="18574" marB="185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800" dirty="0" smtClean="0"/>
                        <a:t>23,3%</a:t>
                      </a:r>
                      <a:endParaRPr lang="it-IT" sz="1800" dirty="0"/>
                    </a:p>
                  </a:txBody>
                  <a:tcPr marL="18574" marR="18574" marT="18574" marB="1857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323850" y="1412875"/>
            <a:ext cx="8229600" cy="720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2800" b="1" dirty="0">
                <a:latin typeface="+mj-lt"/>
                <a:ea typeface="+mj-ea"/>
                <a:cs typeface="+mj-cs"/>
              </a:rPr>
              <a:t>The </a:t>
            </a:r>
            <a:r>
              <a:rPr lang="it-IT" sz="2800" b="1" dirty="0" err="1">
                <a:latin typeface="+mj-lt"/>
                <a:ea typeface="+mj-ea"/>
                <a:cs typeface="+mj-cs"/>
              </a:rPr>
              <a:t>governance</a:t>
            </a:r>
            <a:r>
              <a:rPr lang="it-IT" sz="2800" b="1" dirty="0">
                <a:latin typeface="+mj-lt"/>
                <a:ea typeface="+mj-ea"/>
                <a:cs typeface="+mj-cs"/>
              </a:rPr>
              <a:t> </a:t>
            </a:r>
            <a:r>
              <a:rPr lang="it-IT" sz="2800" b="1" dirty="0" err="1">
                <a:latin typeface="+mj-lt"/>
                <a:ea typeface="+mj-ea"/>
                <a:cs typeface="+mj-cs"/>
              </a:rPr>
              <a:t>of</a:t>
            </a:r>
            <a:r>
              <a:rPr lang="it-IT" sz="2800" b="1" dirty="0">
                <a:latin typeface="+mj-lt"/>
                <a:ea typeface="+mj-ea"/>
                <a:cs typeface="+mj-cs"/>
              </a:rPr>
              <a:t> the </a:t>
            </a:r>
            <a:r>
              <a:rPr lang="it-IT" sz="2800" b="1" dirty="0" err="1">
                <a:latin typeface="+mj-lt"/>
                <a:ea typeface="+mj-ea"/>
                <a:cs typeface="+mj-cs"/>
              </a:rPr>
              <a:t>apprenticeships</a:t>
            </a:r>
            <a:endParaRPr lang="it-IT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195" name="Segnaposto contenuto 2"/>
          <p:cNvSpPr txBox="1">
            <a:spLocks/>
          </p:cNvSpPr>
          <p:nvPr/>
        </p:nvSpPr>
        <p:spPr bwMode="auto">
          <a:xfrm>
            <a:off x="468313" y="2060575"/>
            <a:ext cx="82804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000" dirty="0"/>
              <a:t>Key feature of the Italian context: </a:t>
            </a:r>
          </a:p>
          <a:p>
            <a:pPr marL="800100" lvl="1" indent="-342900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GB" sz="2000" dirty="0"/>
              <a:t>the State has an exclusive competence on education and on the labour contracts</a:t>
            </a:r>
          </a:p>
          <a:p>
            <a:pPr marL="800100" lvl="1" indent="-342900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GB" sz="2000" dirty="0"/>
              <a:t>the Regions (19 Regions + 2 Autonomous Provinces) have an exclusive competence on vocational training, including training provided within the apprenticeships contracts 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000" dirty="0"/>
              <a:t>Being a labour and training contract, apprenticeship is located at the interconnection of the respective areas of competences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000" dirty="0"/>
              <a:t>The </a:t>
            </a:r>
            <a:r>
              <a:rPr lang="en-GB" sz="2000" dirty="0" smtClean="0"/>
              <a:t>State </a:t>
            </a:r>
            <a:r>
              <a:rPr lang="en-GB" sz="2000" dirty="0"/>
              <a:t>has set up the broad legislative framework; then it has devolved its role to the </a:t>
            </a:r>
            <a:r>
              <a:rPr lang="en-GB" sz="2000" dirty="0" smtClean="0"/>
              <a:t>Social Partners</a:t>
            </a:r>
            <a:endParaRPr lang="en-GB" sz="2000" dirty="0"/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000" dirty="0"/>
              <a:t>As a result, </a:t>
            </a:r>
            <a:r>
              <a:rPr lang="en-GB" sz="2000" dirty="0" smtClean="0"/>
              <a:t>apprenticeship </a:t>
            </a:r>
            <a:r>
              <a:rPr lang="en-GB" sz="2000" dirty="0"/>
              <a:t>is managed through a consensus among  institutional subjects (State and Regions) and the </a:t>
            </a:r>
            <a:r>
              <a:rPr lang="en-GB" sz="2000" dirty="0" smtClean="0"/>
              <a:t>Social Partners.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47813" y="1125538"/>
            <a:ext cx="5688012" cy="5032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2800" b="1" dirty="0">
                <a:latin typeface="+mj-lt"/>
                <a:ea typeface="+mj-ea"/>
                <a:cs typeface="Times New Roman" pitchFamily="18" charset="0"/>
              </a:rPr>
              <a:t>Training within apprenticeship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850" y="1700213"/>
            <a:ext cx="8640763" cy="4897437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Different training obligations according to different </a:t>
            </a:r>
            <a:r>
              <a:rPr lang="en-US" sz="2000" kern="0" dirty="0" smtClean="0"/>
              <a:t>forms of apprenticeship.  </a:t>
            </a:r>
            <a:endParaRPr lang="en-US" sz="2000" kern="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/>
              <a:t>Some </a:t>
            </a:r>
            <a:r>
              <a:rPr lang="en-US" sz="2000" kern="0" dirty="0" smtClean="0"/>
              <a:t>forms of apprenticeship </a:t>
            </a:r>
            <a:r>
              <a:rPr lang="en-US" sz="2000" kern="0" dirty="0"/>
              <a:t>are aimed to acquire qualifications </a:t>
            </a:r>
            <a:r>
              <a:rPr lang="en-US" sz="2000" kern="0" dirty="0" smtClean="0"/>
              <a:t>through full-time education </a:t>
            </a:r>
            <a:r>
              <a:rPr lang="en-US" sz="2000" kern="0" dirty="0"/>
              <a:t>courses:</a:t>
            </a:r>
          </a:p>
          <a:p>
            <a:pPr marL="457200" indent="-4572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kern="0" dirty="0"/>
              <a:t>apprenticeship for acquiring a professional operator and/or technician qualification (1</a:t>
            </a:r>
            <a:r>
              <a:rPr lang="en-US" sz="2000" kern="0" baseline="30000" dirty="0"/>
              <a:t>st</a:t>
            </a:r>
            <a:r>
              <a:rPr lang="en-US" sz="2000" kern="0" dirty="0"/>
              <a:t> form): at least 400 hours a year according to the Regions’ regulations; external training provided by private training </a:t>
            </a:r>
            <a:r>
              <a:rPr lang="en-US" sz="2000" kern="0" dirty="0" err="1"/>
              <a:t>centres</a:t>
            </a:r>
            <a:r>
              <a:rPr lang="en-US" sz="2000" kern="0" dirty="0"/>
              <a:t> (</a:t>
            </a:r>
            <a:r>
              <a:rPr lang="en-US" sz="2000" i="1" kern="0" dirty="0"/>
              <a:t>not schools!</a:t>
            </a:r>
            <a:r>
              <a:rPr lang="en-US" sz="2000" kern="0" dirty="0"/>
              <a:t>)  which have passed an accreditation process to operate with public funds; same final </a:t>
            </a:r>
            <a:r>
              <a:rPr lang="en-US" sz="2000" kern="0" dirty="0" smtClean="0"/>
              <a:t>examination </a:t>
            </a:r>
            <a:r>
              <a:rPr lang="en-US" sz="2000" kern="0" dirty="0"/>
              <a:t>as for those who attended the full-time education path </a:t>
            </a:r>
          </a:p>
          <a:p>
            <a:pPr marL="457200" indent="-4572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kern="0" dirty="0"/>
              <a:t>higher education and research apprenticeship (3</a:t>
            </a:r>
            <a:r>
              <a:rPr lang="en-US" sz="2000" kern="0" baseline="30000" dirty="0"/>
              <a:t>rd</a:t>
            </a:r>
            <a:r>
              <a:rPr lang="en-US" sz="2000" kern="0" dirty="0"/>
              <a:t> form):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 the amount of education is agreed through the collaboration among 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universities/schools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(that release the qualifications) and 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companies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that  employ the apprentices (or their representative organizations) with the Regions as institutional authorities; </a:t>
            </a:r>
            <a:r>
              <a:rPr lang="en-US" sz="2000" kern="0" dirty="0"/>
              <a:t>external training provided by universities or schools; same final </a:t>
            </a:r>
            <a:r>
              <a:rPr lang="en-US" sz="2000" kern="0" dirty="0" smtClean="0"/>
              <a:t>examination </a:t>
            </a:r>
            <a:r>
              <a:rPr lang="en-US" sz="2000" kern="0" dirty="0"/>
              <a:t>as for those who attended the full-time education path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47813" y="1125538"/>
            <a:ext cx="5688012" cy="5032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2800" b="1" dirty="0">
                <a:latin typeface="+mj-lt"/>
                <a:ea typeface="+mj-ea"/>
                <a:cs typeface="Times New Roman" pitchFamily="18" charset="0"/>
              </a:rPr>
              <a:t>Training within apprenticeship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2000250"/>
            <a:ext cx="8640763" cy="4371975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Bef>
                <a:spcPct val="20000"/>
              </a:spcBef>
              <a:defRPr/>
            </a:pPr>
            <a:r>
              <a:rPr lang="en-US" sz="2000" kern="0" dirty="0"/>
              <a:t>The occupationally based apprenticeship is the most widespread through the country: </a:t>
            </a:r>
          </a:p>
          <a:p>
            <a:pPr marL="457200" indent="-4572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kern="0" dirty="0"/>
              <a:t>120 hours to develop key skills and competences through training courses provided by accredited training </a:t>
            </a:r>
            <a:r>
              <a:rPr lang="en-US" sz="2000" kern="0" dirty="0" err="1"/>
              <a:t>centres</a:t>
            </a:r>
            <a:r>
              <a:rPr lang="en-US" sz="2000" kern="0" dirty="0"/>
              <a:t> and funded by the </a:t>
            </a:r>
            <a:r>
              <a:rPr lang="en-US" sz="2000" kern="0" dirty="0" smtClean="0"/>
              <a:t>Regions</a:t>
            </a:r>
            <a:endParaRPr lang="en-US" sz="2000" kern="0" dirty="0"/>
          </a:p>
          <a:p>
            <a:pPr marL="457200" indent="-4572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kern="0" dirty="0"/>
              <a:t>technical skills and competences provided under the responsibility of the </a:t>
            </a:r>
            <a:r>
              <a:rPr lang="en-US" sz="2000" kern="0" dirty="0" smtClean="0"/>
              <a:t>company, </a:t>
            </a:r>
            <a:r>
              <a:rPr lang="en-US" sz="2000" kern="0" dirty="0"/>
              <a:t>according to the collective bargaining in order to acquire a qualification or a </a:t>
            </a:r>
            <a:r>
              <a:rPr lang="en-US" sz="2000" kern="0" dirty="0" smtClean="0"/>
              <a:t>skill </a:t>
            </a:r>
            <a:r>
              <a:rPr lang="en-US" sz="2000" kern="0" dirty="0"/>
              <a:t>certificate. This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training can be provided by training centres or by the enterprises themselves if they fulfil the requirements agreed by 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Social Partners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that generally consider: h</a:t>
            </a:r>
            <a:r>
              <a:rPr lang="en-GB" sz="2000" dirty="0" smtClean="0"/>
              <a:t>uman </a:t>
            </a:r>
            <a:r>
              <a:rPr lang="en-GB" sz="2000" dirty="0"/>
              <a:t>resources involved in the training; e</a:t>
            </a:r>
            <a:r>
              <a:rPr lang="en-GB" sz="2000" dirty="0" smtClean="0"/>
              <a:t>quipment</a:t>
            </a:r>
            <a:r>
              <a:rPr lang="en-GB" sz="2000" dirty="0"/>
              <a:t>, location, machineries; </a:t>
            </a:r>
            <a:r>
              <a:rPr lang="en-GB" sz="2000" dirty="0" smtClean="0"/>
              <a:t>availability </a:t>
            </a:r>
            <a:r>
              <a:rPr lang="en-GB" sz="2000" dirty="0"/>
              <a:t>of an instructor with specific requirements.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Ppt0000001</Template>
  <TotalTime>306</TotalTime>
  <Words>1267</Words>
  <Application>Microsoft Office PowerPoint</Application>
  <PresentationFormat>Presentazione su schermo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Ppt0000001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PBucarelli</dc:creator>
  <cp:lastModifiedBy>Di Iorio Giuseppina</cp:lastModifiedBy>
  <cp:revision>39</cp:revision>
  <dcterms:created xsi:type="dcterms:W3CDTF">2012-11-05T10:14:02Z</dcterms:created>
  <dcterms:modified xsi:type="dcterms:W3CDTF">2012-11-15T09:28:10Z</dcterms:modified>
</cp:coreProperties>
</file>