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5" r:id="rId5"/>
    <p:sldId id="258" r:id="rId6"/>
    <p:sldId id="260" r:id="rId7"/>
    <p:sldId id="261" r:id="rId8"/>
    <p:sldId id="262" r:id="rId9"/>
    <p:sldId id="263" r:id="rId10"/>
    <p:sldId id="266" r:id="rId11"/>
    <p:sldId id="278" r:id="rId12"/>
    <p:sldId id="274" r:id="rId13"/>
    <p:sldId id="264" r:id="rId14"/>
    <p:sldId id="277" r:id="rId15"/>
    <p:sldId id="279" r:id="rId16"/>
    <p:sldId id="280" r:id="rId17"/>
    <p:sldId id="265" r:id="rId18"/>
    <p:sldId id="270" r:id="rId19"/>
    <p:sldId id="271" r:id="rId20"/>
    <p:sldId id="272" r:id="rId21"/>
    <p:sldId id="276" r:id="rId22"/>
    <p:sldId id="273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>
        <p:scale>
          <a:sx n="55" d="100"/>
          <a:sy n="55" d="100"/>
        </p:scale>
        <p:origin x="-158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16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79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85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01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807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90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64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3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2pPr>
            <a:lvl3pPr>
              <a:defRPr sz="18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 Arndt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23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780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2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Christian Arndt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1951856" cy="365125"/>
          </a:xfrm>
          <a:prstGeom prst="rect">
            <a:avLst/>
          </a:prstGeom>
        </p:spPr>
        <p:txBody>
          <a:bodyPr/>
          <a:lstStyle/>
          <a:p>
            <a:fld id="{5EFD98F1-5F12-440E-B8E1-3660C5111314}" type="slidenum">
              <a:rPr lang="de-DE" smtClean="0"/>
              <a:pPr/>
              <a:t>‹N›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B56DD-0664-4E59-A6FF-BCD540FF074B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14EF-CD4D-4652-9FD5-688DCF66E37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4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as.de/portal/49066/property=pdf/fb403__reichtumsberichterstattung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Capability Approach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Poverty </a:t>
            </a:r>
            <a:r>
              <a:rPr lang="en-US" dirty="0"/>
              <a:t>and Wealth Reporting: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Experience </a:t>
            </a:r>
            <a:r>
              <a:rPr lang="en-US" dirty="0"/>
              <a:t>from Germany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Christian Arndt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/>
              <a:t>HfWU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IAW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ISFOL-Conference, </a:t>
            </a:r>
            <a:r>
              <a:rPr lang="de-DE" dirty="0" err="1" smtClean="0"/>
              <a:t>Rome</a:t>
            </a:r>
            <a:r>
              <a:rPr lang="de-DE" dirty="0" smtClean="0"/>
              <a:t>, May, 23rd 2012</a:t>
            </a:r>
            <a:endParaRPr lang="de-DE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518"/>
            <a:ext cx="3096344" cy="122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Logo_IAW_farbe_fuer_p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52691"/>
            <a:ext cx="10214261" cy="96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8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	Aggregation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Levels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01326" cy="36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4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	</a:t>
            </a:r>
            <a:r>
              <a:rPr lang="en-US" b="1" dirty="0"/>
              <a:t>Examples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Determinants of </a:t>
            </a:r>
            <a:r>
              <a:rPr lang="en-US" dirty="0" smtClean="0"/>
              <a:t>Capabilities –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the degree of multidimensionality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/>
              <a:t>Financial and non-financial impairments of determinants of capabilities in Germany (2004)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97120"/>
            <a:ext cx="9900592" cy="274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51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1"/>
            <a:ext cx="6478087" cy="61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	</a:t>
            </a:r>
            <a:r>
              <a:rPr lang="en-US" b="1" dirty="0" smtClean="0"/>
              <a:t>Examples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23527" y="6087699"/>
            <a:ext cx="428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Source: Arndt </a:t>
            </a:r>
            <a:r>
              <a:rPr lang="de-DE" i="1" dirty="0" err="1" smtClean="0"/>
              <a:t>and</a:t>
            </a:r>
            <a:r>
              <a:rPr lang="de-DE" i="1" dirty="0" smtClean="0"/>
              <a:t> Volkert (2006)</a:t>
            </a:r>
            <a:endParaRPr lang="en-US" i="1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479704" y="1556792"/>
            <a:ext cx="2664296" cy="268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richness</a:t>
            </a:r>
            <a:endParaRPr lang="de-DE" dirty="0" smtClean="0"/>
          </a:p>
          <a:p>
            <a:r>
              <a:rPr lang="de-DE" dirty="0" err="1" smtClean="0"/>
              <a:t>indicators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r>
              <a:rPr lang="de-DE" dirty="0" err="1" smtClean="0"/>
              <a:t>household</a:t>
            </a:r>
            <a:r>
              <a:rPr lang="de-DE" dirty="0" smtClean="0"/>
              <a:t> &amp; </a:t>
            </a:r>
            <a:r>
              <a:rPr lang="de-DE" dirty="0" err="1" smtClean="0"/>
              <a:t>indiviual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2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	Examples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Gender aspects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35527" cy="46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7" y="6087699"/>
            <a:ext cx="428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Source: Arndt </a:t>
            </a:r>
            <a:r>
              <a:rPr lang="de-DE" i="1" dirty="0" err="1" smtClean="0"/>
              <a:t>and</a:t>
            </a:r>
            <a:r>
              <a:rPr lang="de-DE" i="1" dirty="0" smtClean="0"/>
              <a:t> Volkert (2007)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4140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dirty="0"/>
              <a:t>	Examples</a:t>
            </a:r>
            <a:br>
              <a:rPr lang="en-US" dirty="0"/>
            </a:br>
            <a:r>
              <a:rPr lang="en-US" dirty="0" smtClean="0"/>
              <a:t>	Income and Wealth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097" y="1092988"/>
            <a:ext cx="10440665" cy="54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04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	Examples</a:t>
            </a:r>
            <a:br>
              <a:rPr lang="en-US" dirty="0"/>
            </a:br>
            <a:r>
              <a:rPr lang="en-US" dirty="0"/>
              <a:t>	Income and Wealth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5" descr="200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478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1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	</a:t>
            </a:r>
            <a:r>
              <a:rPr lang="en-US" b="1" dirty="0" smtClean="0"/>
              <a:t>Examples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Determinants of </a:t>
            </a:r>
            <a:r>
              <a:rPr lang="en-US" dirty="0" smtClean="0"/>
              <a:t>Capabilities – </a:t>
            </a:r>
            <a:br>
              <a:rPr lang="en-US" dirty="0" smtClean="0"/>
            </a:br>
            <a:r>
              <a:rPr lang="en-US" dirty="0" smtClean="0"/>
              <a:t>	dependency of drivers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8812"/>
            <a:ext cx="6601941" cy="44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60876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Source: 3rd German </a:t>
            </a:r>
            <a:r>
              <a:rPr lang="de-DE" i="1" dirty="0" err="1" smtClean="0"/>
              <a:t>Poverty</a:t>
            </a:r>
            <a:r>
              <a:rPr lang="de-DE" i="1" dirty="0" smtClean="0"/>
              <a:t> &amp; </a:t>
            </a:r>
            <a:r>
              <a:rPr lang="de-DE" i="1" dirty="0" err="1" smtClean="0"/>
              <a:t>Wealth</a:t>
            </a:r>
            <a:r>
              <a:rPr lang="de-DE" i="1" dirty="0" smtClean="0"/>
              <a:t> Report (2008)</a:t>
            </a:r>
            <a:endParaRPr lang="en-US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Political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income</a:t>
            </a:r>
            <a:r>
              <a:rPr lang="de-DE" dirty="0" smtClean="0"/>
              <a:t> </a:t>
            </a:r>
            <a:r>
              <a:rPr lang="de-DE" dirty="0" err="1" smtClean="0"/>
              <a:t>poverty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3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	Structure </a:t>
            </a:r>
            <a:r>
              <a:rPr lang="en-US" dirty="0"/>
              <a:t>of the 3rd report (Summer 2008)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Analytical part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elies on socio-economic studies, contributed </a:t>
            </a:r>
            <a:r>
              <a:rPr lang="en-US" dirty="0"/>
              <a:t>by independent German researchers </a:t>
            </a:r>
            <a:r>
              <a:rPr lang="en-US" dirty="0" smtClean="0"/>
              <a:t>, </a:t>
            </a:r>
            <a:r>
              <a:rPr lang="en-US" dirty="0" err="1" smtClean="0"/>
              <a:t>comission</a:t>
            </a:r>
            <a:r>
              <a:rPr lang="en-US" dirty="0" smtClean="0"/>
              <a:t> on </a:t>
            </a:r>
            <a:r>
              <a:rPr lang="en-US" dirty="0"/>
              <a:t>behalf of </a:t>
            </a:r>
            <a:r>
              <a:rPr lang="en-US" dirty="0" smtClean="0"/>
              <a:t>the German government </a:t>
            </a:r>
          </a:p>
          <a:p>
            <a:pPr lvl="1"/>
            <a:r>
              <a:rPr lang="en-US" dirty="0" smtClean="0"/>
              <a:t>highlight major </a:t>
            </a:r>
            <a:r>
              <a:rPr lang="en-US" dirty="0"/>
              <a:t>findings </a:t>
            </a:r>
            <a:r>
              <a:rPr lang="en-US" dirty="0" smtClean="0"/>
              <a:t>regarding poverty</a:t>
            </a:r>
            <a:r>
              <a:rPr lang="en-US" dirty="0"/>
              <a:t>, wealth, conditions of life and capabilities in </a:t>
            </a:r>
            <a:r>
              <a:rPr lang="en-US" dirty="0" smtClean="0"/>
              <a:t>Germany </a:t>
            </a:r>
          </a:p>
          <a:p>
            <a:pPr lvl="1"/>
            <a:r>
              <a:rPr lang="en-US" dirty="0" smtClean="0"/>
              <a:t>follows </a:t>
            </a:r>
            <a:r>
              <a:rPr lang="en-US" dirty="0"/>
              <a:t>the system of main determinants of </a:t>
            </a:r>
            <a:r>
              <a:rPr lang="en-US" dirty="0" smtClean="0"/>
              <a:t>capabilities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Policy </a:t>
            </a:r>
            <a:r>
              <a:rPr lang="en-US" dirty="0"/>
              <a:t>part </a:t>
            </a:r>
            <a:endParaRPr lang="en-US" dirty="0" smtClean="0"/>
          </a:p>
          <a:p>
            <a:pPr lvl="1"/>
            <a:r>
              <a:rPr lang="en-US" dirty="0" smtClean="0"/>
              <a:t>also</a:t>
            </a:r>
            <a:r>
              <a:rPr lang="en-US" dirty="0"/>
              <a:t> </a:t>
            </a:r>
            <a:r>
              <a:rPr lang="en-US" dirty="0" smtClean="0"/>
              <a:t>structured </a:t>
            </a:r>
            <a:r>
              <a:rPr lang="en-US" dirty="0"/>
              <a:t>along the core determinants of capabilities </a:t>
            </a:r>
          </a:p>
          <a:p>
            <a:pPr lvl="1"/>
            <a:r>
              <a:rPr lang="en-US" dirty="0" smtClean="0"/>
              <a:t>written </a:t>
            </a:r>
            <a:r>
              <a:rPr lang="en-US" dirty="0"/>
              <a:t>by </a:t>
            </a:r>
            <a:r>
              <a:rPr lang="en-US" dirty="0" smtClean="0"/>
              <a:t>the government</a:t>
            </a:r>
          </a:p>
          <a:p>
            <a:pPr lvl="1"/>
            <a:r>
              <a:rPr lang="en-US" dirty="0" smtClean="0"/>
              <a:t>shows </a:t>
            </a:r>
            <a:r>
              <a:rPr lang="en-US" dirty="0"/>
              <a:t>how the government plans to </a:t>
            </a:r>
            <a:r>
              <a:rPr lang="en-US" dirty="0" smtClean="0"/>
              <a:t>or already </a:t>
            </a:r>
            <a:r>
              <a:rPr lang="en-US" dirty="0"/>
              <a:t>has taken </a:t>
            </a:r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4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dirty="0"/>
              <a:t>	Structure of the </a:t>
            </a:r>
            <a:r>
              <a:rPr lang="en-US" dirty="0" smtClean="0"/>
              <a:t>4rd </a:t>
            </a:r>
            <a:r>
              <a:rPr lang="en-US" dirty="0"/>
              <a:t>report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</a:t>
            </a:r>
            <a:r>
              <a:rPr lang="en-US" dirty="0"/>
              <a:t>Summer </a:t>
            </a:r>
            <a:r>
              <a:rPr lang="en-US" dirty="0" smtClean="0"/>
              <a:t>2012, forthcoming)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General part</a:t>
            </a:r>
            <a:endParaRPr lang="en-US" dirty="0"/>
          </a:p>
          <a:p>
            <a:pPr lvl="1"/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Core </a:t>
            </a:r>
            <a:r>
              <a:rPr lang="de-DE" dirty="0" err="1" smtClean="0"/>
              <a:t>Indicators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Determinants of low and high levels of “participation” </a:t>
            </a:r>
            <a:r>
              <a:rPr lang="de-DE" dirty="0" smtClean="0"/>
              <a:t>in „</a:t>
            </a:r>
            <a:r>
              <a:rPr lang="de-DE" dirty="0" err="1" smtClean="0"/>
              <a:t>crucial</a:t>
            </a:r>
            <a:r>
              <a:rPr lang="de-DE" dirty="0" smtClean="0"/>
              <a:t>“ </a:t>
            </a:r>
            <a:r>
              <a:rPr lang="de-DE" dirty="0" err="1" smtClean="0"/>
              <a:t>periods</a:t>
            </a:r>
            <a:r>
              <a:rPr lang="de-DE" dirty="0" smtClean="0"/>
              <a:t> in </a:t>
            </a:r>
            <a:r>
              <a:rPr lang="de-DE" dirty="0" err="1" smtClean="0"/>
              <a:t>life</a:t>
            </a:r>
            <a:r>
              <a:rPr lang="de-DE" dirty="0" smtClean="0"/>
              <a:t> time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Initial </a:t>
            </a:r>
            <a:r>
              <a:rPr lang="de-DE" dirty="0" err="1" smtClean="0"/>
              <a:t>opportunities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endParaRPr lang="de-DE" dirty="0"/>
          </a:p>
          <a:p>
            <a:pPr marL="857250" lvl="1" indent="-457200">
              <a:buFont typeface="+mj-lt"/>
              <a:buAutoNum type="arabicPeriod"/>
            </a:pPr>
            <a:r>
              <a:rPr lang="de-DE" dirty="0" err="1" smtClean="0"/>
              <a:t>Opportunities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(</a:t>
            </a:r>
            <a:r>
              <a:rPr lang="de-DE" dirty="0" err="1" smtClean="0"/>
              <a:t>younger</a:t>
            </a:r>
            <a:r>
              <a:rPr lang="de-DE" dirty="0" smtClean="0"/>
              <a:t> </a:t>
            </a:r>
            <a:r>
              <a:rPr lang="de-DE" dirty="0" err="1" smtClean="0"/>
              <a:t>adults</a:t>
            </a:r>
            <a:r>
              <a:rPr lang="de-DE" dirty="0" smtClean="0"/>
              <a:t>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err="1" smtClean="0"/>
              <a:t>Opportunities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(</a:t>
            </a:r>
            <a:r>
              <a:rPr lang="de-DE" dirty="0" err="1" smtClean="0"/>
              <a:t>middle</a:t>
            </a:r>
            <a:r>
              <a:rPr lang="de-DE" dirty="0" smtClean="0"/>
              <a:t> adult </a:t>
            </a:r>
            <a:r>
              <a:rPr lang="de-DE" dirty="0" err="1" smtClean="0"/>
              <a:t>years</a:t>
            </a:r>
            <a:r>
              <a:rPr lang="de-DE" dirty="0" smtClean="0"/>
              <a:t>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elderly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	</a:t>
            </a:r>
            <a:r>
              <a:rPr lang="en-US" dirty="0" smtClean="0"/>
              <a:t>Examples</a:t>
            </a:r>
            <a:br>
              <a:rPr lang="en-US" dirty="0" smtClean="0"/>
            </a:br>
            <a:r>
              <a:rPr lang="en-US" dirty="0" smtClean="0"/>
              <a:t>	Richness (Income and Wealth) &amp; </a:t>
            </a:r>
            <a:br>
              <a:rPr lang="en-US" dirty="0" smtClean="0"/>
            </a:br>
            <a:r>
              <a:rPr lang="en-US" dirty="0" smtClean="0"/>
              <a:t>	Lifetime Periods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632848" cy="4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608769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Source: IAW (2012, </a:t>
            </a:r>
            <a:r>
              <a:rPr lang="de-DE" i="1" dirty="0" err="1" smtClean="0"/>
              <a:t>forthcoming</a:t>
            </a:r>
            <a:r>
              <a:rPr lang="de-DE" i="1" dirty="0" smtClean="0"/>
              <a:t>)</a:t>
            </a:r>
            <a:endParaRPr lang="en-US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4499992" y="5870767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smtClean="0"/>
              <a:t>Age</a:t>
            </a:r>
            <a:endParaRPr lang="en-US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1331640" y="1772816"/>
            <a:ext cx="6552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Richness</a:t>
            </a:r>
            <a:r>
              <a:rPr lang="de-DE" i="1" dirty="0" smtClean="0"/>
              <a:t>, </a:t>
            </a:r>
            <a:r>
              <a:rPr lang="de-DE" i="1" dirty="0" err="1" smtClean="0"/>
              <a:t>head</a:t>
            </a:r>
            <a:r>
              <a:rPr lang="de-DE" i="1" dirty="0" smtClean="0"/>
              <a:t> </a:t>
            </a:r>
            <a:r>
              <a:rPr lang="de-DE" i="1" dirty="0" err="1" smtClean="0"/>
              <a:t>counts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0857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1	Motivation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Aims</a:t>
            </a:r>
            <a:r>
              <a:rPr lang="de-DE" dirty="0"/>
              <a:t> 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dirty="0" smtClean="0"/>
          </a:p>
          <a:p>
            <a:r>
              <a:rPr lang="en-US" b="1" dirty="0" smtClean="0"/>
              <a:t>Capability Approach (CA)</a:t>
            </a:r>
            <a:r>
              <a:rPr lang="en-US" dirty="0" smtClean="0"/>
              <a:t> as theoretical framework for </a:t>
            </a:r>
            <a:br>
              <a:rPr lang="en-US" dirty="0" smtClean="0"/>
            </a:br>
            <a:r>
              <a:rPr lang="en-US" b="1" dirty="0" smtClean="0"/>
              <a:t>multidimensional </a:t>
            </a:r>
            <a:r>
              <a:rPr lang="en-US" dirty="0" smtClean="0"/>
              <a:t>and </a:t>
            </a:r>
            <a:r>
              <a:rPr lang="en-US" b="1" dirty="0" smtClean="0"/>
              <a:t>multivariate </a:t>
            </a:r>
            <a:r>
              <a:rPr lang="en-US" dirty="0" smtClean="0"/>
              <a:t>official Poverty and Wealth Reporting in Germany</a:t>
            </a:r>
          </a:p>
          <a:p>
            <a:pPr lvl="1"/>
            <a:endParaRPr lang="de-DE" dirty="0" smtClean="0"/>
          </a:p>
          <a:p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endParaRPr lang="en-US" sz="3800" dirty="0" smtClean="0"/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establishing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offical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in Germany</a:t>
            </a:r>
            <a:endParaRPr lang="en-US" sz="3600" dirty="0" smtClean="0"/>
          </a:p>
          <a:p>
            <a:pPr lvl="1"/>
            <a:r>
              <a:rPr lang="de-DE" dirty="0" smtClean="0"/>
              <a:t>multidimensional 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operationalization</a:t>
            </a:r>
            <a:endParaRPr lang="en-US" sz="3600" dirty="0" smtClean="0"/>
          </a:p>
          <a:p>
            <a:pPr lvl="1"/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in Germany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9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cited</a:t>
            </a:r>
            <a:r>
              <a:rPr lang="de-DE" smtClean="0"/>
              <a:t> Literature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Arndt, Christian und Jürgen Volkert (2011) The </a:t>
            </a:r>
            <a:r>
              <a:rPr lang="de-DE" dirty="0" err="1"/>
              <a:t>Capability</a:t>
            </a:r>
            <a:r>
              <a:rPr lang="de-DE" dirty="0"/>
              <a:t> Approach: A Framework </a:t>
            </a:r>
            <a:r>
              <a:rPr lang="de-DE" dirty="0" err="1"/>
              <a:t>for</a:t>
            </a:r>
            <a:r>
              <a:rPr lang="de-DE" dirty="0"/>
              <a:t> Official German </a:t>
            </a:r>
            <a:r>
              <a:rPr lang="de-DE" dirty="0" err="1"/>
              <a:t>Poverty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Wealth</a:t>
            </a:r>
            <a:r>
              <a:rPr lang="de-DE" dirty="0"/>
              <a:t> Reports, </a:t>
            </a:r>
            <a:r>
              <a:rPr lang="de-DE" i="1" dirty="0"/>
              <a:t>Journal </a:t>
            </a:r>
            <a:r>
              <a:rPr lang="de-DE" i="1" dirty="0" err="1"/>
              <a:t>of</a:t>
            </a:r>
            <a:r>
              <a:rPr lang="de-DE" i="1" dirty="0"/>
              <a:t> Human Development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Capabilities</a:t>
            </a:r>
            <a:r>
              <a:rPr lang="de-DE" dirty="0"/>
              <a:t>, Vol. 12 </a:t>
            </a:r>
            <a:r>
              <a:rPr lang="de-DE" dirty="0" err="1"/>
              <a:t>No</a:t>
            </a:r>
            <a:r>
              <a:rPr lang="de-DE" dirty="0"/>
              <a:t>. 3, 311-337.</a:t>
            </a:r>
            <a:endParaRPr lang="en-US" dirty="0"/>
          </a:p>
          <a:p>
            <a:r>
              <a:rPr lang="de-DE" dirty="0"/>
              <a:t>Arndt, Christian, Martin </a:t>
            </a:r>
            <a:r>
              <a:rPr lang="de-DE" dirty="0" err="1"/>
              <a:t>Biewen</a:t>
            </a:r>
            <a:r>
              <a:rPr lang="de-DE" dirty="0"/>
              <a:t>, Bernhard Boockmann, Martin Rosenmann et al. (</a:t>
            </a:r>
            <a:r>
              <a:rPr lang="de-DE" dirty="0" smtClean="0"/>
              <a:t>2012) </a:t>
            </a:r>
            <a:r>
              <a:rPr lang="de-DE" i="1" dirty="0"/>
              <a:t>Aktualisierung der Berichterstattung über die Verteilung von Einkommen und Vermögen in Deutschland für den 4. Armuts- und </a:t>
            </a:r>
            <a:r>
              <a:rPr lang="de-DE" i="1" dirty="0" err="1"/>
              <a:t>Reichtumsbericht</a:t>
            </a:r>
            <a:r>
              <a:rPr lang="de-DE" i="1" dirty="0"/>
              <a:t> der Bundesregierung.</a:t>
            </a:r>
            <a:r>
              <a:rPr lang="de-DE" dirty="0"/>
              <a:t> Gutachten für das Bundesministerium für Arbeit und Soziales. Tübingen.</a:t>
            </a:r>
            <a:endParaRPr lang="en-US" dirty="0"/>
          </a:p>
          <a:p>
            <a:r>
              <a:rPr lang="de-DE" dirty="0"/>
              <a:t>Arndt, Christian, Rolf </a:t>
            </a:r>
            <a:r>
              <a:rPr lang="de-DE" dirty="0" err="1"/>
              <a:t>Kleimann</a:t>
            </a:r>
            <a:r>
              <a:rPr lang="de-DE" dirty="0"/>
              <a:t>, Martin Rosemann, Jochen Späth und Jürgen Volkert (2010) </a:t>
            </a:r>
            <a:r>
              <a:rPr lang="de-DE" i="1" u="sng" dirty="0">
                <a:hlinkClick r:id="rId2" tooltip="Opens external link in new window"/>
              </a:rPr>
              <a:t>Möglichkeiten und Grenzen der </a:t>
            </a:r>
            <a:r>
              <a:rPr lang="de-DE" i="1" u="sng" dirty="0" err="1">
                <a:hlinkClick r:id="rId2" tooltip="Opens external link in new window"/>
              </a:rPr>
              <a:t>Reichtumsberichterstattung</a:t>
            </a:r>
            <a:r>
              <a:rPr lang="de-DE" i="1" dirty="0"/>
              <a:t>.</a:t>
            </a:r>
            <a:r>
              <a:rPr lang="de-DE" dirty="0"/>
              <a:t> Bericht an das Bundesministerium für Arbeit und Soziales. IAW, Tübingen.</a:t>
            </a:r>
            <a:endParaRPr lang="en-US" dirty="0"/>
          </a:p>
          <a:p>
            <a:r>
              <a:rPr lang="de-DE" dirty="0" smtClean="0"/>
              <a:t>Arndt, Christian, Sabine Dann, Rolf </a:t>
            </a:r>
            <a:r>
              <a:rPr lang="de-DE" dirty="0" err="1" smtClean="0"/>
              <a:t>Kleimann</a:t>
            </a:r>
            <a:r>
              <a:rPr lang="de-DE" dirty="0" smtClean="0"/>
              <a:t>, Harald </a:t>
            </a:r>
            <a:r>
              <a:rPr lang="de-DE" dirty="0" err="1" smtClean="0"/>
              <a:t>Strotmann</a:t>
            </a:r>
            <a:r>
              <a:rPr lang="de-DE" dirty="0" smtClean="0"/>
              <a:t> und Jürgen Volkert (2006) </a:t>
            </a:r>
            <a:r>
              <a:rPr lang="de-DE" i="1" dirty="0"/>
              <a:t>Das Konzept </a:t>
            </a:r>
            <a:r>
              <a:rPr lang="de-DE" i="1" dirty="0" smtClean="0"/>
              <a:t>der Verwirklichungschancen </a:t>
            </a:r>
            <a:r>
              <a:rPr lang="de-DE" i="1" dirty="0"/>
              <a:t>(A. Sen</a:t>
            </a:r>
            <a:r>
              <a:rPr lang="de-DE" i="1" dirty="0" smtClean="0"/>
              <a:t>) – </a:t>
            </a:r>
            <a:r>
              <a:rPr lang="de-DE" i="1" dirty="0"/>
              <a:t>Empirische </a:t>
            </a:r>
            <a:r>
              <a:rPr lang="de-DE" i="1" dirty="0" err="1"/>
              <a:t>Operationalisierung</a:t>
            </a:r>
            <a:r>
              <a:rPr lang="de-DE" i="1" dirty="0"/>
              <a:t> im </a:t>
            </a:r>
            <a:r>
              <a:rPr lang="de-DE" i="1" dirty="0" smtClean="0"/>
              <a:t>Rahmen der </a:t>
            </a:r>
            <a:r>
              <a:rPr lang="de-DE" i="1" dirty="0"/>
              <a:t>Armuts- und </a:t>
            </a:r>
            <a:r>
              <a:rPr lang="de-DE" i="1" dirty="0" err="1"/>
              <a:t>Reichtumsmessung</a:t>
            </a:r>
            <a:r>
              <a:rPr lang="de-DE" i="1" dirty="0"/>
              <a:t> </a:t>
            </a:r>
            <a:r>
              <a:rPr lang="de-DE" i="1" dirty="0" smtClean="0"/>
              <a:t>– Machbarkeitsstudie.</a:t>
            </a:r>
            <a:r>
              <a:rPr lang="de-DE" dirty="0" smtClean="0"/>
              <a:t> Bericht an das Bundesministerium für Arbeit und Soziales. IAW, Tübingen.</a:t>
            </a:r>
            <a:endParaRPr lang="en-US" dirty="0" smtClean="0"/>
          </a:p>
          <a:p>
            <a:r>
              <a:rPr lang="de-DE" dirty="0" smtClean="0"/>
              <a:t>Arndt</a:t>
            </a:r>
            <a:r>
              <a:rPr lang="de-DE" dirty="0"/>
              <a:t>, Christian und Jürgen Volkert (2006) </a:t>
            </a:r>
            <a:r>
              <a:rPr lang="de-DE" dirty="0" err="1"/>
              <a:t>Amartya</a:t>
            </a:r>
            <a:r>
              <a:rPr lang="de-DE" dirty="0"/>
              <a:t> Sens </a:t>
            </a:r>
            <a:r>
              <a:rPr lang="de-DE" dirty="0" err="1"/>
              <a:t>Capability</a:t>
            </a:r>
            <a:r>
              <a:rPr lang="de-DE" dirty="0"/>
              <a:t>-Approach - ein neues Konzept der deutschen Armuts- und </a:t>
            </a:r>
            <a:r>
              <a:rPr lang="de-DE" dirty="0" err="1"/>
              <a:t>Reichtumsberichterstattung</a:t>
            </a:r>
            <a:r>
              <a:rPr lang="de-DE" dirty="0"/>
              <a:t>, </a:t>
            </a:r>
            <a:r>
              <a:rPr lang="de-DE" i="1" dirty="0"/>
              <a:t>Vierteljahreshefte zur Wirtschaftsforschung</a:t>
            </a:r>
            <a:r>
              <a:rPr lang="de-DE" dirty="0"/>
              <a:t> 75(1), S. 7-29.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3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</a:t>
            </a:r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endParaRPr lang="de-DE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dirty="0" smtClean="0"/>
              <a:t>Personal </a:t>
            </a:r>
            <a:r>
              <a:rPr lang="de-DE" dirty="0"/>
              <a:t>Background </a:t>
            </a:r>
            <a:r>
              <a:rPr lang="de-DE" dirty="0" smtClean="0"/>
              <a:t>&amp; Team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dirty="0" smtClean="0"/>
              <a:t>Timeline </a:t>
            </a:r>
            <a:r>
              <a:rPr lang="de-DE" dirty="0" err="1" smtClean="0"/>
              <a:t>of</a:t>
            </a:r>
            <a:r>
              <a:rPr lang="de-DE" dirty="0" smtClean="0"/>
              <a:t> Official Reporting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Accompanying</a:t>
            </a:r>
            <a:r>
              <a:rPr lang="de-DE" dirty="0" smtClean="0"/>
              <a:t> Research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Operationalization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Capability</a:t>
            </a:r>
            <a:r>
              <a:rPr lang="de-DE" dirty="0" smtClean="0"/>
              <a:t> Approach - </a:t>
            </a:r>
            <a:r>
              <a:rPr lang="de-DE" dirty="0" err="1" smtClean="0"/>
              <a:t>Examples</a:t>
            </a:r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Structure </a:t>
            </a:r>
            <a:r>
              <a:rPr lang="en-US" dirty="0"/>
              <a:t>of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German </a:t>
            </a:r>
            <a:r>
              <a:rPr lang="en-US" dirty="0" err="1" smtClean="0"/>
              <a:t>Offical</a:t>
            </a:r>
            <a:r>
              <a:rPr lang="en-US" dirty="0" smtClean="0"/>
              <a:t> Report (2008)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Structure </a:t>
            </a:r>
            <a:r>
              <a:rPr lang="en-US" dirty="0"/>
              <a:t>of the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German </a:t>
            </a:r>
            <a:r>
              <a:rPr lang="en-US" dirty="0" err="1"/>
              <a:t>Offical</a:t>
            </a:r>
            <a:r>
              <a:rPr lang="en-US" dirty="0"/>
              <a:t> </a:t>
            </a:r>
            <a:r>
              <a:rPr lang="en-US" dirty="0" smtClean="0"/>
              <a:t>Report (2012, forthcoming)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5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2	Personal </a:t>
            </a:r>
            <a:r>
              <a:rPr lang="de-DE" dirty="0"/>
              <a:t>B</a:t>
            </a:r>
            <a:r>
              <a:rPr lang="de-DE" dirty="0" smtClean="0"/>
              <a:t>ackground &amp; Team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Regional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dirty="0" err="1"/>
              <a:t>e</a:t>
            </a:r>
            <a:r>
              <a:rPr lang="de-DE" dirty="0" err="1" smtClean="0"/>
              <a:t>mpirics</a:t>
            </a:r>
            <a:r>
              <a:rPr lang="de-DE" dirty="0"/>
              <a:t>)</a:t>
            </a:r>
            <a:endParaRPr lang="en-US" sz="3800" dirty="0"/>
          </a:p>
          <a:p>
            <a:pPr lvl="1"/>
            <a:r>
              <a:rPr lang="de-DE" dirty="0" smtClean="0"/>
              <a:t>IAW Tübingen</a:t>
            </a:r>
          </a:p>
          <a:p>
            <a:pPr lvl="1"/>
            <a:r>
              <a:rPr lang="de-DE" dirty="0" err="1" smtClean="0"/>
              <a:t>HfWU</a:t>
            </a:r>
            <a:r>
              <a:rPr lang="de-DE" dirty="0" smtClean="0"/>
              <a:t> Nürtingen-Geislingen</a:t>
            </a:r>
          </a:p>
          <a:p>
            <a:pPr lvl="1"/>
            <a:r>
              <a:rPr lang="de-DE" dirty="0" smtClean="0"/>
              <a:t>University Pforzheim</a:t>
            </a:r>
          </a:p>
          <a:p>
            <a:pPr lvl="1"/>
            <a:r>
              <a:rPr lang="de-DE" dirty="0" smtClean="0"/>
              <a:t>University Tübingen</a:t>
            </a:r>
            <a:endParaRPr lang="en-US" sz="3600" dirty="0"/>
          </a:p>
          <a:p>
            <a:r>
              <a:rPr lang="de-DE" dirty="0" smtClean="0"/>
              <a:t>Personal </a:t>
            </a:r>
            <a:r>
              <a:rPr lang="de-DE" dirty="0" err="1"/>
              <a:t>background</a:t>
            </a:r>
            <a:endParaRPr lang="en-US" sz="3800" dirty="0"/>
          </a:p>
          <a:p>
            <a:pPr lvl="1"/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 smtClean="0"/>
              <a:t>analyses</a:t>
            </a:r>
            <a:r>
              <a:rPr lang="de-DE" dirty="0" smtClean="0"/>
              <a:t> </a:t>
            </a: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micro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endParaRPr lang="en-US" sz="3600" dirty="0"/>
          </a:p>
          <a:p>
            <a:pPr lvl="1"/>
            <a:r>
              <a:rPr lang="de-DE" dirty="0" err="1"/>
              <a:t>Globalization</a:t>
            </a:r>
            <a:r>
              <a:rPr lang="de-DE" dirty="0"/>
              <a:t> / </a:t>
            </a:r>
            <a:r>
              <a:rPr lang="de-DE" dirty="0" err="1"/>
              <a:t>cross-border</a:t>
            </a:r>
            <a:r>
              <a:rPr lang="de-DE" dirty="0"/>
              <a:t> </a:t>
            </a:r>
            <a:r>
              <a:rPr lang="de-DE" dirty="0" err="1" smtClean="0"/>
              <a:t>linkages</a:t>
            </a:r>
            <a:r>
              <a:rPr lang="de-DE" dirty="0" smtClean="0"/>
              <a:t> </a:t>
            </a:r>
            <a:endParaRPr lang="en-US" sz="3600" dirty="0"/>
          </a:p>
          <a:p>
            <a:pPr lvl="1"/>
            <a:r>
              <a:rPr lang="de-DE" dirty="0" err="1"/>
              <a:t>Accompanying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Labor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Affairs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10 </a:t>
            </a:r>
            <a:r>
              <a:rPr lang="de-DE" dirty="0" err="1"/>
              <a:t>years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3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3	Timeline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Autofit/>
          </a:bodyPr>
          <a:lstStyle/>
          <a:p>
            <a:r>
              <a:rPr lang="de-DE" sz="1600" b="1" dirty="0" smtClean="0"/>
              <a:t>1995</a:t>
            </a:r>
            <a:r>
              <a:rPr lang="de-DE" sz="1600" dirty="0" smtClean="0"/>
              <a:t> </a:t>
            </a:r>
            <a:r>
              <a:rPr lang="en-US" sz="1600" dirty="0"/>
              <a:t>Copenhagen World Summit for Social </a:t>
            </a:r>
            <a:r>
              <a:rPr lang="en-US" sz="1600" dirty="0" smtClean="0"/>
              <a:t>Development</a:t>
            </a:r>
          </a:p>
          <a:p>
            <a:r>
              <a:rPr lang="de-DE" sz="1600" b="1" dirty="0" smtClean="0"/>
              <a:t>1998 </a:t>
            </a:r>
          </a:p>
          <a:p>
            <a:pPr lvl="1"/>
            <a:r>
              <a:rPr lang="de-DE" sz="1600" dirty="0" err="1" smtClean="0"/>
              <a:t>Decision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introduce</a:t>
            </a:r>
            <a:r>
              <a:rPr lang="de-DE" sz="1600" dirty="0" smtClean="0"/>
              <a:t> an </a:t>
            </a:r>
            <a:r>
              <a:rPr lang="de-DE" sz="1600" dirty="0" err="1" smtClean="0"/>
              <a:t>official</a:t>
            </a:r>
            <a:r>
              <a:rPr lang="de-DE" sz="1600" dirty="0" smtClean="0"/>
              <a:t> </a:t>
            </a:r>
            <a:r>
              <a:rPr lang="de-DE" sz="1600" dirty="0" err="1" smtClean="0"/>
              <a:t>poverty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wealth</a:t>
            </a:r>
            <a:r>
              <a:rPr lang="de-DE" sz="1600" dirty="0" smtClean="0"/>
              <a:t> Reporting System (</a:t>
            </a:r>
            <a:r>
              <a:rPr lang="de-DE" sz="1600" dirty="0" err="1" smtClean="0"/>
              <a:t>Social</a:t>
            </a:r>
            <a:r>
              <a:rPr lang="de-DE" sz="1600" dirty="0" smtClean="0"/>
              <a:t> </a:t>
            </a:r>
            <a:r>
              <a:rPr lang="de-DE" sz="1600" dirty="0" err="1" smtClean="0"/>
              <a:t>Democrats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Green Party)</a:t>
            </a:r>
          </a:p>
          <a:p>
            <a:pPr lvl="1"/>
            <a:r>
              <a:rPr lang="de-DE" sz="1600" dirty="0" smtClean="0"/>
              <a:t>National Action Plans (NAP)</a:t>
            </a:r>
          </a:p>
          <a:p>
            <a:r>
              <a:rPr lang="de-DE" sz="1600" dirty="0" smtClean="0"/>
              <a:t>Start </a:t>
            </a:r>
            <a:r>
              <a:rPr lang="de-DE" sz="1600" dirty="0" err="1" smtClean="0"/>
              <a:t>of</a:t>
            </a:r>
            <a:r>
              <a:rPr lang="de-DE" sz="1600" dirty="0" smtClean="0"/>
              <a:t> Official Reporting in Germany</a:t>
            </a:r>
          </a:p>
          <a:p>
            <a:pPr lvl="1"/>
            <a:r>
              <a:rPr lang="de-DE" sz="1600" b="1" dirty="0" smtClean="0"/>
              <a:t>2001</a:t>
            </a:r>
            <a:r>
              <a:rPr lang="de-DE" sz="1600" dirty="0" smtClean="0"/>
              <a:t> (still </a:t>
            </a:r>
            <a:r>
              <a:rPr lang="de-DE" sz="1600" dirty="0" err="1" smtClean="0"/>
              <a:t>without</a:t>
            </a:r>
            <a:r>
              <a:rPr lang="de-DE" sz="1600" dirty="0" smtClean="0"/>
              <a:t> </a:t>
            </a:r>
            <a:r>
              <a:rPr lang="de-DE" sz="1600" dirty="0" err="1"/>
              <a:t>t</a:t>
            </a:r>
            <a:r>
              <a:rPr lang="de-DE" sz="1600" dirty="0" err="1" smtClean="0"/>
              <a:t>heoretical</a:t>
            </a:r>
            <a:r>
              <a:rPr lang="de-DE" sz="1600" dirty="0" smtClean="0"/>
              <a:t> </a:t>
            </a:r>
            <a:r>
              <a:rPr lang="de-DE" sz="1600" dirty="0" err="1" smtClean="0"/>
              <a:t>concept</a:t>
            </a:r>
            <a:r>
              <a:rPr lang="de-DE" sz="1600" dirty="0" smtClean="0"/>
              <a:t>)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b="1" dirty="0" smtClean="0"/>
              <a:t>2003</a:t>
            </a:r>
            <a:r>
              <a:rPr lang="de-DE" sz="1600" dirty="0" smtClean="0"/>
              <a:t> CA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Condition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Life Approach (CLA)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b="1" dirty="0" smtClean="0"/>
              <a:t>2008</a:t>
            </a:r>
            <a:r>
              <a:rPr lang="de-DE" sz="1600" dirty="0" smtClean="0"/>
              <a:t> CA+ &amp; CLA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b="1" dirty="0" smtClean="0"/>
              <a:t>2012</a:t>
            </a:r>
            <a:r>
              <a:rPr lang="de-DE" sz="1600" dirty="0" smtClean="0"/>
              <a:t> (</a:t>
            </a:r>
            <a:r>
              <a:rPr lang="de-DE" sz="1600" dirty="0" err="1" smtClean="0"/>
              <a:t>forthcoming</a:t>
            </a:r>
            <a:r>
              <a:rPr lang="de-DE" sz="1600" dirty="0" smtClean="0"/>
              <a:t>) </a:t>
            </a:r>
            <a:r>
              <a:rPr lang="de-DE" sz="1600" dirty="0" err="1" smtClean="0"/>
              <a:t>focus</a:t>
            </a:r>
            <a:r>
              <a:rPr lang="de-DE" sz="1600" dirty="0" smtClean="0"/>
              <a:t> on </a:t>
            </a:r>
            <a:r>
              <a:rPr lang="de-DE" sz="1600" dirty="0" err="1" smtClean="0"/>
              <a:t>crucial</a:t>
            </a:r>
            <a:r>
              <a:rPr lang="de-DE" sz="1600" dirty="0" smtClean="0"/>
              <a:t> </a:t>
            </a:r>
            <a:r>
              <a:rPr lang="de-DE" sz="1600" dirty="0" err="1" smtClean="0"/>
              <a:t>life</a:t>
            </a:r>
            <a:r>
              <a:rPr lang="de-DE" sz="1600" dirty="0" smtClean="0"/>
              <a:t> time </a:t>
            </a:r>
            <a:r>
              <a:rPr lang="de-DE" sz="1600" dirty="0" err="1" smtClean="0"/>
              <a:t>periods</a:t>
            </a:r>
            <a:endParaRPr lang="de-DE" sz="16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724128" y="1614264"/>
            <a:ext cx="3168352" cy="5055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 smtClean="0"/>
              <a:t>1995</a:t>
            </a:r>
            <a:r>
              <a:rPr lang="de-DE" sz="1600" dirty="0"/>
              <a:t>	</a:t>
            </a:r>
            <a:r>
              <a:rPr lang="de-DE" sz="1600" dirty="0" err="1" smtClean="0"/>
              <a:t>Poverty</a:t>
            </a:r>
            <a:r>
              <a:rPr lang="de-DE" sz="1600" dirty="0" smtClean="0"/>
              <a:t> </a:t>
            </a:r>
            <a:r>
              <a:rPr lang="de-DE" sz="1600" dirty="0"/>
              <a:t>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Social</a:t>
            </a:r>
            <a:r>
              <a:rPr lang="de-DE" sz="1600" dirty="0"/>
              <a:t> </a:t>
            </a:r>
            <a:r>
              <a:rPr lang="de-DE" sz="1600" dirty="0" smtClean="0"/>
              <a:t>	Market Economy</a:t>
            </a:r>
            <a:br>
              <a:rPr lang="de-DE" sz="1600" dirty="0" smtClean="0"/>
            </a:br>
            <a:r>
              <a:rPr lang="de-DE" sz="1600" dirty="0" smtClean="0"/>
              <a:t>	(IAW 1995)</a:t>
            </a:r>
            <a:endParaRPr lang="de-DE" sz="1600" dirty="0"/>
          </a:p>
          <a:p>
            <a:pPr lvl="1"/>
            <a:r>
              <a:rPr lang="de-DE" sz="1600" dirty="0"/>
              <a:t>Fight </a:t>
            </a:r>
            <a:r>
              <a:rPr lang="de-DE" sz="1600" dirty="0" err="1"/>
              <a:t>u</a:t>
            </a:r>
            <a:r>
              <a:rPr lang="de-DE" sz="1600" dirty="0" err="1" smtClean="0"/>
              <a:t>nemployment</a:t>
            </a:r>
            <a:r>
              <a:rPr lang="de-DE" sz="1600" dirty="0" smtClean="0"/>
              <a:t> </a:t>
            </a:r>
            <a:r>
              <a:rPr lang="de-DE" sz="1600" dirty="0"/>
              <a:t>via moderate </a:t>
            </a:r>
            <a:r>
              <a:rPr lang="de-DE" sz="1600" dirty="0" err="1"/>
              <a:t>f</a:t>
            </a:r>
            <a:r>
              <a:rPr lang="de-DE" sz="1600" dirty="0" err="1" smtClean="0"/>
              <a:t>lexibilization</a:t>
            </a:r>
            <a:endParaRPr lang="de-DE" sz="1600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b="1" dirty="0" smtClean="0"/>
              <a:t>&lt;- 2002</a:t>
            </a:r>
            <a:r>
              <a:rPr lang="de-DE" sz="1600" dirty="0" smtClean="0"/>
              <a:t> 	CA </a:t>
            </a:r>
            <a:r>
              <a:rPr lang="de-DE" sz="1600" dirty="0" err="1" smtClean="0"/>
              <a:t>Concept</a:t>
            </a:r>
            <a:r>
              <a:rPr lang="de-DE" sz="1600" dirty="0" smtClean="0"/>
              <a:t> (IAW 2002)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b="1" dirty="0" smtClean="0"/>
              <a:t>&lt;- 2006</a:t>
            </a:r>
            <a:r>
              <a:rPr lang="de-DE" sz="1600" dirty="0" smtClean="0"/>
              <a:t>	CA </a:t>
            </a:r>
            <a:r>
              <a:rPr lang="de-DE" sz="1600" dirty="0" err="1" smtClean="0"/>
              <a:t>Feasibility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	(IAW 2006)</a:t>
            </a:r>
          </a:p>
          <a:p>
            <a:pPr marL="0" indent="0">
              <a:buNone/>
            </a:pPr>
            <a:r>
              <a:rPr lang="de-DE" sz="1600" b="1" dirty="0" smtClean="0"/>
              <a:t>&lt;- 2011</a:t>
            </a:r>
            <a:r>
              <a:rPr lang="de-DE" sz="1600" dirty="0" smtClean="0"/>
              <a:t>	</a:t>
            </a:r>
            <a:r>
              <a:rPr lang="de-DE" sz="1600" dirty="0" err="1" smtClean="0"/>
              <a:t>Richness</a:t>
            </a:r>
            <a:r>
              <a:rPr lang="de-DE" sz="1600" dirty="0" smtClean="0"/>
              <a:t> (IAW 2010)</a:t>
            </a:r>
            <a:br>
              <a:rPr lang="de-DE" sz="1600" dirty="0" smtClean="0"/>
            </a:br>
            <a:endParaRPr lang="de-DE" sz="1600" dirty="0" smtClean="0"/>
          </a:p>
          <a:p>
            <a:pPr marL="0" indent="0">
              <a:buNone/>
            </a:pPr>
            <a:r>
              <a:rPr lang="de-DE" sz="1600" b="1" dirty="0" smtClean="0"/>
              <a:t>&lt;- 2012</a:t>
            </a:r>
            <a:r>
              <a:rPr lang="de-DE" sz="1600" dirty="0" smtClean="0"/>
              <a:t>	Income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Wealth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	(IAW 2011)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9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 smtClean="0"/>
              <a:t>4	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Operationalization</a:t>
            </a:r>
            <a:r>
              <a:rPr lang="de-DE" dirty="0" smtClean="0"/>
              <a:t>: </a:t>
            </a:r>
            <a:r>
              <a:rPr lang="de-DE" dirty="0" err="1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Life Approach</a:t>
            </a:r>
            <a:endParaRPr lang="en-US" sz="4000" dirty="0"/>
          </a:p>
          <a:p>
            <a:r>
              <a:rPr lang="de-DE" dirty="0" err="1" smtClean="0"/>
              <a:t>Multidimensionality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wellbeing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Enquête</a:t>
            </a:r>
            <a:r>
              <a:rPr lang="de-DE" dirty="0" smtClean="0"/>
              <a:t> </a:t>
            </a:r>
            <a:r>
              <a:rPr lang="de-DE" dirty="0" err="1"/>
              <a:t>Commission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German </a:t>
            </a:r>
            <a:r>
              <a:rPr lang="de-DE" dirty="0" err="1"/>
              <a:t>Parliament</a:t>
            </a:r>
            <a:endParaRPr lang="en-US" sz="4000" dirty="0"/>
          </a:p>
          <a:p>
            <a:r>
              <a:rPr lang="de-DE" dirty="0" err="1" smtClean="0"/>
              <a:t>Capabilities</a:t>
            </a:r>
            <a:r>
              <a:rPr lang="de-DE" dirty="0" smtClean="0"/>
              <a:t> Approach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-&gt; </a:t>
            </a:r>
            <a:r>
              <a:rPr lang="de-DE" dirty="0" err="1" smtClean="0"/>
              <a:t>matches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goals</a:t>
            </a: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Fight </a:t>
            </a:r>
            <a:r>
              <a:rPr lang="en-US" dirty="0"/>
              <a:t>against </a:t>
            </a:r>
            <a:r>
              <a:rPr lang="en-US" dirty="0" smtClean="0"/>
              <a:t>poverty; strengthen </a:t>
            </a:r>
            <a:r>
              <a:rPr lang="en-US" dirty="0"/>
              <a:t>social justice and equality </a:t>
            </a:r>
            <a:r>
              <a:rPr lang="en-US" dirty="0" smtClean="0"/>
              <a:t>of opportunity!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nalyze </a:t>
            </a:r>
            <a:r>
              <a:rPr lang="en-US" dirty="0"/>
              <a:t>social exclusion and </a:t>
            </a:r>
            <a:r>
              <a:rPr lang="en-US" dirty="0" smtClean="0"/>
              <a:t>privileges!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account of gender </a:t>
            </a:r>
            <a:r>
              <a:rPr lang="en-US" dirty="0" smtClean="0"/>
              <a:t>mainstreaming!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Check: Do policies influence the fight against poverty and </a:t>
            </a:r>
            <a:r>
              <a:rPr lang="en-US" dirty="0"/>
              <a:t>foster social </a:t>
            </a:r>
            <a:r>
              <a:rPr lang="en-US" dirty="0" smtClean="0"/>
              <a:t>integration?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trengthen </a:t>
            </a:r>
            <a:r>
              <a:rPr lang="en-US" dirty="0"/>
              <a:t>the international exchange of knowledge and </a:t>
            </a:r>
            <a:r>
              <a:rPr lang="en-US" dirty="0" smtClean="0"/>
              <a:t>experience!</a:t>
            </a:r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4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4	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Operationalization</a:t>
            </a:r>
            <a:r>
              <a:rPr lang="de-DE" dirty="0" smtClean="0"/>
              <a:t> –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en-US" dirty="0" smtClean="0"/>
              <a:t>Determinants AND Multidimensionality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Overview over “Main </a:t>
            </a:r>
            <a:r>
              <a:rPr lang="en-US" u="sng" dirty="0" smtClean="0"/>
              <a:t>Determinants</a:t>
            </a:r>
            <a:r>
              <a:rPr lang="en-US" dirty="0" smtClean="0"/>
              <a:t> of Capabilities”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7"/>
            <a:ext cx="6624736" cy="395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608769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Source: Arndt &amp; Volkert (2011)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6692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4	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Operationalization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	Data </a:t>
            </a:r>
            <a:r>
              <a:rPr lang="de-DE" dirty="0" err="1"/>
              <a:t>Adequacy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Availability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Requirements</a:t>
            </a:r>
            <a:endParaRPr lang="en-US" dirty="0"/>
          </a:p>
          <a:p>
            <a:pPr lvl="1"/>
            <a:r>
              <a:rPr lang="en-US" dirty="0" err="1"/>
              <a:t>Representativity</a:t>
            </a:r>
            <a:r>
              <a:rPr lang="en-US" dirty="0"/>
              <a:t> for all people living in Germany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 </a:t>
            </a:r>
          </a:p>
          <a:p>
            <a:pPr lvl="2"/>
            <a:r>
              <a:rPr lang="en-US" dirty="0" smtClean="0"/>
              <a:t>multidimensional identification, in time</a:t>
            </a:r>
          </a:p>
          <a:p>
            <a:pPr lvl="2"/>
            <a:r>
              <a:rPr lang="en-US" dirty="0" smtClean="0"/>
              <a:t>multivariate analyses</a:t>
            </a:r>
            <a:endParaRPr lang="en-US" dirty="0"/>
          </a:p>
          <a:p>
            <a:pPr lvl="1"/>
            <a:r>
              <a:rPr lang="en-US" dirty="0"/>
              <a:t>Strategy -&gt; use existing data</a:t>
            </a:r>
          </a:p>
          <a:p>
            <a:r>
              <a:rPr lang="en-US" dirty="0"/>
              <a:t>Available Data</a:t>
            </a:r>
          </a:p>
          <a:p>
            <a:pPr lvl="1"/>
            <a:r>
              <a:rPr lang="en-US" dirty="0" smtClean="0"/>
              <a:t>EU-SILC</a:t>
            </a:r>
          </a:p>
          <a:p>
            <a:pPr lvl="1"/>
            <a:r>
              <a:rPr lang="de-DE" dirty="0" smtClean="0"/>
              <a:t>EVS</a:t>
            </a:r>
            <a:endParaRPr lang="en-US" dirty="0"/>
          </a:p>
          <a:p>
            <a:pPr lvl="1"/>
            <a:r>
              <a:rPr lang="en-US" b="1" dirty="0"/>
              <a:t>GSOEP</a:t>
            </a:r>
          </a:p>
          <a:p>
            <a:pPr lvl="1"/>
            <a:r>
              <a:rPr lang="en-US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	</a:t>
            </a:r>
            <a:r>
              <a:rPr lang="de-DE" dirty="0" smtClean="0"/>
              <a:t>Aggregation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Indicators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Levels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055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7" y="6087699"/>
            <a:ext cx="428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Source: IAW (2006)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6418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Presentazione su schermo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Larissa-Design</vt:lpstr>
      <vt:lpstr>Benutzerdefiniertes Design</vt:lpstr>
      <vt:lpstr> The Capability Approach for  Poverty and Wealth Reporting:   Experience from Germany</vt:lpstr>
      <vt:lpstr>1 Motivation and Aims </vt:lpstr>
      <vt:lpstr> Agenda</vt:lpstr>
      <vt:lpstr>2 Personal Background &amp; Team</vt:lpstr>
      <vt:lpstr>3 Timeline</vt:lpstr>
      <vt:lpstr>4 Theoretical Concept and   Empirical Operationalization: Overview</vt:lpstr>
      <vt:lpstr>4 Concept and Operationalization –  Determinants AND Multidimensionality</vt:lpstr>
      <vt:lpstr>4 Concept and Operationalization   Data Adequacy and Availability </vt:lpstr>
      <vt:lpstr>4 Aggregation of Indicators and Levels</vt:lpstr>
      <vt:lpstr>4 Aggregation of Indicators and Levels</vt:lpstr>
      <vt:lpstr>4 Examples  Determinants of Capabilities –  the degree of multidimensionality</vt:lpstr>
      <vt:lpstr>4 Examples  Dependencies</vt:lpstr>
      <vt:lpstr>4 Examples  Gender aspects</vt:lpstr>
      <vt:lpstr>4 Examples  Income and Wealth</vt:lpstr>
      <vt:lpstr>4 Examples  Income and Wealth</vt:lpstr>
      <vt:lpstr>4 Examples  Determinants of Capabilities –   dependency of drivers</vt:lpstr>
      <vt:lpstr>5 Structure of the 3rd report (Summer 2008)</vt:lpstr>
      <vt:lpstr>6 Structure of the 4rd report   (Summer 2012, forthcoming)</vt:lpstr>
      <vt:lpstr>6 Examples  Richness (Income and Wealth) &amp;   Lifetime Periods</vt:lpstr>
      <vt:lpstr>Some of the cited Literature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 Angelis Monia</dc:creator>
  <cp:lastModifiedBy>m.deangelis</cp:lastModifiedBy>
  <cp:revision>132</cp:revision>
  <dcterms:modified xsi:type="dcterms:W3CDTF">2012-05-24T14:45:58Z</dcterms:modified>
</cp:coreProperties>
</file>