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93" r:id="rId4"/>
    <p:sldId id="283" r:id="rId5"/>
    <p:sldId id="273" r:id="rId6"/>
    <p:sldId id="272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45" autoAdjust="0"/>
    <p:restoredTop sz="84198" autoAdjust="0"/>
  </p:normalViewPr>
  <p:slideViewPr>
    <p:cSldViewPr>
      <p:cViewPr>
        <p:scale>
          <a:sx n="67" d="100"/>
          <a:sy n="67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8B980-95D5-4318-AB8E-ACF0BB30F87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1E10F76-60C9-4D30-B0F0-6AAC17C0F0F8}">
      <dgm:prSet phldrT="[Text]"/>
      <dgm:spPr>
        <a:ln>
          <a:noFill/>
        </a:ln>
      </dgm:spPr>
      <dgm:t>
        <a:bodyPr/>
        <a:lstStyle/>
        <a:p>
          <a:r>
            <a:rPr lang="de-DE" i="1" dirty="0" err="1" smtClean="0"/>
            <a:t>Specific</a:t>
          </a:r>
          <a:r>
            <a:rPr lang="de-DE" i="1" dirty="0" smtClean="0"/>
            <a:t> </a:t>
          </a:r>
          <a:r>
            <a:rPr lang="de-DE" i="1" dirty="0" err="1" smtClean="0"/>
            <a:t>Objective</a:t>
          </a:r>
          <a:r>
            <a:rPr lang="de-DE" i="1" dirty="0" smtClean="0"/>
            <a:t> 1: </a:t>
          </a:r>
          <a:r>
            <a:rPr lang="de-DE" dirty="0" smtClean="0"/>
            <a:t>Preparation of a </a:t>
          </a:r>
          <a:r>
            <a:rPr lang="de-DE" dirty="0" err="1" smtClean="0"/>
            <a:t>coordinated</a:t>
          </a:r>
          <a:r>
            <a:rPr lang="de-DE" dirty="0" smtClean="0"/>
            <a:t> </a:t>
          </a:r>
          <a:r>
            <a:rPr lang="de-DE" dirty="0" err="1" smtClean="0"/>
            <a:t>call</a:t>
          </a:r>
          <a:r>
            <a:rPr lang="de-DE" dirty="0" smtClean="0"/>
            <a:t> on transnational </a:t>
          </a:r>
          <a:r>
            <a:rPr lang="de-DE" dirty="0" err="1" smtClean="0"/>
            <a:t>mobility</a:t>
          </a:r>
          <a:r>
            <a:rPr lang="de-DE" dirty="0" smtClean="0"/>
            <a:t> </a:t>
          </a:r>
          <a:r>
            <a:rPr lang="de-DE" dirty="0" err="1" smtClean="0"/>
            <a:t>measures</a:t>
          </a:r>
          <a:r>
            <a:rPr lang="de-DE" dirty="0" smtClean="0"/>
            <a:t> for youth and young </a:t>
          </a:r>
          <a:r>
            <a:rPr lang="de-DE" dirty="0" err="1" smtClean="0"/>
            <a:t>adults</a:t>
          </a:r>
          <a:r>
            <a:rPr lang="de-DE" dirty="0" smtClean="0"/>
            <a:t>  </a:t>
          </a:r>
          <a:endParaRPr lang="de-DE" dirty="0"/>
        </a:p>
      </dgm:t>
    </dgm:pt>
    <dgm:pt modelId="{DDD1D35B-3789-4DA6-B432-E7EF276A52FD}" type="parTrans" cxnId="{66621D17-4A2C-457B-9DDA-F88B3205C71A}">
      <dgm:prSet/>
      <dgm:spPr/>
      <dgm:t>
        <a:bodyPr/>
        <a:lstStyle/>
        <a:p>
          <a:endParaRPr lang="de-DE"/>
        </a:p>
      </dgm:t>
    </dgm:pt>
    <dgm:pt modelId="{48D69761-A29F-4477-8B9B-16ACEB282043}" type="sibTrans" cxnId="{66621D17-4A2C-457B-9DDA-F88B3205C71A}">
      <dgm:prSet/>
      <dgm:spPr/>
      <dgm:t>
        <a:bodyPr/>
        <a:lstStyle/>
        <a:p>
          <a:endParaRPr lang="de-DE"/>
        </a:p>
      </dgm:t>
    </dgm:pt>
    <dgm:pt modelId="{71F0C636-74DB-467F-9AD8-F20600D8A534}">
      <dgm:prSet phldrT="[Text]"/>
      <dgm:spPr/>
      <dgm:t>
        <a:bodyPr/>
        <a:lstStyle/>
        <a:p>
          <a:pPr algn="l"/>
          <a:r>
            <a:rPr lang="de-DE" dirty="0" smtClean="0"/>
            <a:t>Develop timetable for coordinated and national/regional action</a:t>
          </a:r>
          <a:endParaRPr lang="de-DE" dirty="0"/>
        </a:p>
      </dgm:t>
    </dgm:pt>
    <dgm:pt modelId="{16D3BDBB-EF36-4CC0-932F-4C1AFA1946FF}" type="parTrans" cxnId="{4697E540-7810-4DDB-B5EC-81B946D8122B}">
      <dgm:prSet/>
      <dgm:spPr/>
      <dgm:t>
        <a:bodyPr/>
        <a:lstStyle/>
        <a:p>
          <a:endParaRPr lang="de-DE"/>
        </a:p>
      </dgm:t>
    </dgm:pt>
    <dgm:pt modelId="{9681DC13-4D0A-47A6-8612-B4146E787B6B}" type="sibTrans" cxnId="{4697E540-7810-4DDB-B5EC-81B946D8122B}">
      <dgm:prSet/>
      <dgm:spPr/>
      <dgm:t>
        <a:bodyPr/>
        <a:lstStyle/>
        <a:p>
          <a:endParaRPr lang="de-DE"/>
        </a:p>
      </dgm:t>
    </dgm:pt>
    <dgm:pt modelId="{6133DF58-4851-4E4F-8EAC-5771E4E8C435}">
      <dgm:prSet phldrT="[Text]"/>
      <dgm:spPr/>
      <dgm:t>
        <a:bodyPr/>
        <a:lstStyle/>
        <a:p>
          <a:pPr algn="l"/>
          <a:r>
            <a:rPr lang="de-DE" dirty="0" smtClean="0"/>
            <a:t>Define common minimum requirements for coordinated call. Key </a:t>
          </a:r>
          <a:r>
            <a:rPr lang="de-DE" dirty="0" err="1" smtClean="0"/>
            <a:t>areas</a:t>
          </a:r>
          <a:r>
            <a:rPr lang="de-DE" dirty="0" smtClean="0"/>
            <a:t>: </a:t>
          </a:r>
          <a:r>
            <a:rPr lang="de-DE" dirty="0" err="1" smtClean="0"/>
            <a:t>target</a:t>
          </a:r>
          <a:r>
            <a:rPr lang="de-DE" dirty="0" smtClean="0"/>
            <a:t> </a:t>
          </a:r>
          <a:r>
            <a:rPr lang="de-DE" dirty="0" err="1" smtClean="0"/>
            <a:t>group</a:t>
          </a:r>
          <a:r>
            <a:rPr lang="de-DE" dirty="0" smtClean="0"/>
            <a:t>, </a:t>
          </a:r>
          <a:r>
            <a:rPr lang="de-DE" dirty="0" err="1" smtClean="0"/>
            <a:t>quality</a:t>
          </a:r>
          <a:r>
            <a:rPr lang="de-DE" dirty="0" smtClean="0"/>
            <a:t>, </a:t>
          </a:r>
          <a:r>
            <a:rPr lang="de-DE" dirty="0" err="1" smtClean="0"/>
            <a:t>financial</a:t>
          </a:r>
          <a:r>
            <a:rPr lang="de-DE" dirty="0" smtClean="0"/>
            <a:t> </a:t>
          </a:r>
          <a:r>
            <a:rPr lang="de-DE" dirty="0" err="1" smtClean="0"/>
            <a:t>rules</a:t>
          </a:r>
          <a:r>
            <a:rPr lang="de-DE" dirty="0" smtClean="0"/>
            <a:t>; </a:t>
          </a:r>
          <a:r>
            <a:rPr lang="de-DE" dirty="0" err="1" smtClean="0"/>
            <a:t>implementation</a:t>
          </a:r>
          <a:r>
            <a:rPr lang="de-DE" dirty="0" smtClean="0"/>
            <a:t> </a:t>
          </a:r>
          <a:r>
            <a:rPr lang="de-DE" dirty="0" err="1" smtClean="0"/>
            <a:t>structures</a:t>
          </a:r>
          <a:r>
            <a:rPr lang="de-DE" dirty="0" smtClean="0"/>
            <a:t> </a:t>
          </a:r>
          <a:endParaRPr lang="de-DE" dirty="0"/>
        </a:p>
      </dgm:t>
    </dgm:pt>
    <dgm:pt modelId="{8A2D485C-281A-404C-96BE-CAB57D429892}" type="parTrans" cxnId="{615406F0-866E-4146-9923-82B7F3103768}">
      <dgm:prSet/>
      <dgm:spPr/>
      <dgm:t>
        <a:bodyPr/>
        <a:lstStyle/>
        <a:p>
          <a:endParaRPr lang="de-DE"/>
        </a:p>
      </dgm:t>
    </dgm:pt>
    <dgm:pt modelId="{5EAB6E2A-64B3-414E-9592-D9D156CCE30A}" type="sibTrans" cxnId="{615406F0-866E-4146-9923-82B7F3103768}">
      <dgm:prSet/>
      <dgm:spPr/>
      <dgm:t>
        <a:bodyPr/>
        <a:lstStyle/>
        <a:p>
          <a:endParaRPr lang="de-DE"/>
        </a:p>
      </dgm:t>
    </dgm:pt>
    <dgm:pt modelId="{2AADF2CD-119C-4C9E-93BE-946FA9046D1B}">
      <dgm:prSet phldrT="[Text]"/>
      <dgm:spPr>
        <a:ln>
          <a:noFill/>
        </a:ln>
      </dgm:spPr>
      <dgm:t>
        <a:bodyPr/>
        <a:lstStyle/>
        <a:p>
          <a:r>
            <a:rPr lang="de-DE" i="1" dirty="0" err="1" smtClean="0"/>
            <a:t>Specific</a:t>
          </a:r>
          <a:r>
            <a:rPr lang="de-DE" i="1" dirty="0" smtClean="0"/>
            <a:t> </a:t>
          </a:r>
          <a:r>
            <a:rPr lang="de-DE" i="1" dirty="0" err="1" smtClean="0"/>
            <a:t>Objective</a:t>
          </a:r>
          <a:r>
            <a:rPr lang="de-DE" i="1" dirty="0" smtClean="0"/>
            <a:t> 2</a:t>
          </a:r>
          <a:r>
            <a:rPr lang="de-DE" dirty="0" smtClean="0"/>
            <a:t>: Launch of a </a:t>
          </a:r>
          <a:r>
            <a:rPr lang="de-DE" dirty="0" err="1" smtClean="0"/>
            <a:t>coordinated</a:t>
          </a:r>
          <a:r>
            <a:rPr lang="de-DE" dirty="0" smtClean="0"/>
            <a:t> </a:t>
          </a:r>
          <a:r>
            <a:rPr lang="de-DE" dirty="0" err="1" smtClean="0"/>
            <a:t>call</a:t>
          </a:r>
          <a:r>
            <a:rPr lang="de-DE" dirty="0" smtClean="0"/>
            <a:t> on transnational </a:t>
          </a:r>
          <a:r>
            <a:rPr lang="de-DE" dirty="0" err="1" smtClean="0"/>
            <a:t>level</a:t>
          </a:r>
          <a:r>
            <a:rPr lang="de-DE" dirty="0" smtClean="0"/>
            <a:t> </a:t>
          </a:r>
          <a:endParaRPr lang="de-DE" dirty="0"/>
        </a:p>
      </dgm:t>
    </dgm:pt>
    <dgm:pt modelId="{B30AF2BE-C917-4DBB-ABA4-941F40575583}" type="parTrans" cxnId="{D927BE79-23B2-4406-B98D-6F34F16B7F89}">
      <dgm:prSet/>
      <dgm:spPr/>
      <dgm:t>
        <a:bodyPr/>
        <a:lstStyle/>
        <a:p>
          <a:endParaRPr lang="de-DE"/>
        </a:p>
      </dgm:t>
    </dgm:pt>
    <dgm:pt modelId="{725E2114-443C-4186-8457-5C093DFCA336}" type="sibTrans" cxnId="{D927BE79-23B2-4406-B98D-6F34F16B7F89}">
      <dgm:prSet/>
      <dgm:spPr/>
      <dgm:t>
        <a:bodyPr/>
        <a:lstStyle/>
        <a:p>
          <a:endParaRPr lang="de-DE"/>
        </a:p>
      </dgm:t>
    </dgm:pt>
    <dgm:pt modelId="{293EF9EA-6F63-46BE-B941-DBE139B6C655}">
      <dgm:prSet phldrT="[Text]"/>
      <dgm:spPr/>
      <dgm:t>
        <a:bodyPr/>
        <a:lstStyle/>
        <a:p>
          <a:pPr algn="l"/>
          <a:r>
            <a:rPr lang="de-DE" dirty="0" smtClean="0"/>
            <a:t>Publish coordinated call (based on common minimum requirements) on TLN Mobility webpage</a:t>
          </a:r>
          <a:endParaRPr lang="de-DE" dirty="0"/>
        </a:p>
      </dgm:t>
    </dgm:pt>
    <dgm:pt modelId="{357F0971-725D-478F-834F-E450E88CA37C}" type="parTrans" cxnId="{E5603D29-20D1-4784-B34D-CA5AC74261BB}">
      <dgm:prSet/>
      <dgm:spPr/>
      <dgm:t>
        <a:bodyPr/>
        <a:lstStyle/>
        <a:p>
          <a:endParaRPr lang="de-DE"/>
        </a:p>
      </dgm:t>
    </dgm:pt>
    <dgm:pt modelId="{DE1EEB55-0AE9-4A7A-9477-11C98409EE04}" type="sibTrans" cxnId="{E5603D29-20D1-4784-B34D-CA5AC74261BB}">
      <dgm:prSet/>
      <dgm:spPr/>
      <dgm:t>
        <a:bodyPr/>
        <a:lstStyle/>
        <a:p>
          <a:endParaRPr lang="de-DE"/>
        </a:p>
      </dgm:t>
    </dgm:pt>
    <dgm:pt modelId="{8D8B8E80-CEDB-4878-83CD-A11AC9A50595}">
      <dgm:prSet phldrT="[Text]"/>
      <dgm:spPr/>
      <dgm:t>
        <a:bodyPr/>
        <a:lstStyle/>
        <a:p>
          <a:pPr algn="l"/>
          <a:r>
            <a:rPr lang="de-DE" dirty="0" smtClean="0"/>
            <a:t>Organize transnational conference to share results and increase participation in call </a:t>
          </a:r>
          <a:endParaRPr lang="de-DE" dirty="0"/>
        </a:p>
      </dgm:t>
    </dgm:pt>
    <dgm:pt modelId="{AC042234-B4FC-409A-B694-D48344EFC8CB}" type="parTrans" cxnId="{567AE425-2875-418D-90F9-9D0A96874CFD}">
      <dgm:prSet/>
      <dgm:spPr/>
      <dgm:t>
        <a:bodyPr/>
        <a:lstStyle/>
        <a:p>
          <a:endParaRPr lang="de-DE"/>
        </a:p>
      </dgm:t>
    </dgm:pt>
    <dgm:pt modelId="{B8EEC607-3C4B-43ED-87E4-C86C60307AB6}" type="sibTrans" cxnId="{567AE425-2875-418D-90F9-9D0A96874CFD}">
      <dgm:prSet/>
      <dgm:spPr/>
      <dgm:t>
        <a:bodyPr/>
        <a:lstStyle/>
        <a:p>
          <a:endParaRPr lang="de-DE"/>
        </a:p>
      </dgm:t>
    </dgm:pt>
    <dgm:pt modelId="{51020E29-F587-4A19-B70A-D28D99937C45}">
      <dgm:prSet phldrT="[Text]"/>
      <dgm:spPr>
        <a:ln>
          <a:noFill/>
        </a:ln>
      </dgm:spPr>
      <dgm:t>
        <a:bodyPr/>
        <a:lstStyle/>
        <a:p>
          <a:r>
            <a:rPr lang="de-DE" i="1" dirty="0" err="1" smtClean="0"/>
            <a:t>Specific</a:t>
          </a:r>
          <a:r>
            <a:rPr lang="de-DE" i="1" dirty="0" smtClean="0"/>
            <a:t> </a:t>
          </a:r>
          <a:r>
            <a:rPr lang="de-DE" i="1" dirty="0" err="1" smtClean="0"/>
            <a:t>Objective</a:t>
          </a:r>
          <a:r>
            <a:rPr lang="de-DE" i="1" dirty="0" smtClean="0"/>
            <a:t> 3: </a:t>
          </a:r>
          <a:r>
            <a:rPr lang="de-DE" dirty="0" smtClean="0"/>
            <a:t>Support for launch of individual </a:t>
          </a:r>
          <a:r>
            <a:rPr lang="de-DE" dirty="0" err="1" smtClean="0"/>
            <a:t>calls</a:t>
          </a:r>
          <a:r>
            <a:rPr lang="de-DE" dirty="0" smtClean="0"/>
            <a:t> on national/regional </a:t>
          </a:r>
          <a:r>
            <a:rPr lang="de-DE" dirty="0" err="1" smtClean="0"/>
            <a:t>level</a:t>
          </a:r>
          <a:r>
            <a:rPr lang="de-DE" dirty="0" smtClean="0"/>
            <a:t> </a:t>
          </a:r>
          <a:endParaRPr lang="de-DE" dirty="0"/>
        </a:p>
      </dgm:t>
    </dgm:pt>
    <dgm:pt modelId="{43A4A4C8-52CC-4D83-9C2B-D2D8C9D6702C}" type="parTrans" cxnId="{9C51ECB2-D3F4-4A40-8E2C-6B5B779C089B}">
      <dgm:prSet/>
      <dgm:spPr/>
      <dgm:t>
        <a:bodyPr/>
        <a:lstStyle/>
        <a:p>
          <a:endParaRPr lang="de-DE"/>
        </a:p>
      </dgm:t>
    </dgm:pt>
    <dgm:pt modelId="{F2151453-4A16-4C2F-B6E3-CFEBA6A193DB}" type="sibTrans" cxnId="{9C51ECB2-D3F4-4A40-8E2C-6B5B779C089B}">
      <dgm:prSet/>
      <dgm:spPr/>
      <dgm:t>
        <a:bodyPr/>
        <a:lstStyle/>
        <a:p>
          <a:endParaRPr lang="de-DE"/>
        </a:p>
      </dgm:t>
    </dgm:pt>
    <dgm:pt modelId="{C9ECA612-9618-4980-A60A-42B5D8B5EC8D}">
      <dgm:prSet phldrT="[Text]"/>
      <dgm:spPr/>
      <dgm:t>
        <a:bodyPr/>
        <a:lstStyle/>
        <a:p>
          <a:pPr algn="l"/>
          <a:r>
            <a:rPr lang="de-DE" dirty="0" smtClean="0"/>
            <a:t>Define and implement specific support measures which MS/Regions (may) request  </a:t>
          </a:r>
          <a:endParaRPr lang="de-DE" dirty="0"/>
        </a:p>
      </dgm:t>
    </dgm:pt>
    <dgm:pt modelId="{7DF2E0A7-0840-4435-ADDA-619DB42861C4}" type="parTrans" cxnId="{13BB2058-2BA7-4488-A3B3-B95D79ACC886}">
      <dgm:prSet/>
      <dgm:spPr/>
      <dgm:t>
        <a:bodyPr/>
        <a:lstStyle/>
        <a:p>
          <a:endParaRPr lang="de-DE"/>
        </a:p>
      </dgm:t>
    </dgm:pt>
    <dgm:pt modelId="{A4450291-05B1-4E4C-8292-D32BFE98AD23}" type="sibTrans" cxnId="{13BB2058-2BA7-4488-A3B3-B95D79ACC886}">
      <dgm:prSet/>
      <dgm:spPr/>
      <dgm:t>
        <a:bodyPr/>
        <a:lstStyle/>
        <a:p>
          <a:endParaRPr lang="de-DE"/>
        </a:p>
      </dgm:t>
    </dgm:pt>
    <dgm:pt modelId="{1BF61473-8728-44B4-8854-14EC8A8BCE5E}">
      <dgm:prSet phldrT="[Text]"/>
      <dgm:spPr/>
      <dgm:t>
        <a:bodyPr/>
        <a:lstStyle/>
        <a:p>
          <a:pPr algn="l"/>
          <a:r>
            <a:rPr lang="de-DE" dirty="0" smtClean="0"/>
            <a:t>Set up partner search database and organize partner search forum  </a:t>
          </a:r>
          <a:endParaRPr lang="de-DE" dirty="0"/>
        </a:p>
      </dgm:t>
    </dgm:pt>
    <dgm:pt modelId="{77C0E54C-1E4A-4A18-A913-F509FE7B7AD8}" type="parTrans" cxnId="{B2F39C06-DF24-4AF2-BC15-B7FA3956D37B}">
      <dgm:prSet/>
      <dgm:spPr/>
      <dgm:t>
        <a:bodyPr/>
        <a:lstStyle/>
        <a:p>
          <a:endParaRPr lang="de-DE"/>
        </a:p>
      </dgm:t>
    </dgm:pt>
    <dgm:pt modelId="{396D73B3-86A8-45EE-9ED2-A445209D97D7}" type="sibTrans" cxnId="{B2F39C06-DF24-4AF2-BC15-B7FA3956D37B}">
      <dgm:prSet/>
      <dgm:spPr/>
      <dgm:t>
        <a:bodyPr/>
        <a:lstStyle/>
        <a:p>
          <a:endParaRPr lang="de-DE"/>
        </a:p>
      </dgm:t>
    </dgm:pt>
    <dgm:pt modelId="{1635CC64-2CB0-4D1B-8EC9-0613EA2555EC}" type="pres">
      <dgm:prSet presAssocID="{31B8B980-95D5-4318-AB8E-ACF0BB30F8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6D1C871-F83C-4E01-8B47-D22FFB83DDEF}" type="pres">
      <dgm:prSet presAssocID="{51020E29-F587-4A19-B70A-D28D99937C45}" presName="boxAndChildren" presStyleCnt="0"/>
      <dgm:spPr/>
    </dgm:pt>
    <dgm:pt modelId="{A020F3D9-9D58-48A9-80DC-8854F12E0567}" type="pres">
      <dgm:prSet presAssocID="{51020E29-F587-4A19-B70A-D28D99937C45}" presName="parentTextBox" presStyleLbl="node1" presStyleIdx="0" presStyleCnt="3"/>
      <dgm:spPr/>
      <dgm:t>
        <a:bodyPr/>
        <a:lstStyle/>
        <a:p>
          <a:endParaRPr lang="en-GB"/>
        </a:p>
      </dgm:t>
    </dgm:pt>
    <dgm:pt modelId="{DFECE530-0560-435A-A9CD-C255C8A10117}" type="pres">
      <dgm:prSet presAssocID="{51020E29-F587-4A19-B70A-D28D99937C45}" presName="entireBox" presStyleLbl="node1" presStyleIdx="0" presStyleCnt="3"/>
      <dgm:spPr/>
      <dgm:t>
        <a:bodyPr/>
        <a:lstStyle/>
        <a:p>
          <a:endParaRPr lang="en-GB"/>
        </a:p>
      </dgm:t>
    </dgm:pt>
    <dgm:pt modelId="{82E5D648-EC00-43B8-B6B8-9F1217E86925}" type="pres">
      <dgm:prSet presAssocID="{51020E29-F587-4A19-B70A-D28D99937C45}" presName="descendantBox" presStyleCnt="0"/>
      <dgm:spPr/>
    </dgm:pt>
    <dgm:pt modelId="{601C5313-F4BA-4599-ABD8-82892B31B3D7}" type="pres">
      <dgm:prSet presAssocID="{C9ECA612-9618-4980-A60A-42B5D8B5EC8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1C6653D-1227-4F80-80D9-333E9F7A12C2}" type="pres">
      <dgm:prSet presAssocID="{1BF61473-8728-44B4-8854-14EC8A8BCE5E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84DF3D-4C7F-42F8-9294-23D12E14530B}" type="pres">
      <dgm:prSet presAssocID="{725E2114-443C-4186-8457-5C093DFCA336}" presName="sp" presStyleCnt="0"/>
      <dgm:spPr/>
    </dgm:pt>
    <dgm:pt modelId="{92E4FE46-931A-4578-83FD-E2936A6493DA}" type="pres">
      <dgm:prSet presAssocID="{2AADF2CD-119C-4C9E-93BE-946FA9046D1B}" presName="arrowAndChildren" presStyleCnt="0"/>
      <dgm:spPr/>
    </dgm:pt>
    <dgm:pt modelId="{D80B1787-B132-4B60-BDA1-1882E99D0C49}" type="pres">
      <dgm:prSet presAssocID="{2AADF2CD-119C-4C9E-93BE-946FA9046D1B}" presName="parentTextArrow" presStyleLbl="node1" presStyleIdx="0" presStyleCnt="3"/>
      <dgm:spPr/>
      <dgm:t>
        <a:bodyPr/>
        <a:lstStyle/>
        <a:p>
          <a:endParaRPr lang="de-DE"/>
        </a:p>
      </dgm:t>
    </dgm:pt>
    <dgm:pt modelId="{38FBAFF5-3473-4472-A941-229B26434B8F}" type="pres">
      <dgm:prSet presAssocID="{2AADF2CD-119C-4C9E-93BE-946FA9046D1B}" presName="arrow" presStyleLbl="node1" presStyleIdx="1" presStyleCnt="3"/>
      <dgm:spPr/>
      <dgm:t>
        <a:bodyPr/>
        <a:lstStyle/>
        <a:p>
          <a:endParaRPr lang="de-DE"/>
        </a:p>
      </dgm:t>
    </dgm:pt>
    <dgm:pt modelId="{EDC1EDEC-16A1-4CB1-99AB-1EB0CA165B66}" type="pres">
      <dgm:prSet presAssocID="{2AADF2CD-119C-4C9E-93BE-946FA9046D1B}" presName="descendantArrow" presStyleCnt="0"/>
      <dgm:spPr/>
    </dgm:pt>
    <dgm:pt modelId="{03F0CA13-DC62-4114-AE7C-F89E3630F025}" type="pres">
      <dgm:prSet presAssocID="{293EF9EA-6F63-46BE-B941-DBE139B6C655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FD92CE4-ADD4-451B-AFB1-604D2A3B398C}" type="pres">
      <dgm:prSet presAssocID="{8D8B8E80-CEDB-4878-83CD-A11AC9A5059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FB4027-A313-415F-B62E-4BC365CDF104}" type="pres">
      <dgm:prSet presAssocID="{48D69761-A29F-4477-8B9B-16ACEB282043}" presName="sp" presStyleCnt="0"/>
      <dgm:spPr/>
    </dgm:pt>
    <dgm:pt modelId="{8077A697-6ACD-4499-9631-F4FEA29F3CD7}" type="pres">
      <dgm:prSet presAssocID="{11E10F76-60C9-4D30-B0F0-6AAC17C0F0F8}" presName="arrowAndChildren" presStyleCnt="0"/>
      <dgm:spPr/>
    </dgm:pt>
    <dgm:pt modelId="{F41BD163-9665-44B8-BA6E-3E39D659448A}" type="pres">
      <dgm:prSet presAssocID="{11E10F76-60C9-4D30-B0F0-6AAC17C0F0F8}" presName="parentTextArrow" presStyleLbl="node1" presStyleIdx="1" presStyleCnt="3"/>
      <dgm:spPr/>
      <dgm:t>
        <a:bodyPr/>
        <a:lstStyle/>
        <a:p>
          <a:endParaRPr lang="de-DE"/>
        </a:p>
      </dgm:t>
    </dgm:pt>
    <dgm:pt modelId="{0F834735-DF2D-4DC9-8456-70B81E771CFB}" type="pres">
      <dgm:prSet presAssocID="{11E10F76-60C9-4D30-B0F0-6AAC17C0F0F8}" presName="arrow" presStyleLbl="node1" presStyleIdx="2" presStyleCnt="3" custLinFactY="-22447" custLinFactNeighborX="16925" custLinFactNeighborY="-100000"/>
      <dgm:spPr/>
      <dgm:t>
        <a:bodyPr/>
        <a:lstStyle/>
        <a:p>
          <a:endParaRPr lang="de-DE"/>
        </a:p>
      </dgm:t>
    </dgm:pt>
    <dgm:pt modelId="{61150C62-AC46-4C24-A084-AB2B287FA25D}" type="pres">
      <dgm:prSet presAssocID="{11E10F76-60C9-4D30-B0F0-6AAC17C0F0F8}" presName="descendantArrow" presStyleCnt="0"/>
      <dgm:spPr/>
    </dgm:pt>
    <dgm:pt modelId="{7FA1E390-A135-4B8D-96A1-754C58C20CB7}" type="pres">
      <dgm:prSet presAssocID="{71F0C636-74DB-467F-9AD8-F20600D8A53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FBEC363-B5D0-48EE-8EFE-45C33347E8E7}" type="pres">
      <dgm:prSet presAssocID="{6133DF58-4851-4E4F-8EAC-5771E4E8C435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67AE425-2875-418D-90F9-9D0A96874CFD}" srcId="{2AADF2CD-119C-4C9E-93BE-946FA9046D1B}" destId="{8D8B8E80-CEDB-4878-83CD-A11AC9A50595}" srcOrd="1" destOrd="0" parTransId="{AC042234-B4FC-409A-B694-D48344EFC8CB}" sibTransId="{B8EEC607-3C4B-43ED-87E4-C86C60307AB6}"/>
    <dgm:cxn modelId="{13BB2058-2BA7-4488-A3B3-B95D79ACC886}" srcId="{51020E29-F587-4A19-B70A-D28D99937C45}" destId="{C9ECA612-9618-4980-A60A-42B5D8B5EC8D}" srcOrd="0" destOrd="0" parTransId="{7DF2E0A7-0840-4435-ADDA-619DB42861C4}" sibTransId="{A4450291-05B1-4E4C-8292-D32BFE98AD23}"/>
    <dgm:cxn modelId="{938DF07A-79A9-4EAA-8E40-73DD0AAA40DC}" type="presOf" srcId="{2AADF2CD-119C-4C9E-93BE-946FA9046D1B}" destId="{D80B1787-B132-4B60-BDA1-1882E99D0C49}" srcOrd="0" destOrd="0" presId="urn:microsoft.com/office/officeart/2005/8/layout/process4"/>
    <dgm:cxn modelId="{53240EEC-A916-44DD-9C22-F56601EDE071}" type="presOf" srcId="{293EF9EA-6F63-46BE-B941-DBE139B6C655}" destId="{03F0CA13-DC62-4114-AE7C-F89E3630F025}" srcOrd="0" destOrd="0" presId="urn:microsoft.com/office/officeart/2005/8/layout/process4"/>
    <dgm:cxn modelId="{4697E540-7810-4DDB-B5EC-81B946D8122B}" srcId="{11E10F76-60C9-4D30-B0F0-6AAC17C0F0F8}" destId="{71F0C636-74DB-467F-9AD8-F20600D8A534}" srcOrd="0" destOrd="0" parTransId="{16D3BDBB-EF36-4CC0-932F-4C1AFA1946FF}" sibTransId="{9681DC13-4D0A-47A6-8612-B4146E787B6B}"/>
    <dgm:cxn modelId="{9201EC44-2AE6-4E1F-8451-2AC069708698}" type="presOf" srcId="{8D8B8E80-CEDB-4878-83CD-A11AC9A50595}" destId="{3FD92CE4-ADD4-451B-AFB1-604D2A3B398C}" srcOrd="0" destOrd="0" presId="urn:microsoft.com/office/officeart/2005/8/layout/process4"/>
    <dgm:cxn modelId="{572B4C16-5513-4119-AA3A-EDDDDE6B8499}" type="presOf" srcId="{11E10F76-60C9-4D30-B0F0-6AAC17C0F0F8}" destId="{F41BD163-9665-44B8-BA6E-3E39D659448A}" srcOrd="0" destOrd="0" presId="urn:microsoft.com/office/officeart/2005/8/layout/process4"/>
    <dgm:cxn modelId="{B2F39C06-DF24-4AF2-BC15-B7FA3956D37B}" srcId="{51020E29-F587-4A19-B70A-D28D99937C45}" destId="{1BF61473-8728-44B4-8854-14EC8A8BCE5E}" srcOrd="1" destOrd="0" parTransId="{77C0E54C-1E4A-4A18-A913-F509FE7B7AD8}" sibTransId="{396D73B3-86A8-45EE-9ED2-A445209D97D7}"/>
    <dgm:cxn modelId="{D6C8DF42-7FB5-4979-9700-D4E593316395}" type="presOf" srcId="{2AADF2CD-119C-4C9E-93BE-946FA9046D1B}" destId="{38FBAFF5-3473-4472-A941-229B26434B8F}" srcOrd="1" destOrd="0" presId="urn:microsoft.com/office/officeart/2005/8/layout/process4"/>
    <dgm:cxn modelId="{DC88940D-5051-4518-A5D7-9228A313678A}" type="presOf" srcId="{31B8B980-95D5-4318-AB8E-ACF0BB30F876}" destId="{1635CC64-2CB0-4D1B-8EC9-0613EA2555EC}" srcOrd="0" destOrd="0" presId="urn:microsoft.com/office/officeart/2005/8/layout/process4"/>
    <dgm:cxn modelId="{9C51ECB2-D3F4-4A40-8E2C-6B5B779C089B}" srcId="{31B8B980-95D5-4318-AB8E-ACF0BB30F876}" destId="{51020E29-F587-4A19-B70A-D28D99937C45}" srcOrd="2" destOrd="0" parTransId="{43A4A4C8-52CC-4D83-9C2B-D2D8C9D6702C}" sibTransId="{F2151453-4A16-4C2F-B6E3-CFEBA6A193DB}"/>
    <dgm:cxn modelId="{669E475D-5764-4905-82C7-89010F3EEEDD}" type="presOf" srcId="{71F0C636-74DB-467F-9AD8-F20600D8A534}" destId="{7FA1E390-A135-4B8D-96A1-754C58C20CB7}" srcOrd="0" destOrd="0" presId="urn:microsoft.com/office/officeart/2005/8/layout/process4"/>
    <dgm:cxn modelId="{66621D17-4A2C-457B-9DDA-F88B3205C71A}" srcId="{31B8B980-95D5-4318-AB8E-ACF0BB30F876}" destId="{11E10F76-60C9-4D30-B0F0-6AAC17C0F0F8}" srcOrd="0" destOrd="0" parTransId="{DDD1D35B-3789-4DA6-B432-E7EF276A52FD}" sibTransId="{48D69761-A29F-4477-8B9B-16ACEB282043}"/>
    <dgm:cxn modelId="{8DC942C0-CAAD-450D-B887-1BD6A54C0A0E}" type="presOf" srcId="{51020E29-F587-4A19-B70A-D28D99937C45}" destId="{A020F3D9-9D58-48A9-80DC-8854F12E0567}" srcOrd="0" destOrd="0" presId="urn:microsoft.com/office/officeart/2005/8/layout/process4"/>
    <dgm:cxn modelId="{ADD97CCA-96AE-412B-B8ED-FD50E6C8A111}" type="presOf" srcId="{1BF61473-8728-44B4-8854-14EC8A8BCE5E}" destId="{91C6653D-1227-4F80-80D9-333E9F7A12C2}" srcOrd="0" destOrd="0" presId="urn:microsoft.com/office/officeart/2005/8/layout/process4"/>
    <dgm:cxn modelId="{CC6B7B3B-C283-4C5B-9802-07C77845134A}" type="presOf" srcId="{C9ECA612-9618-4980-A60A-42B5D8B5EC8D}" destId="{601C5313-F4BA-4599-ABD8-82892B31B3D7}" srcOrd="0" destOrd="0" presId="urn:microsoft.com/office/officeart/2005/8/layout/process4"/>
    <dgm:cxn modelId="{E5603D29-20D1-4784-B34D-CA5AC74261BB}" srcId="{2AADF2CD-119C-4C9E-93BE-946FA9046D1B}" destId="{293EF9EA-6F63-46BE-B941-DBE139B6C655}" srcOrd="0" destOrd="0" parTransId="{357F0971-725D-478F-834F-E450E88CA37C}" sibTransId="{DE1EEB55-0AE9-4A7A-9477-11C98409EE04}"/>
    <dgm:cxn modelId="{D927BE79-23B2-4406-B98D-6F34F16B7F89}" srcId="{31B8B980-95D5-4318-AB8E-ACF0BB30F876}" destId="{2AADF2CD-119C-4C9E-93BE-946FA9046D1B}" srcOrd="1" destOrd="0" parTransId="{B30AF2BE-C917-4DBB-ABA4-941F40575583}" sibTransId="{725E2114-443C-4186-8457-5C093DFCA336}"/>
    <dgm:cxn modelId="{7900964C-BACF-4AD6-BFD2-BEF5766E7D45}" type="presOf" srcId="{6133DF58-4851-4E4F-8EAC-5771E4E8C435}" destId="{EFBEC363-B5D0-48EE-8EFE-45C33347E8E7}" srcOrd="0" destOrd="0" presId="urn:microsoft.com/office/officeart/2005/8/layout/process4"/>
    <dgm:cxn modelId="{615406F0-866E-4146-9923-82B7F3103768}" srcId="{11E10F76-60C9-4D30-B0F0-6AAC17C0F0F8}" destId="{6133DF58-4851-4E4F-8EAC-5771E4E8C435}" srcOrd="1" destOrd="0" parTransId="{8A2D485C-281A-404C-96BE-CAB57D429892}" sibTransId="{5EAB6E2A-64B3-414E-9592-D9D156CCE30A}"/>
    <dgm:cxn modelId="{34B0C383-2BEE-4715-8207-98BB5388C0EF}" type="presOf" srcId="{51020E29-F587-4A19-B70A-D28D99937C45}" destId="{DFECE530-0560-435A-A9CD-C255C8A10117}" srcOrd="1" destOrd="0" presId="urn:microsoft.com/office/officeart/2005/8/layout/process4"/>
    <dgm:cxn modelId="{9F30E98B-5FD0-44C2-AFC9-E4FAA92DE9DE}" type="presOf" srcId="{11E10F76-60C9-4D30-B0F0-6AAC17C0F0F8}" destId="{0F834735-DF2D-4DC9-8456-70B81E771CFB}" srcOrd="1" destOrd="0" presId="urn:microsoft.com/office/officeart/2005/8/layout/process4"/>
    <dgm:cxn modelId="{130775C4-EB55-4A89-8219-084FA4285EA6}" type="presParOf" srcId="{1635CC64-2CB0-4D1B-8EC9-0613EA2555EC}" destId="{D6D1C871-F83C-4E01-8B47-D22FFB83DDEF}" srcOrd="0" destOrd="0" presId="urn:microsoft.com/office/officeart/2005/8/layout/process4"/>
    <dgm:cxn modelId="{343C5745-C120-4F7C-8368-4AF9D2DE32A6}" type="presParOf" srcId="{D6D1C871-F83C-4E01-8B47-D22FFB83DDEF}" destId="{A020F3D9-9D58-48A9-80DC-8854F12E0567}" srcOrd="0" destOrd="0" presId="urn:microsoft.com/office/officeart/2005/8/layout/process4"/>
    <dgm:cxn modelId="{5A166B2A-A711-4E9D-A10F-203034629F06}" type="presParOf" srcId="{D6D1C871-F83C-4E01-8B47-D22FFB83DDEF}" destId="{DFECE530-0560-435A-A9CD-C255C8A10117}" srcOrd="1" destOrd="0" presId="urn:microsoft.com/office/officeart/2005/8/layout/process4"/>
    <dgm:cxn modelId="{FDDFF792-816A-4DA1-BFF1-C90699781658}" type="presParOf" srcId="{D6D1C871-F83C-4E01-8B47-D22FFB83DDEF}" destId="{82E5D648-EC00-43B8-B6B8-9F1217E86925}" srcOrd="2" destOrd="0" presId="urn:microsoft.com/office/officeart/2005/8/layout/process4"/>
    <dgm:cxn modelId="{92424750-122B-4C22-82FB-8C7B78CC20F9}" type="presParOf" srcId="{82E5D648-EC00-43B8-B6B8-9F1217E86925}" destId="{601C5313-F4BA-4599-ABD8-82892B31B3D7}" srcOrd="0" destOrd="0" presId="urn:microsoft.com/office/officeart/2005/8/layout/process4"/>
    <dgm:cxn modelId="{C1AAD1AB-90A4-4C03-A9DD-CED6DE572384}" type="presParOf" srcId="{82E5D648-EC00-43B8-B6B8-9F1217E86925}" destId="{91C6653D-1227-4F80-80D9-333E9F7A12C2}" srcOrd="1" destOrd="0" presId="urn:microsoft.com/office/officeart/2005/8/layout/process4"/>
    <dgm:cxn modelId="{6943CEB7-80C2-462B-8328-55014E7B8EDA}" type="presParOf" srcId="{1635CC64-2CB0-4D1B-8EC9-0613EA2555EC}" destId="{5C84DF3D-4C7F-42F8-9294-23D12E14530B}" srcOrd="1" destOrd="0" presId="urn:microsoft.com/office/officeart/2005/8/layout/process4"/>
    <dgm:cxn modelId="{ABC42CB2-802C-4B8F-97E9-FDE83DC4D567}" type="presParOf" srcId="{1635CC64-2CB0-4D1B-8EC9-0613EA2555EC}" destId="{92E4FE46-931A-4578-83FD-E2936A6493DA}" srcOrd="2" destOrd="0" presId="urn:microsoft.com/office/officeart/2005/8/layout/process4"/>
    <dgm:cxn modelId="{D1F37D4E-A008-4B90-878F-08DC9696D95B}" type="presParOf" srcId="{92E4FE46-931A-4578-83FD-E2936A6493DA}" destId="{D80B1787-B132-4B60-BDA1-1882E99D0C49}" srcOrd="0" destOrd="0" presId="urn:microsoft.com/office/officeart/2005/8/layout/process4"/>
    <dgm:cxn modelId="{707FBCF0-625C-4CF8-AC9F-F2809F3387C1}" type="presParOf" srcId="{92E4FE46-931A-4578-83FD-E2936A6493DA}" destId="{38FBAFF5-3473-4472-A941-229B26434B8F}" srcOrd="1" destOrd="0" presId="urn:microsoft.com/office/officeart/2005/8/layout/process4"/>
    <dgm:cxn modelId="{0BB40CFA-AA04-4E74-95FC-3F0DFA9AA85D}" type="presParOf" srcId="{92E4FE46-931A-4578-83FD-E2936A6493DA}" destId="{EDC1EDEC-16A1-4CB1-99AB-1EB0CA165B66}" srcOrd="2" destOrd="0" presId="urn:microsoft.com/office/officeart/2005/8/layout/process4"/>
    <dgm:cxn modelId="{FFCE9BBB-4AD5-4956-9423-4848169548B8}" type="presParOf" srcId="{EDC1EDEC-16A1-4CB1-99AB-1EB0CA165B66}" destId="{03F0CA13-DC62-4114-AE7C-F89E3630F025}" srcOrd="0" destOrd="0" presId="urn:microsoft.com/office/officeart/2005/8/layout/process4"/>
    <dgm:cxn modelId="{E30E512B-628A-485D-86AE-F23682872853}" type="presParOf" srcId="{EDC1EDEC-16A1-4CB1-99AB-1EB0CA165B66}" destId="{3FD92CE4-ADD4-451B-AFB1-604D2A3B398C}" srcOrd="1" destOrd="0" presId="urn:microsoft.com/office/officeart/2005/8/layout/process4"/>
    <dgm:cxn modelId="{08CCEC61-13E0-4651-B69B-335878F4C40A}" type="presParOf" srcId="{1635CC64-2CB0-4D1B-8EC9-0613EA2555EC}" destId="{03FB4027-A313-415F-B62E-4BC365CDF104}" srcOrd="3" destOrd="0" presId="urn:microsoft.com/office/officeart/2005/8/layout/process4"/>
    <dgm:cxn modelId="{DC8D6FC8-F6F0-4EA2-B487-B87C714FB98B}" type="presParOf" srcId="{1635CC64-2CB0-4D1B-8EC9-0613EA2555EC}" destId="{8077A697-6ACD-4499-9631-F4FEA29F3CD7}" srcOrd="4" destOrd="0" presId="urn:microsoft.com/office/officeart/2005/8/layout/process4"/>
    <dgm:cxn modelId="{024AF451-62F7-4092-8B4F-C2CAA76249D1}" type="presParOf" srcId="{8077A697-6ACD-4499-9631-F4FEA29F3CD7}" destId="{F41BD163-9665-44B8-BA6E-3E39D659448A}" srcOrd="0" destOrd="0" presId="urn:microsoft.com/office/officeart/2005/8/layout/process4"/>
    <dgm:cxn modelId="{398A0C15-F708-45A9-BC45-2B15F0B7D3FF}" type="presParOf" srcId="{8077A697-6ACD-4499-9631-F4FEA29F3CD7}" destId="{0F834735-DF2D-4DC9-8456-70B81E771CFB}" srcOrd="1" destOrd="0" presId="urn:microsoft.com/office/officeart/2005/8/layout/process4"/>
    <dgm:cxn modelId="{D769970D-8C15-45C2-A3E3-2473B993C298}" type="presParOf" srcId="{8077A697-6ACD-4499-9631-F4FEA29F3CD7}" destId="{61150C62-AC46-4C24-A084-AB2B287FA25D}" srcOrd="2" destOrd="0" presId="urn:microsoft.com/office/officeart/2005/8/layout/process4"/>
    <dgm:cxn modelId="{ABA261A8-B521-4BFA-8D0F-F18C1714E7A6}" type="presParOf" srcId="{61150C62-AC46-4C24-A084-AB2B287FA25D}" destId="{7FA1E390-A135-4B8D-96A1-754C58C20CB7}" srcOrd="0" destOrd="0" presId="urn:microsoft.com/office/officeart/2005/8/layout/process4"/>
    <dgm:cxn modelId="{1844F341-CD9A-4A82-A0C5-876E22CFA340}" type="presParOf" srcId="{61150C62-AC46-4C24-A084-AB2B287FA25D}" destId="{EFBEC363-B5D0-48EE-8EFE-45C33347E8E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30A50-C962-49BA-B7AD-45283318A82B}" type="datetimeFigureOut">
              <a:rPr lang="de-DE" smtClean="0"/>
              <a:t>30.09.2014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05496-8857-4982-AA38-240A695F485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345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B408E-BF4D-4E89-96D2-C05036EB75ED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D4FAF-D029-4036-B5A1-38DDCE2204E8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57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395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6600" indent="-282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3475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7500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9938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71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43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15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87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A9C6DEC-C4A6-4EF0-9FAD-D47B481E18B0}" type="slidenum">
              <a:rPr lang="de-DE" altLang="de-DE" smtClean="0">
                <a:latin typeface="Arial" pitchFamily="34" charset="0"/>
                <a:ea typeface="ヒラギノ角ゴ Pro W3" pitchFamily="48" charset="-128"/>
                <a:cs typeface="Arial Unicode MS" pitchFamily="34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 altLang="de-DE" smtClean="0">
              <a:latin typeface="Arial" pitchFamily="34" charset="0"/>
              <a:ea typeface="ヒラギノ角ゴ Pro W3" pitchFamily="48" charset="-128"/>
              <a:cs typeface="Arial Unicode MS" pitchFamily="34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566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z="1600" smtClean="0"/>
          </a:p>
          <a:p>
            <a:pPr eaLnBrk="1" hangingPunct="1">
              <a:spcBef>
                <a:spcPct val="0"/>
              </a:spcBef>
            </a:pPr>
            <a:endParaRPr lang="de-DE" altLang="de-DE" sz="1600" smtClean="0"/>
          </a:p>
          <a:p>
            <a:pPr eaLnBrk="1" hangingPunct="1">
              <a:spcBef>
                <a:spcPct val="0"/>
              </a:spcBef>
            </a:pPr>
            <a:r>
              <a:rPr lang="de-DE" altLang="de-DE" smtClean="0"/>
              <a:t>_______________________________________________________</a:t>
            </a:r>
          </a:p>
          <a:p>
            <a:pPr eaLnBrk="1" hangingPunct="1">
              <a:spcBef>
                <a:spcPct val="0"/>
              </a:spcBef>
            </a:pPr>
            <a:endParaRPr lang="de-DE" altLang="de-DE" smtClean="0"/>
          </a:p>
          <a:p>
            <a:pPr eaLnBrk="1" hangingPunct="1">
              <a:spcBef>
                <a:spcPct val="0"/>
              </a:spcBef>
            </a:pPr>
            <a:endParaRPr lang="de-DE" altLang="de-DE" smtClean="0"/>
          </a:p>
          <a:p>
            <a:pPr eaLnBrk="1" hangingPunct="1">
              <a:spcBef>
                <a:spcPct val="0"/>
              </a:spcBef>
            </a:pPr>
            <a:r>
              <a:rPr lang="de-DE" altLang="de-DE" smtClean="0"/>
              <a:t>_______________________________________________________</a:t>
            </a:r>
          </a:p>
          <a:p>
            <a:pPr eaLnBrk="1" hangingPunct="1">
              <a:spcBef>
                <a:spcPct val="0"/>
              </a:spcBef>
            </a:pPr>
            <a:endParaRPr lang="de-DE" altLang="de-DE" smtClean="0"/>
          </a:p>
          <a:p>
            <a:pPr eaLnBrk="1" hangingPunct="1">
              <a:spcBef>
                <a:spcPct val="0"/>
              </a:spcBef>
            </a:pPr>
            <a:endParaRPr lang="de-DE" altLang="de-DE" smtClean="0"/>
          </a:p>
          <a:p>
            <a:pPr eaLnBrk="1" hangingPunct="1">
              <a:spcBef>
                <a:spcPct val="0"/>
              </a:spcBef>
            </a:pPr>
            <a:r>
              <a:rPr lang="de-DE" altLang="de-DE" smtClean="0"/>
              <a:t>_______________________________________________________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4FAF-D029-4036-B5A1-38DDCE2204E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49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4" name="Picture 12" descr="PP-Hintergrund_Europa_Mitte_RGB"/>
          <p:cNvPicPr preferRelativeResize="0"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1938" y="1268413"/>
            <a:ext cx="8618537" cy="516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484313"/>
            <a:ext cx="8280400" cy="14478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068638"/>
            <a:ext cx="8280400" cy="2832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68313" y="6400800"/>
            <a:ext cx="1582737" cy="3048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832" y="164369"/>
            <a:ext cx="1041971" cy="92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214148"/>
            <a:ext cx="1008112" cy="53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623" y="6093296"/>
            <a:ext cx="1149965" cy="540263"/>
          </a:xfrm>
          <a:prstGeom prst="rect">
            <a:avLst/>
          </a:prstGeom>
        </p:spPr>
      </p:pic>
      <p:pic>
        <p:nvPicPr>
          <p:cNvPr id="13" name="Picture 14" descr="C:\Users\a.racioppo\AppData\Local\Microsoft\Windows\Temporary Internet Files\Content.Outlook\B2WD9VWL\logoML_Ist_PAPL (2).jp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3578103" y="164369"/>
            <a:ext cx="723042" cy="588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9" y="120897"/>
            <a:ext cx="1285726" cy="788789"/>
          </a:xfrm>
          <a:prstGeom prst="rect">
            <a:avLst/>
          </a:prstGeom>
        </p:spPr>
      </p:pic>
      <p:pic>
        <p:nvPicPr>
          <p:cNvPr id="14" name="Picture 12" descr="C:\Users\a.racioppo\AppData\Local\Microsoft\Windows\Temporary Internet Files\Content.Outlook\B2WD9VWL\Logo_Fse_ITA_2008-2013.gif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>
          <a:xfrm>
            <a:off x="4644008" y="214147"/>
            <a:ext cx="967370" cy="4449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68313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55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5425" y="1484313"/>
            <a:ext cx="2035175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484313"/>
            <a:ext cx="5954712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68313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91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68313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470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68313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19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2060575"/>
            <a:ext cx="3989387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2060575"/>
            <a:ext cx="3990975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68313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48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49006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68313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89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68313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6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68313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97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68313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32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68313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BA2482-075B-41CB-BB36-6C6530E1CAE0}" type="datetimeFigureOut">
              <a:rPr lang="de-DE" smtClean="0"/>
              <a:pPr/>
              <a:t>30.09.2014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17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PP-Hintergrund_Europa_Mitte_RGB"/>
          <p:cNvPicPr preferRelativeResize="0">
            <a:picLocks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1938" y="1268413"/>
            <a:ext cx="8618537" cy="516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84313"/>
            <a:ext cx="814228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060575"/>
            <a:ext cx="81327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00800"/>
            <a:ext cx="5688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00800"/>
            <a:ext cx="522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F22A82-32CD-4705-8F14-6A25A411D1FB}" type="slidenum">
              <a:rPr lang="de-DE" smtClean="0"/>
              <a:pPr/>
              <a:t>‹N›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B7DF-4EBC-40D7-805C-054500697877}" type="datetimeFigureOut">
              <a:rPr lang="de-DE" smtClean="0"/>
              <a:pPr/>
              <a:t>30.09.2014</a:t>
            </a:fld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359" y="6157798"/>
            <a:ext cx="1156116" cy="543153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832" y="164369"/>
            <a:ext cx="1041971" cy="92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214148"/>
            <a:ext cx="1008112" cy="53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C:\Users\a.racioppo\AppData\Local\Microsoft\Windows\Temporary Internet Files\Content.Outlook\B2WD9VWL\logoML_Ist_PAPL (2).jpg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>
          <a:xfrm>
            <a:off x="3578103" y="164369"/>
            <a:ext cx="723042" cy="588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9" y="120897"/>
            <a:ext cx="1285726" cy="788789"/>
          </a:xfrm>
          <a:prstGeom prst="rect">
            <a:avLst/>
          </a:prstGeom>
        </p:spPr>
      </p:pic>
      <p:pic>
        <p:nvPicPr>
          <p:cNvPr id="19" name="Picture 12" descr="C:\Users\a.racioppo\AppData\Local\Microsoft\Windows\Temporary Internet Files\Content.Outlook\B2WD9VWL\Logo_Fse_ITA_2008-2013.gif"/>
          <p:cNvPicPr>
            <a:picLocks noChangeAspect="1"/>
          </p:cNvPicPr>
          <p:nvPr userDrawn="1"/>
        </p:nvPicPr>
        <p:blipFill>
          <a:blip r:embed="rId19"/>
          <a:srcRect/>
          <a:stretch>
            <a:fillRect/>
          </a:stretch>
        </p:blipFill>
        <p:spPr>
          <a:xfrm>
            <a:off x="4644008" y="214147"/>
            <a:ext cx="967370" cy="44499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55600" indent="-355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1200" indent="-354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-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5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1790700" indent="-354013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247900" indent="-354013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05100" indent="-354013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162300" indent="-354013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619500" indent="-354013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hyperlink" Target="http://www.tln-mobiliy.eu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280400" cy="4536504"/>
          </a:xfrm>
        </p:spPr>
        <p:txBody>
          <a:bodyPr>
            <a:normAutofit fontScale="90000"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dirty="0" err="1" smtClean="0">
                <a:solidFill>
                  <a:prstClr val="black"/>
                </a:solidFill>
              </a:rPr>
              <a:t>EuropeMobility</a:t>
            </a:r>
            <a:r>
              <a:rPr lang="de-DE" sz="4000" dirty="0" smtClean="0">
                <a:solidFill>
                  <a:prstClr val="black"/>
                </a:solidFill>
              </a:rPr>
              <a:t> Network</a:t>
            </a:r>
            <a:br>
              <a:rPr lang="de-DE" sz="4000" dirty="0" smtClean="0">
                <a:solidFill>
                  <a:prstClr val="black"/>
                </a:solidFill>
              </a:rPr>
            </a:br>
            <a:r>
              <a:rPr lang="de-DE" sz="3500" i="1" dirty="0" smtClean="0">
                <a:solidFill>
                  <a:prstClr val="black"/>
                </a:solidFill>
              </a:rPr>
              <a:t>International Conference </a:t>
            </a:r>
            <a:r>
              <a:rPr lang="de-DE" sz="3500" dirty="0" smtClean="0">
                <a:solidFill>
                  <a:prstClr val="black"/>
                </a:solidFill>
              </a:rPr>
              <a:t/>
            </a:r>
            <a:br>
              <a:rPr lang="de-DE" sz="3500" dirty="0" smtClean="0">
                <a:solidFill>
                  <a:prstClr val="black"/>
                </a:solidFill>
              </a:rPr>
            </a:br>
            <a:r>
              <a:rPr lang="de-DE" sz="4800" dirty="0">
                <a:solidFill>
                  <a:prstClr val="black"/>
                </a:solidFill>
              </a:rPr>
              <a:t/>
            </a:r>
            <a:br>
              <a:rPr lang="de-DE" sz="4800" dirty="0">
                <a:solidFill>
                  <a:prstClr val="black"/>
                </a:solidFill>
              </a:rPr>
            </a:br>
            <a:r>
              <a:rPr lang="en-US" sz="2400" b="0" kern="1200" dirty="0">
                <a:solidFill>
                  <a:schemeClr val="tx1"/>
                </a:solidFill>
              </a:rPr>
              <a:t>“</a:t>
            </a:r>
            <a:r>
              <a:rPr lang="en-US" sz="2400" kern="1200" dirty="0" smtClean="0">
                <a:solidFill>
                  <a:schemeClr val="tx1"/>
                </a:solidFill>
              </a:rPr>
              <a:t>The </a:t>
            </a:r>
            <a:r>
              <a:rPr lang="en-US" sz="2400" kern="1200" dirty="0">
                <a:solidFill>
                  <a:schemeClr val="tx1"/>
                </a:solidFill>
              </a:rPr>
              <a:t>ESF Mobility Network and the Coordinated Call for transnational mobility projects for </a:t>
            </a:r>
            <a:r>
              <a:rPr lang="en-US" sz="2400" kern="1200" dirty="0" smtClean="0">
                <a:solidFill>
                  <a:schemeClr val="tx1"/>
                </a:solidFill>
              </a:rPr>
              <a:t>NEETs”</a:t>
            </a:r>
            <a:r>
              <a:rPr lang="en-US" sz="4800" b="0" kern="1200" dirty="0">
                <a:solidFill>
                  <a:srgbClr val="FF6600"/>
                </a:solidFill>
              </a:rPr>
              <a:t/>
            </a:r>
            <a:br>
              <a:rPr lang="en-US" sz="4800" b="0" kern="1200" dirty="0">
                <a:solidFill>
                  <a:srgbClr val="FF6600"/>
                </a:solidFill>
              </a:rPr>
            </a:br>
            <a:r>
              <a:rPr lang="en-US" sz="4800" b="0" kern="1200" dirty="0" smtClean="0">
                <a:solidFill>
                  <a:srgbClr val="FF6600"/>
                </a:solidFill>
              </a:rPr>
              <a:t/>
            </a:r>
            <a:br>
              <a:rPr lang="en-US" sz="4800" b="0" kern="1200" dirty="0" smtClean="0">
                <a:solidFill>
                  <a:srgbClr val="FF6600"/>
                </a:solidFill>
              </a:rPr>
            </a:br>
            <a:r>
              <a:rPr lang="it-IT" sz="2000" kern="1200" dirty="0" smtClean="0">
                <a:solidFill>
                  <a:schemeClr val="tx1"/>
                </a:solidFill>
              </a:rPr>
              <a:t>Gianluca </a:t>
            </a:r>
            <a:r>
              <a:rPr lang="it-IT" sz="2000" kern="1200" dirty="0">
                <a:solidFill>
                  <a:schemeClr val="tx1"/>
                </a:solidFill>
              </a:rPr>
              <a:t>Calzolari – ISFOL (</a:t>
            </a:r>
            <a:r>
              <a:rPr lang="it-IT" sz="2000" kern="1200" dirty="0" err="1">
                <a:solidFill>
                  <a:schemeClr val="tx1"/>
                </a:solidFill>
              </a:rPr>
              <a:t>Italy</a:t>
            </a:r>
            <a:r>
              <a:rPr lang="it-IT" sz="2000" kern="1200" dirty="0">
                <a:solidFill>
                  <a:schemeClr val="tx1"/>
                </a:solidFill>
              </a:rPr>
              <a:t>)</a:t>
            </a:r>
            <a:br>
              <a:rPr lang="it-IT" sz="2000" kern="1200" dirty="0">
                <a:solidFill>
                  <a:schemeClr val="tx1"/>
                </a:solidFill>
              </a:rPr>
            </a:br>
            <a:r>
              <a:rPr lang="it-IT" sz="2000" kern="1200" dirty="0">
                <a:solidFill>
                  <a:schemeClr val="tx1"/>
                </a:solidFill>
              </a:rPr>
              <a:t>Stephanie Koenen – </a:t>
            </a:r>
            <a:r>
              <a:rPr lang="it-IT" sz="2000" kern="1200" dirty="0" smtClean="0">
                <a:solidFill>
                  <a:schemeClr val="tx1"/>
                </a:solidFill>
              </a:rPr>
              <a:t>Federal </a:t>
            </a:r>
            <a:r>
              <a:rPr lang="it-IT" sz="2000" kern="1200" dirty="0" err="1" smtClean="0">
                <a:solidFill>
                  <a:schemeClr val="tx1"/>
                </a:solidFill>
              </a:rPr>
              <a:t>Ministry</a:t>
            </a:r>
            <a:r>
              <a:rPr lang="it-IT" sz="2000" kern="1200" dirty="0" smtClean="0">
                <a:solidFill>
                  <a:schemeClr val="tx1"/>
                </a:solidFill>
              </a:rPr>
              <a:t> </a:t>
            </a:r>
            <a:r>
              <a:rPr lang="it-IT" sz="2000" kern="1200" dirty="0">
                <a:solidFill>
                  <a:schemeClr val="tx1"/>
                </a:solidFill>
              </a:rPr>
              <a:t>of </a:t>
            </a:r>
            <a:r>
              <a:rPr lang="it-IT" sz="2000" kern="1200" dirty="0" err="1">
                <a:solidFill>
                  <a:schemeClr val="tx1"/>
                </a:solidFill>
              </a:rPr>
              <a:t>Labour</a:t>
            </a:r>
            <a:r>
              <a:rPr lang="it-IT" sz="2000" kern="1200" dirty="0">
                <a:solidFill>
                  <a:schemeClr val="tx1"/>
                </a:solidFill>
              </a:rPr>
              <a:t> </a:t>
            </a:r>
            <a:r>
              <a:rPr lang="it-IT" sz="2000" kern="1200" dirty="0" smtClean="0">
                <a:solidFill>
                  <a:schemeClr val="tx1"/>
                </a:solidFill>
              </a:rPr>
              <a:t>and Social Affairs (Germany)</a:t>
            </a:r>
            <a:r>
              <a:rPr lang="de-DE" sz="4000" dirty="0">
                <a:solidFill>
                  <a:prstClr val="black"/>
                </a:solidFill>
              </a:rPr>
              <a:t/>
            </a:r>
            <a:br>
              <a:rPr lang="de-DE" sz="4000" dirty="0">
                <a:solidFill>
                  <a:prstClr val="black"/>
                </a:solidFill>
              </a:rPr>
            </a:br>
            <a:r>
              <a:rPr lang="de-DE" sz="4000" dirty="0" smtClean="0">
                <a:solidFill>
                  <a:prstClr val="black"/>
                </a:solidFill>
              </a:rPr>
              <a:t/>
            </a:r>
            <a:br>
              <a:rPr lang="de-DE" sz="4000" dirty="0" smtClean="0">
                <a:solidFill>
                  <a:prstClr val="black"/>
                </a:solidFill>
              </a:rPr>
            </a:br>
            <a:r>
              <a:rPr lang="es-ES" b="0" i="1" dirty="0" smtClean="0">
                <a:solidFill>
                  <a:schemeClr val="tx1"/>
                </a:solidFill>
                <a:ea typeface="+mn-ea"/>
                <a:cs typeface="+mn-cs"/>
              </a:rPr>
              <a:t>Cagliari, September 26, 2014</a:t>
            </a:r>
            <a:r>
              <a:rPr lang="de-DE" b="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de-DE" b="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e-DE" b="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2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03217" cy="4608512"/>
          </a:xfrm>
        </p:spPr>
        <p:txBody>
          <a:bodyPr/>
          <a:lstStyle/>
          <a:p>
            <a:pPr marL="538163" indent="-538163">
              <a:spcAft>
                <a:spcPts val="1500"/>
              </a:spcAft>
              <a:buNone/>
            </a:pPr>
            <a:r>
              <a:rPr lang="en-US" sz="2200" b="1" dirty="0" smtClean="0"/>
              <a:t>4c. The Coordinated Call – IMPLEMENTATION                   STRUCTURES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sz="2000" b="1" dirty="0" smtClean="0"/>
              <a:t>Key requirements:</a:t>
            </a:r>
            <a:endParaRPr lang="en-US" sz="2000" dirty="0"/>
          </a:p>
          <a:p>
            <a:pPr lvl="0">
              <a:spcBef>
                <a:spcPts val="400"/>
              </a:spcBef>
            </a:pPr>
            <a:r>
              <a:rPr lang="en-US" sz="2000" dirty="0" smtClean="0"/>
              <a:t>The </a:t>
            </a:r>
            <a:r>
              <a:rPr lang="en-US" sz="2000" dirty="0"/>
              <a:t>calls are open to all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 </a:t>
            </a:r>
            <a:r>
              <a:rPr lang="en-US" sz="2000" dirty="0"/>
              <a:t>considered eligible by MAs national / </a:t>
            </a:r>
            <a:r>
              <a:rPr lang="en-US" sz="2000" dirty="0" smtClean="0"/>
              <a:t>regional.</a:t>
            </a:r>
            <a:endParaRPr lang="en-US" sz="2000" dirty="0"/>
          </a:p>
          <a:p>
            <a:pPr lvl="0">
              <a:spcBef>
                <a:spcPts val="400"/>
              </a:spcBef>
            </a:pPr>
            <a:r>
              <a:rPr lang="en-US" sz="2000" dirty="0"/>
              <a:t>It is mandatory to establish a </a:t>
            </a:r>
            <a:r>
              <a:rPr lang="en-US" sz="2000" b="1" dirty="0"/>
              <a:t>transnational partnership </a:t>
            </a:r>
            <a:r>
              <a:rPr lang="en-US" sz="2000" dirty="0"/>
              <a:t>with at least one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</a:t>
            </a:r>
            <a:r>
              <a:rPr lang="en-US" sz="2000" dirty="0"/>
              <a:t>of another Member </a:t>
            </a:r>
            <a:r>
              <a:rPr lang="en-US" sz="2000" dirty="0" smtClean="0"/>
              <a:t>State. </a:t>
            </a:r>
            <a:endParaRPr lang="en-US" sz="2000" dirty="0"/>
          </a:p>
          <a:p>
            <a:pPr lvl="0">
              <a:spcBef>
                <a:spcPts val="400"/>
              </a:spcBef>
            </a:pPr>
            <a:r>
              <a:rPr lang="en-US" sz="2000" dirty="0"/>
              <a:t>It is compulsory to adopt </a:t>
            </a:r>
            <a:r>
              <a:rPr lang="en-US" sz="2000" dirty="0" smtClean="0"/>
              <a:t>measures </a:t>
            </a:r>
            <a:r>
              <a:rPr lang="en-US" sz="2000" dirty="0"/>
              <a:t>to promote equal opportunities between women and </a:t>
            </a:r>
            <a:r>
              <a:rPr lang="en-US" sz="2000" dirty="0" smtClean="0"/>
              <a:t>men. </a:t>
            </a:r>
            <a:endParaRPr lang="en-US" sz="2000" dirty="0"/>
          </a:p>
          <a:p>
            <a:pPr lvl="0">
              <a:spcBef>
                <a:spcPts val="400"/>
              </a:spcBef>
            </a:pPr>
            <a:r>
              <a:rPr lang="en-US" sz="2000" dirty="0" smtClean="0"/>
              <a:t>Managing </a:t>
            </a:r>
            <a:r>
              <a:rPr lang="en-US" sz="2000" dirty="0"/>
              <a:t>Authorities should </a:t>
            </a:r>
            <a:r>
              <a:rPr lang="en-US" sz="2000" dirty="0" smtClean="0"/>
              <a:t>encourage measures </a:t>
            </a:r>
            <a:r>
              <a:rPr lang="en-US" sz="2000" dirty="0"/>
              <a:t>that ensure professional development opportunities for individuals with </a:t>
            </a:r>
            <a:r>
              <a:rPr lang="en-US" sz="2000" dirty="0" smtClean="0"/>
              <a:t>disabilities.</a:t>
            </a:r>
            <a:endParaRPr lang="it-IT" sz="2000" dirty="0"/>
          </a:p>
          <a:p>
            <a:pPr marL="0" indent="0">
              <a:spcBef>
                <a:spcPts val="0"/>
              </a:spcBef>
              <a:buNone/>
            </a:pPr>
            <a:endParaRPr lang="it-IT" sz="2000" dirty="0"/>
          </a:p>
          <a:p>
            <a:pPr marL="0" indent="0">
              <a:spcAft>
                <a:spcPts val="800"/>
              </a:spcAft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b="1" u="sng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553655"/>
            <a:ext cx="743146" cy="1011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03217" cy="4608512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/>
              <a:t>4d. The Coordinated Call – ELIGIBILITY OF COSTS (1)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800" b="1" dirty="0" smtClean="0"/>
              <a:t>Eligible expenses (phases): </a:t>
            </a:r>
            <a:endParaRPr lang="en-US" sz="1800" dirty="0" smtClean="0"/>
          </a:p>
          <a:p>
            <a:pPr marL="720725" indent="-268288">
              <a:spcBef>
                <a:spcPts val="0"/>
              </a:spcBef>
            </a:pPr>
            <a:r>
              <a:rPr lang="en-US" sz="1600" dirty="0" smtClean="0"/>
              <a:t>partner-finding* </a:t>
            </a:r>
            <a:r>
              <a:rPr lang="en-US" sz="1600" dirty="0"/>
              <a:t>and project planning  </a:t>
            </a:r>
            <a:endParaRPr lang="en-US" sz="1600" dirty="0" smtClean="0"/>
          </a:p>
          <a:p>
            <a:pPr marL="720725" indent="-268288">
              <a:spcBef>
                <a:spcPts val="0"/>
              </a:spcBef>
            </a:pPr>
            <a:r>
              <a:rPr lang="en-US" sz="1600" dirty="0" smtClean="0"/>
              <a:t>selection </a:t>
            </a:r>
            <a:r>
              <a:rPr lang="en-US" sz="1600" dirty="0"/>
              <a:t>and preparation of participants </a:t>
            </a:r>
            <a:endParaRPr lang="en-US" sz="1600" dirty="0" smtClean="0"/>
          </a:p>
          <a:p>
            <a:pPr marL="720725" indent="-268288">
              <a:spcBef>
                <a:spcPts val="0"/>
              </a:spcBef>
            </a:pPr>
            <a:r>
              <a:rPr lang="en-US" sz="1600" dirty="0" smtClean="0"/>
              <a:t>stays </a:t>
            </a:r>
            <a:r>
              <a:rPr lang="en-US" sz="1600" dirty="0"/>
              <a:t>abroad </a:t>
            </a:r>
            <a:endParaRPr lang="en-US" sz="1600" dirty="0" smtClean="0"/>
          </a:p>
          <a:p>
            <a:pPr marL="720725" indent="-268288">
              <a:spcBef>
                <a:spcPts val="0"/>
              </a:spcBef>
            </a:pPr>
            <a:r>
              <a:rPr lang="en-US" sz="1600" dirty="0" smtClean="0"/>
              <a:t>follow-up </a:t>
            </a:r>
            <a:endParaRPr lang="en-US" sz="1600" dirty="0"/>
          </a:p>
          <a:p>
            <a:pPr marL="0" lv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800" b="1" dirty="0" smtClean="0"/>
              <a:t>Eligible expenses (categories): </a:t>
            </a:r>
            <a:endParaRPr lang="en-US" sz="1800" dirty="0" smtClean="0"/>
          </a:p>
          <a:p>
            <a:pPr marL="720725" indent="-268288">
              <a:spcBef>
                <a:spcPts val="0"/>
              </a:spcBef>
            </a:pPr>
            <a:r>
              <a:rPr lang="en-US" sz="1600" dirty="0"/>
              <a:t>participant-related (travel, board and lodging, insurance ...) </a:t>
            </a:r>
          </a:p>
          <a:p>
            <a:pPr marL="720725" indent="-268288">
              <a:spcBef>
                <a:spcPts val="0"/>
              </a:spcBef>
            </a:pPr>
            <a:r>
              <a:rPr lang="en-US" sz="1600" dirty="0"/>
              <a:t>activity-related (selection, preparation, support, ...) </a:t>
            </a:r>
          </a:p>
          <a:p>
            <a:pPr marL="720725" indent="-268288">
              <a:spcBef>
                <a:spcPts val="0"/>
              </a:spcBef>
            </a:pPr>
            <a:r>
              <a:rPr lang="en-US" sz="1600" dirty="0" err="1"/>
              <a:t>organisation</a:t>
            </a:r>
            <a:r>
              <a:rPr lang="en-US" sz="1600" dirty="0"/>
              <a:t>-related (partner-finding*, project management, administration, depreciation, interpretation and translation ...)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Principle of allocation </a:t>
            </a:r>
            <a:r>
              <a:rPr lang="en-US" sz="1800" b="1" dirty="0"/>
              <a:t>of costs: </a:t>
            </a:r>
            <a:r>
              <a:rPr lang="en-US" sz="1800" dirty="0" smtClean="0"/>
              <a:t>The </a:t>
            </a:r>
            <a:r>
              <a:rPr lang="en-US" sz="1800" dirty="0"/>
              <a:t>sending country is responsible of all costs related to its own projects, incurred in the country  or abroad </a:t>
            </a:r>
            <a:r>
              <a:rPr lang="en-US" sz="1400" dirty="0"/>
              <a:t>(Art. 13 (2) Reg. 1304/13</a:t>
            </a:r>
            <a:r>
              <a:rPr lang="en-US" sz="1400" dirty="0" smtClean="0"/>
              <a:t>).</a:t>
            </a:r>
            <a:endParaRPr lang="en-US" sz="1400" dirty="0"/>
          </a:p>
          <a:p>
            <a:pPr marL="0" lvl="0" indent="0">
              <a:spcBef>
                <a:spcPts val="0"/>
              </a:spcBef>
              <a:buNone/>
            </a:pPr>
            <a:endParaRPr lang="en-US" sz="18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1400" dirty="0"/>
              <a:t>* Are not </a:t>
            </a:r>
            <a:r>
              <a:rPr lang="en-US" sz="1400" dirty="0" err="1" smtClean="0"/>
              <a:t>recognised</a:t>
            </a:r>
            <a:r>
              <a:rPr lang="en-US" sz="1400" dirty="0" smtClean="0"/>
              <a:t> </a:t>
            </a:r>
            <a:r>
              <a:rPr lang="en-US" sz="1400" dirty="0"/>
              <a:t>when the eligible transnational partnership has already been defined </a:t>
            </a:r>
            <a:r>
              <a:rPr lang="en-US" sz="1400" dirty="0" smtClean="0"/>
              <a:t>                                      at </a:t>
            </a:r>
            <a:r>
              <a:rPr lang="en-US" sz="1400" dirty="0"/>
              <a:t>the time of submission of the </a:t>
            </a:r>
            <a:r>
              <a:rPr lang="en-US" sz="1400" dirty="0" smtClean="0"/>
              <a:t>application/project </a:t>
            </a:r>
            <a:r>
              <a:rPr lang="en-US" sz="1400" dirty="0"/>
              <a:t>proposal.</a:t>
            </a:r>
          </a:p>
          <a:p>
            <a:pPr marL="0" indent="0">
              <a:spcAft>
                <a:spcPts val="1500"/>
              </a:spcAft>
              <a:buNone/>
            </a:pPr>
            <a:endParaRPr lang="it-IT" sz="2000" dirty="0"/>
          </a:p>
          <a:p>
            <a:pPr marL="0" indent="0">
              <a:spcBef>
                <a:spcPts val="0"/>
              </a:spcBef>
              <a:buNone/>
            </a:pPr>
            <a:endParaRPr lang="it-IT" sz="2000" dirty="0"/>
          </a:p>
          <a:p>
            <a:pPr marL="0" indent="0">
              <a:spcAft>
                <a:spcPts val="800"/>
              </a:spcAft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b="1" u="sng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412777"/>
            <a:ext cx="671137" cy="913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84784"/>
            <a:ext cx="8303217" cy="4608512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sz="2200" b="1" dirty="0" smtClean="0"/>
              <a:t>4d. The Coordinated Call – ELIGIBILITY OF COSTS (2)</a:t>
            </a:r>
            <a:endParaRPr lang="en-US" sz="1900" b="1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1900" dirty="0" smtClean="0"/>
              <a:t>The </a:t>
            </a:r>
            <a:r>
              <a:rPr lang="en-US" sz="1900" dirty="0"/>
              <a:t>Network recommends the use of Simplified Cost Options (SCO) permitted under </a:t>
            </a:r>
            <a:r>
              <a:rPr lang="en-US" sz="1900" dirty="0" smtClean="0"/>
              <a:t>the ESF regulations in </a:t>
            </a:r>
            <a:r>
              <a:rPr lang="en-US" sz="1900" dirty="0"/>
              <a:t>force </a:t>
            </a:r>
            <a:r>
              <a:rPr lang="en-US" sz="1900" dirty="0" smtClean="0"/>
              <a:t>for the ESF 2014-2020 programming period</a:t>
            </a:r>
            <a:r>
              <a:rPr lang="en-US" sz="1900" dirty="0"/>
              <a:t>. </a:t>
            </a:r>
            <a:endParaRPr lang="en-US" sz="1900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sz="19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1900" dirty="0" smtClean="0"/>
              <a:t>The Manual of Guidance provides further specifications on recommended Simplified Cost Options by TLN Mobility in the context of transnational youth mobility measures under the ESF (e.g. participant-related mobility lump sum, standard unit cost for costs </a:t>
            </a:r>
            <a:r>
              <a:rPr lang="en-US" sz="1900" dirty="0" err="1" smtClean="0"/>
              <a:t>occuring</a:t>
            </a:r>
            <a:r>
              <a:rPr lang="en-US" sz="1900" dirty="0" smtClean="0"/>
              <a:t> for host </a:t>
            </a:r>
            <a:r>
              <a:rPr lang="en-US" sz="1900" dirty="0" err="1" smtClean="0"/>
              <a:t>organisations</a:t>
            </a:r>
            <a:r>
              <a:rPr lang="en-US" sz="1900" dirty="0" smtClean="0"/>
              <a:t>).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/>
              <a:t>More specific rules on eligible costs and their ceilings will be decided by the Managing Authority responsible for the national / regional calls.</a:t>
            </a:r>
            <a:endParaRPr lang="it-IT" sz="1900" dirty="0"/>
          </a:p>
          <a:p>
            <a:pPr marL="0" indent="0">
              <a:spcBef>
                <a:spcPts val="0"/>
              </a:spcBef>
              <a:buNone/>
            </a:pPr>
            <a:endParaRPr lang="en-US" sz="1900" dirty="0"/>
          </a:p>
          <a:p>
            <a:pPr marL="0" indent="0">
              <a:spcAft>
                <a:spcPts val="1500"/>
              </a:spcAft>
              <a:buNone/>
            </a:pPr>
            <a:endParaRPr lang="it-IT" sz="2000" dirty="0"/>
          </a:p>
          <a:p>
            <a:pPr marL="0" indent="0">
              <a:spcBef>
                <a:spcPts val="0"/>
              </a:spcBef>
              <a:buNone/>
            </a:pPr>
            <a:endParaRPr lang="it-IT" sz="2000" dirty="0"/>
          </a:p>
          <a:p>
            <a:pPr marL="0" indent="0">
              <a:spcAft>
                <a:spcPts val="800"/>
              </a:spcAft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b="1" u="sng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09256"/>
            <a:ext cx="612902" cy="83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347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03217" cy="4608512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sz="2200" b="1" dirty="0"/>
              <a:t>5</a:t>
            </a:r>
            <a:r>
              <a:rPr lang="en-US" sz="2200" b="1" dirty="0" smtClean="0"/>
              <a:t>. The Manual of Guidance</a:t>
            </a:r>
            <a:endParaRPr lang="it-IT" sz="2200" dirty="0"/>
          </a:p>
          <a:p>
            <a:pPr marL="0" lvl="0" indent="0">
              <a:spcBef>
                <a:spcPts val="400"/>
              </a:spcBef>
              <a:buNone/>
            </a:pPr>
            <a:r>
              <a:rPr lang="en-US" sz="1800" dirty="0"/>
              <a:t>This is a guide that provides information complementary </a:t>
            </a:r>
            <a:r>
              <a:rPr lang="en-US" sz="1800" dirty="0" smtClean="0"/>
              <a:t>                                                      to </a:t>
            </a:r>
            <a:r>
              <a:rPr lang="en-US" sz="1800" dirty="0"/>
              <a:t>the Coordinated Call, such as examples of successful </a:t>
            </a:r>
            <a:r>
              <a:rPr lang="en-US" sz="1800" dirty="0" smtClean="0"/>
              <a:t>                                           approaches </a:t>
            </a:r>
            <a:r>
              <a:rPr lang="en-US" sz="1800" dirty="0"/>
              <a:t>and specific methods of mobility measures used </a:t>
            </a:r>
            <a:r>
              <a:rPr lang="en-US" sz="1800" dirty="0" smtClean="0"/>
              <a:t>                                            during </a:t>
            </a:r>
            <a:r>
              <a:rPr lang="en-US" sz="1800" dirty="0"/>
              <a:t>the previous programming period. </a:t>
            </a:r>
          </a:p>
          <a:p>
            <a:pPr marL="0" lvl="0" indent="0">
              <a:spcBef>
                <a:spcPts val="400"/>
              </a:spcBef>
              <a:buNone/>
            </a:pP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The Manual is part of the Call </a:t>
            </a:r>
            <a:r>
              <a:rPr lang="en-US" sz="1800" dirty="0" smtClean="0"/>
              <a:t>and provides </a:t>
            </a:r>
            <a:r>
              <a:rPr lang="en-US" sz="1800" dirty="0"/>
              <a:t>further </a:t>
            </a:r>
            <a:r>
              <a:rPr lang="en-US" sz="1800" dirty="0" smtClean="0"/>
              <a:t>                                           recommendations </a:t>
            </a:r>
            <a:r>
              <a:rPr lang="en-US" sz="1800" dirty="0"/>
              <a:t>for its implementation at national and </a:t>
            </a:r>
            <a:r>
              <a:rPr lang="en-US" sz="1800" dirty="0" smtClean="0"/>
              <a:t>                                             regional </a:t>
            </a:r>
            <a:r>
              <a:rPr lang="en-US" sz="1800" dirty="0"/>
              <a:t>level</a:t>
            </a:r>
            <a:r>
              <a:rPr lang="en-US" sz="1800" dirty="0" smtClean="0"/>
              <a:t>.</a:t>
            </a:r>
          </a:p>
          <a:p>
            <a:pPr marL="0" lvl="0" indent="0">
              <a:spcBef>
                <a:spcPts val="400"/>
              </a:spcBef>
              <a:buNone/>
            </a:pPr>
            <a:r>
              <a:rPr lang="en-US" sz="1800" dirty="0" smtClean="0"/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It also recommends the use of award criteria for the </a:t>
            </a:r>
            <a:r>
              <a:rPr lang="en-US" sz="1800" dirty="0"/>
              <a:t>selection phase of the project proposals. For </a:t>
            </a:r>
            <a:r>
              <a:rPr lang="en-US" sz="1800" dirty="0" smtClean="0"/>
              <a:t>example, </a:t>
            </a:r>
            <a:r>
              <a:rPr lang="en-US" sz="1800" dirty="0"/>
              <a:t>it supports </a:t>
            </a:r>
            <a:r>
              <a:rPr lang="en-US" sz="1800" dirty="0" smtClean="0"/>
              <a:t>a national partnership approach for project applications or the establishment of a network </a:t>
            </a:r>
            <a:r>
              <a:rPr lang="en-US" sz="1800" dirty="0"/>
              <a:t>of "strategic partners" which will support the </a:t>
            </a:r>
            <a:r>
              <a:rPr lang="en-US" sz="1800" dirty="0" smtClean="0"/>
              <a:t>activities.</a:t>
            </a:r>
            <a:endParaRPr lang="it-IT" sz="1800" dirty="0"/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Aft>
                <a:spcPts val="1500"/>
              </a:spcAft>
              <a:buNone/>
            </a:pPr>
            <a:endParaRPr lang="it-IT" sz="2000" dirty="0"/>
          </a:p>
          <a:p>
            <a:pPr marL="0" indent="0">
              <a:spcBef>
                <a:spcPts val="0"/>
              </a:spcBef>
              <a:buNone/>
            </a:pPr>
            <a:endParaRPr lang="it-IT" sz="2000" dirty="0"/>
          </a:p>
          <a:p>
            <a:pPr marL="0" indent="0">
              <a:spcAft>
                <a:spcPts val="800"/>
              </a:spcAft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b="1" u="sng" dirty="0"/>
          </a:p>
        </p:txBody>
      </p:sp>
      <p:pic>
        <p:nvPicPr>
          <p:cNvPr id="4" name="Grafik 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t="14961" r="32353" b="22000"/>
          <a:stretch/>
        </p:blipFill>
        <p:spPr bwMode="auto">
          <a:xfrm>
            <a:off x="6732240" y="1581374"/>
            <a:ext cx="1893967" cy="27117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9912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84784"/>
            <a:ext cx="8303217" cy="4608512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sz="2200" b="1" dirty="0"/>
              <a:t>5</a:t>
            </a:r>
            <a:r>
              <a:rPr lang="en-US" sz="2200" b="1" dirty="0" smtClean="0"/>
              <a:t>. </a:t>
            </a:r>
            <a:r>
              <a:rPr lang="de-DE" sz="2200" b="1" dirty="0" err="1" smtClean="0"/>
              <a:t>Upcoming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actions</a:t>
            </a:r>
            <a:r>
              <a:rPr lang="de-DE" sz="2200" b="1" dirty="0" smtClean="0"/>
              <a:t> / </a:t>
            </a:r>
            <a:r>
              <a:rPr lang="de-DE" sz="2200" b="1" dirty="0" err="1" smtClean="0"/>
              <a:t>activities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of</a:t>
            </a:r>
            <a:r>
              <a:rPr lang="de-DE" sz="2200" b="1" dirty="0" smtClean="0"/>
              <a:t> TLN Mobility</a:t>
            </a:r>
            <a:endParaRPr lang="it-IT" sz="2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Both </a:t>
            </a:r>
            <a:r>
              <a:rPr lang="en-US" sz="1600" dirty="0"/>
              <a:t>documents (Coordinated Call and Manual of Guidance) are being published </a:t>
            </a:r>
            <a:r>
              <a:rPr lang="en-US" sz="1600" dirty="0" smtClean="0"/>
              <a:t>TLN Mobility website: </a:t>
            </a:r>
            <a:r>
              <a:rPr lang="en-US" sz="1600" dirty="0" smtClean="0">
                <a:hlinkClick r:id="rId4"/>
              </a:rPr>
              <a:t>http://www.tln-mobiliy.eu</a:t>
            </a:r>
            <a:r>
              <a:rPr lang="en-US" sz="1600" dirty="0" smtClean="0"/>
              <a:t>. </a:t>
            </a:r>
            <a:endParaRPr lang="en-US" sz="16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A Learning Seminar for ESF Managing Authorities and Implementing Bodies will be held in Berlin on October 22, 2014. </a:t>
            </a:r>
            <a:endParaRPr lang="en-US" sz="16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The network partners </a:t>
            </a:r>
            <a:r>
              <a:rPr lang="en-US" sz="1600" dirty="0" smtClean="0"/>
              <a:t>will publish announcements of the regional and national calls between </a:t>
            </a:r>
            <a:r>
              <a:rPr lang="en-US" sz="1600" dirty="0"/>
              <a:t>October 2014 and June </a:t>
            </a:r>
            <a:r>
              <a:rPr lang="en-US" sz="1600" dirty="0" smtClean="0"/>
              <a:t>2015. </a:t>
            </a:r>
            <a:endParaRPr lang="en-US" sz="16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The selected projects will </a:t>
            </a:r>
            <a:r>
              <a:rPr lang="en-US" sz="1600" dirty="0" smtClean="0"/>
              <a:t>be inserted into a TLN Mobility project database to </a:t>
            </a:r>
            <a:r>
              <a:rPr lang="en-US" sz="1600" dirty="0"/>
              <a:t>facilitate </a:t>
            </a:r>
            <a:r>
              <a:rPr lang="en-US" sz="1600" dirty="0" smtClean="0"/>
              <a:t>partner-finding among pre-selected applicants. </a:t>
            </a:r>
            <a:endParaRPr lang="en-US" sz="16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A two-day Partner Search Forum </a:t>
            </a:r>
            <a:r>
              <a:rPr lang="en-US" sz="1600" dirty="0"/>
              <a:t>is scheduled for June 2015 in </a:t>
            </a:r>
            <a:r>
              <a:rPr lang="en-US" sz="1600" dirty="0" smtClean="0"/>
              <a:t>Poland.</a:t>
            </a:r>
            <a:endParaRPr lang="en-US" sz="1600" dirty="0"/>
          </a:p>
          <a:p>
            <a:pPr lvl="0">
              <a:spcBef>
                <a:spcPts val="0"/>
              </a:spcBef>
            </a:pPr>
            <a:r>
              <a:rPr lang="en-US" sz="1600" dirty="0"/>
              <a:t>The projects are expected to start at the latest in September and November </a:t>
            </a:r>
            <a:r>
              <a:rPr lang="en-US" sz="1600" dirty="0" smtClean="0"/>
              <a:t>2015.</a:t>
            </a:r>
            <a:endParaRPr lang="en-US" sz="1600" dirty="0"/>
          </a:p>
          <a:p>
            <a:pPr lvl="0">
              <a:spcBef>
                <a:spcPts val="0"/>
              </a:spcBef>
            </a:pPr>
            <a:endParaRPr lang="en-US" sz="1800" dirty="0"/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900" dirty="0" smtClean="0">
                <a:effectLst>
                  <a:outerShdw dist="38096" dir="2700000">
                    <a:srgbClr val="000000"/>
                  </a:outerShdw>
                </a:effectLst>
              </a:rPr>
              <a:t>As project operators and potential applicants, for any information on calls for youth mobility projects, please </a:t>
            </a:r>
            <a:r>
              <a:rPr lang="en-US" sz="1900" dirty="0">
                <a:effectLst>
                  <a:outerShdw dist="38096" dir="2700000">
                    <a:srgbClr val="000000"/>
                  </a:outerShdw>
                </a:effectLst>
              </a:rPr>
              <a:t>refer only to your </a:t>
            </a:r>
            <a:r>
              <a:rPr lang="en-US" sz="1900" u="sng" dirty="0">
                <a:effectLst>
                  <a:outerShdw dist="38096" dir="2700000">
                    <a:srgbClr val="000000"/>
                  </a:outerShdw>
                </a:effectLst>
              </a:rPr>
              <a:t>National or Regional ESF Managing </a:t>
            </a:r>
            <a:r>
              <a:rPr lang="en-US" sz="1900" u="sng" dirty="0" smtClean="0">
                <a:effectLst>
                  <a:outerShdw dist="38096" dir="2700000">
                    <a:srgbClr val="000000"/>
                  </a:outerShdw>
                </a:effectLst>
              </a:rPr>
              <a:t>Authority</a:t>
            </a:r>
            <a:r>
              <a:rPr lang="en-US" sz="1900" dirty="0" smtClean="0">
                <a:effectLst>
                  <a:outerShdw dist="38096" dir="2700000">
                    <a:srgbClr val="000000"/>
                  </a:outerShdw>
                </a:effectLst>
              </a:rPr>
              <a:t>.</a:t>
            </a:r>
            <a:endParaRPr lang="it-IT" sz="1900" dirty="0">
              <a:effectLst>
                <a:outerShdw dist="38096" dir="2700000">
                  <a:srgbClr val="000000"/>
                </a:outerShdw>
              </a:effectLst>
            </a:endParaRPr>
          </a:p>
          <a:p>
            <a:pPr marL="0" lvl="0" indent="0">
              <a:spcBef>
                <a:spcPts val="0"/>
              </a:spcBef>
              <a:buNone/>
            </a:pPr>
            <a:endParaRPr lang="it-IT" sz="1800" dirty="0"/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Aft>
                <a:spcPts val="1500"/>
              </a:spcAft>
              <a:buNone/>
            </a:pPr>
            <a:endParaRPr lang="it-IT" sz="2000" dirty="0"/>
          </a:p>
          <a:p>
            <a:pPr marL="0" indent="0">
              <a:spcBef>
                <a:spcPts val="0"/>
              </a:spcBef>
              <a:buNone/>
            </a:pPr>
            <a:endParaRPr lang="it-IT" sz="2000" dirty="0"/>
          </a:p>
          <a:p>
            <a:pPr marL="0" indent="0">
              <a:spcAft>
                <a:spcPts val="800"/>
              </a:spcAft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55635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20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900" dirty="0" smtClean="0">
              <a:ea typeface="ヒラギノ角ゴ Pro W3" pitchFamily="48" charset="-128"/>
            </a:endParaRPr>
          </a:p>
        </p:txBody>
      </p:sp>
      <p:pic>
        <p:nvPicPr>
          <p:cNvPr id="37891" name="Inhaltsplatzhalt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2205038"/>
            <a:ext cx="5905500" cy="3898900"/>
          </a:xfrm>
        </p:spPr>
      </p:pic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142287" cy="48736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de-DE" altLang="de-DE" smtClean="0"/>
              <a:t>Thank you very much for your attention. </a:t>
            </a:r>
          </a:p>
        </p:txBody>
      </p:sp>
    </p:spTree>
    <p:extLst>
      <p:ext uri="{BB962C8B-B14F-4D97-AF65-F5344CB8AC3E}">
        <p14:creationId xmlns:p14="http://schemas.microsoft.com/office/powerpoint/2010/main" val="26719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484784"/>
            <a:ext cx="8132762" cy="4608512"/>
          </a:xfrm>
        </p:spPr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1" kern="1200" dirty="0" smtClean="0">
                <a:solidFill>
                  <a:srgbClr val="000000"/>
                </a:solidFill>
                <a:latin typeface="Calibri"/>
              </a:rPr>
              <a:t>1. Background </a:t>
            </a:r>
            <a:r>
              <a:rPr lang="en-US" sz="2200" b="1" kern="1200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en-US" sz="2200" b="1" kern="1200" dirty="0" smtClean="0">
                <a:solidFill>
                  <a:srgbClr val="000000"/>
                </a:solidFill>
                <a:latin typeface="Calibri"/>
              </a:rPr>
              <a:t>History, approach and strategic </a:t>
            </a:r>
            <a:r>
              <a:rPr lang="en-US" sz="2200" b="1" kern="1200" dirty="0">
                <a:solidFill>
                  <a:srgbClr val="000000"/>
                </a:solidFill>
                <a:latin typeface="Calibri"/>
              </a:rPr>
              <a:t>aims of the Network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1200" dirty="0">
              <a:solidFill>
                <a:srgbClr val="000000"/>
              </a:solidFill>
              <a:latin typeface="Calibri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kern="1200" dirty="0" smtClean="0">
                <a:solidFill>
                  <a:schemeClr val="tx2"/>
                </a:solidFill>
                <a:latin typeface="Calibri"/>
              </a:rPr>
              <a:t>Good practice</a:t>
            </a:r>
            <a:r>
              <a:rPr lang="en-US" kern="1200" dirty="0" smtClean="0">
                <a:solidFill>
                  <a:schemeClr val="tx2"/>
                </a:solidFill>
                <a:latin typeface="Calibri"/>
              </a:rPr>
              <a:t>: </a:t>
            </a:r>
            <a:r>
              <a:rPr lang="en-US" kern="1200" dirty="0" smtClean="0">
                <a:solidFill>
                  <a:srgbClr val="000000"/>
                </a:solidFill>
                <a:latin typeface="Calibri"/>
              </a:rPr>
              <a:t>IdA ‘Integration through Exchange’ programme in Germany (2007-2013 ESF funding period): approx. 16.000 programme participants, 290 host </a:t>
            </a:r>
            <a:r>
              <a:rPr lang="en-US" kern="1200" dirty="0" err="1" smtClean="0">
                <a:solidFill>
                  <a:srgbClr val="000000"/>
                </a:solidFill>
                <a:latin typeface="Calibri"/>
              </a:rPr>
              <a:t>organisation</a:t>
            </a:r>
            <a:r>
              <a:rPr lang="en-US" kern="1200" dirty="0" smtClean="0">
                <a:solidFill>
                  <a:srgbClr val="000000"/>
                </a:solidFill>
                <a:latin typeface="Calibri"/>
              </a:rPr>
              <a:t>, 26 countries 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kern="1200" dirty="0">
                <a:solidFill>
                  <a:srgbClr val="000000"/>
                </a:solidFill>
                <a:latin typeface="Calibri"/>
              </a:rPr>
              <a:t/>
            </a:r>
            <a:br>
              <a:rPr lang="en-US" kern="1200" dirty="0">
                <a:solidFill>
                  <a:srgbClr val="000000"/>
                </a:solidFill>
                <a:latin typeface="Calibri"/>
              </a:rPr>
            </a:br>
            <a:r>
              <a:rPr lang="en-US" sz="1800" b="1" kern="1200" dirty="0">
                <a:solidFill>
                  <a:schemeClr val="tx2"/>
                </a:solidFill>
                <a:latin typeface="Calibri"/>
              </a:rPr>
              <a:t>Weaknesses </a:t>
            </a:r>
            <a:r>
              <a:rPr lang="en-US" kern="1200" dirty="0">
                <a:solidFill>
                  <a:srgbClr val="000000"/>
                </a:solidFill>
                <a:latin typeface="Calibri"/>
              </a:rPr>
              <a:t>of transnational cooperation in the 2007-13 </a:t>
            </a:r>
            <a:r>
              <a:rPr lang="en-US" kern="1200" dirty="0" smtClean="0">
                <a:solidFill>
                  <a:srgbClr val="000000"/>
                </a:solidFill>
                <a:latin typeface="Calibri"/>
              </a:rPr>
              <a:t>programming period:</a:t>
            </a:r>
          </a:p>
          <a:p>
            <a:pPr marL="720725" lvl="0" indent="-268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lack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of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 smtClean="0">
                <a:solidFill>
                  <a:srgbClr val="000000"/>
                </a:solidFill>
                <a:latin typeface="Calibri"/>
              </a:rPr>
              <a:t>institutionalised</a:t>
            </a:r>
            <a:r>
              <a:rPr lang="de-DE" sz="1600" kern="1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coordination</a:t>
            </a:r>
            <a:endParaRPr lang="de-DE" sz="1600" kern="1200" dirty="0">
              <a:solidFill>
                <a:srgbClr val="000000"/>
              </a:solidFill>
              <a:latin typeface="Calibri"/>
            </a:endParaRPr>
          </a:p>
          <a:p>
            <a:pPr marL="720725" lvl="0" indent="-268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project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operators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found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it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hard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to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identify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TNC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partners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other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MS</a:t>
            </a:r>
          </a:p>
          <a:p>
            <a:pPr marL="720725" lvl="0" indent="-268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expenditure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preparation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of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transnational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projects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generally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not </a:t>
            </a:r>
            <a:r>
              <a:rPr lang="de-DE" sz="1600" kern="1200" dirty="0" err="1">
                <a:solidFill>
                  <a:srgbClr val="000000"/>
                </a:solidFill>
                <a:latin typeface="Calibri"/>
              </a:rPr>
              <a:t>eligible</a:t>
            </a:r>
            <a:r>
              <a:rPr lang="de-DE" sz="1600" kern="1200" dirty="0">
                <a:solidFill>
                  <a:srgbClr val="000000"/>
                </a:solidFill>
                <a:latin typeface="Calibri"/>
              </a:rPr>
              <a:t> in MS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kern="1200" dirty="0">
                <a:solidFill>
                  <a:srgbClr val="000000"/>
                </a:solidFill>
                <a:latin typeface="Calibri"/>
              </a:rPr>
              <a:t/>
            </a:r>
            <a:br>
              <a:rPr lang="en-US" kern="1200" dirty="0">
                <a:solidFill>
                  <a:srgbClr val="000000"/>
                </a:solidFill>
                <a:latin typeface="Calibri"/>
              </a:rPr>
            </a:br>
            <a:r>
              <a:rPr lang="en-US" sz="1800" b="1" kern="1200" dirty="0">
                <a:solidFill>
                  <a:schemeClr val="tx2"/>
                </a:solidFill>
                <a:latin typeface="Calibri"/>
              </a:rPr>
              <a:t>Idea for TLN Mobility: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kern="1200" dirty="0">
                <a:solidFill>
                  <a:srgbClr val="000000"/>
                </a:solidFill>
                <a:latin typeface="Calibri"/>
              </a:rPr>
              <a:t>Starting from the EU regulations, States and Regions (Managing Authority) share a common framework for mobility and -within the context of an agreed timetable - launch calls national / regional programs aimed at professionals responsible for the management of operations. </a:t>
            </a:r>
            <a:r>
              <a:rPr lang="en-US" kern="1200" dirty="0">
                <a:solidFill>
                  <a:srgbClr val="000000"/>
                </a:solidFill>
                <a:latin typeface="Calibri"/>
              </a:rPr>
              <a:t/>
            </a:r>
            <a:br>
              <a:rPr lang="en-US" kern="1200" dirty="0">
                <a:solidFill>
                  <a:srgbClr val="000000"/>
                </a:solidFill>
                <a:latin typeface="Calibri"/>
              </a:rPr>
            </a:br>
            <a:r>
              <a:rPr lang="en-US" kern="1200" dirty="0">
                <a:solidFill>
                  <a:srgbClr val="000000"/>
                </a:solidFill>
                <a:latin typeface="Calibri"/>
              </a:rPr>
              <a:t/>
            </a:r>
            <a:br>
              <a:rPr lang="en-US" kern="1200" dirty="0">
                <a:solidFill>
                  <a:srgbClr val="000000"/>
                </a:solidFill>
                <a:latin typeface="Calibri"/>
              </a:rPr>
            </a:br>
            <a:endParaRPr lang="en-US" b="1" u="sng" dirty="0" smtClean="0"/>
          </a:p>
          <a:p>
            <a:pPr marL="0" indent="0" algn="ctr">
              <a:spcAft>
                <a:spcPts val="0"/>
              </a:spcAft>
              <a:buNone/>
            </a:pPr>
            <a:endParaRPr lang="en-US" b="1" dirty="0" smtClean="0"/>
          </a:p>
          <a:p>
            <a:pPr marL="0" indent="0" algn="ctr">
              <a:spcAft>
                <a:spcPts val="0"/>
              </a:spcAft>
              <a:buNone/>
            </a:pPr>
            <a:endParaRPr lang="en-US" b="1" dirty="0" smtClean="0"/>
          </a:p>
          <a:p>
            <a:pPr marL="0" indent="0" algn="ctr">
              <a:spcAft>
                <a:spcPts val="0"/>
              </a:spcAft>
              <a:buNone/>
            </a:pPr>
            <a:endParaRPr lang="it-IT" b="1" i="1" dirty="0" smtClean="0"/>
          </a:p>
          <a:p>
            <a:pPr marL="0" indent="0" algn="ctr">
              <a:spcAft>
                <a:spcPts val="0"/>
              </a:spcAft>
              <a:buNone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37910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484784"/>
            <a:ext cx="8132762" cy="4608512"/>
          </a:xfrm>
        </p:spPr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1" kern="1200" dirty="0" smtClean="0">
                <a:solidFill>
                  <a:srgbClr val="000000"/>
                </a:solidFill>
                <a:latin typeface="Calibri"/>
              </a:rPr>
              <a:t>1. Background </a:t>
            </a:r>
            <a:r>
              <a:rPr lang="en-US" sz="2200" b="1" kern="1200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en-US" sz="2200" kern="1200" dirty="0" smtClean="0">
                <a:solidFill>
                  <a:srgbClr val="000000"/>
                </a:solidFill>
                <a:latin typeface="Calibri"/>
              </a:rPr>
              <a:t>History, approach and strategic </a:t>
            </a:r>
            <a:r>
              <a:rPr lang="en-US" sz="2200" kern="1200" dirty="0">
                <a:solidFill>
                  <a:srgbClr val="000000"/>
                </a:solidFill>
                <a:latin typeface="Calibri"/>
              </a:rPr>
              <a:t>aims of the </a:t>
            </a:r>
            <a:r>
              <a:rPr lang="en-US" sz="2200" kern="1200" dirty="0" smtClean="0">
                <a:solidFill>
                  <a:srgbClr val="000000"/>
                </a:solidFill>
                <a:latin typeface="Calibri"/>
              </a:rPr>
              <a:t>Network </a:t>
            </a:r>
            <a:r>
              <a:rPr lang="en-US" sz="2200" i="1" kern="1200" dirty="0" smtClean="0">
                <a:solidFill>
                  <a:srgbClr val="000000"/>
                </a:solidFill>
                <a:latin typeface="Calibri"/>
              </a:rPr>
              <a:t>(continued)</a:t>
            </a:r>
            <a:endParaRPr lang="en-US" sz="2200" i="1" kern="1200" dirty="0">
              <a:solidFill>
                <a:srgbClr val="000000"/>
              </a:solidFill>
              <a:latin typeface="Calibri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1200" dirty="0">
              <a:solidFill>
                <a:srgbClr val="000000"/>
              </a:solidFill>
              <a:latin typeface="Calibri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1" kern="1200" dirty="0">
                <a:solidFill>
                  <a:schemeClr val="tx2"/>
                </a:solidFill>
                <a:latin typeface="Calibri"/>
              </a:rPr>
              <a:t>Strategic </a:t>
            </a:r>
            <a:r>
              <a:rPr lang="de-DE" sz="1800" b="1" kern="1200" dirty="0" err="1">
                <a:solidFill>
                  <a:schemeClr val="tx2"/>
                </a:solidFill>
                <a:latin typeface="Calibri"/>
              </a:rPr>
              <a:t>aims</a:t>
            </a:r>
            <a:r>
              <a:rPr lang="de-DE" sz="1800" b="1" kern="1200" dirty="0">
                <a:solidFill>
                  <a:schemeClr val="tx2"/>
                </a:solidFill>
                <a:latin typeface="Calibri"/>
              </a:rPr>
              <a:t>: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b="1" kern="1200" dirty="0">
              <a:solidFill>
                <a:srgbClr val="000000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kern="1200" dirty="0" smtClean="0">
                <a:solidFill>
                  <a:srgbClr val="000000"/>
                </a:solidFill>
                <a:latin typeface="Calibri"/>
              </a:rPr>
              <a:t>Integrating </a:t>
            </a:r>
            <a:r>
              <a:rPr lang="en-US" kern="1200" dirty="0">
                <a:solidFill>
                  <a:srgbClr val="000000"/>
                </a:solidFill>
                <a:latin typeface="Calibri"/>
              </a:rPr>
              <a:t>disadvantaged young people and young adults in the world of work by improving their skills, knowledge and expertise through business trips abroad </a:t>
            </a:r>
            <a:br>
              <a:rPr lang="en-US" kern="1200" dirty="0">
                <a:solidFill>
                  <a:srgbClr val="000000"/>
                </a:solidFill>
                <a:latin typeface="Calibri"/>
              </a:rPr>
            </a:br>
            <a:endParaRPr lang="en-US" kern="1200" dirty="0">
              <a:solidFill>
                <a:srgbClr val="000000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kern="1200" dirty="0">
                <a:solidFill>
                  <a:srgbClr val="000000"/>
                </a:solidFill>
                <a:latin typeface="Calibri"/>
              </a:rPr>
              <a:t>Encourage transnational cooperation ESF through the creation of a reference model of coordinated action at national / regional level.</a:t>
            </a:r>
            <a:endParaRPr lang="it-IT" kern="1200" dirty="0">
              <a:solidFill>
                <a:srgbClr val="000000"/>
              </a:solidFill>
              <a:latin typeface="Calibri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kern="1200" dirty="0">
                <a:solidFill>
                  <a:srgbClr val="000000"/>
                </a:solidFill>
                <a:latin typeface="Calibri"/>
              </a:rPr>
              <a:t/>
            </a:r>
            <a:br>
              <a:rPr lang="en-US" kern="1200" dirty="0">
                <a:solidFill>
                  <a:srgbClr val="000000"/>
                </a:solidFill>
                <a:latin typeface="Calibri"/>
              </a:rPr>
            </a:br>
            <a:r>
              <a:rPr lang="en-US" kern="1200" dirty="0">
                <a:solidFill>
                  <a:srgbClr val="000000"/>
                </a:solidFill>
                <a:latin typeface="Calibri"/>
              </a:rPr>
              <a:t/>
            </a:r>
            <a:br>
              <a:rPr lang="en-US" kern="1200" dirty="0">
                <a:solidFill>
                  <a:srgbClr val="000000"/>
                </a:solidFill>
                <a:latin typeface="Calibri"/>
              </a:rPr>
            </a:br>
            <a:endParaRPr lang="en-US" b="1" u="sng" dirty="0" smtClean="0"/>
          </a:p>
          <a:p>
            <a:pPr marL="0" indent="0" algn="ctr">
              <a:spcAft>
                <a:spcPts val="0"/>
              </a:spcAft>
              <a:buNone/>
            </a:pPr>
            <a:endParaRPr lang="en-US" b="1" dirty="0" smtClean="0"/>
          </a:p>
          <a:p>
            <a:pPr marL="0" indent="0" algn="ctr">
              <a:spcAft>
                <a:spcPts val="0"/>
              </a:spcAft>
              <a:buNone/>
            </a:pPr>
            <a:endParaRPr lang="en-US" b="1" dirty="0" smtClean="0"/>
          </a:p>
          <a:p>
            <a:pPr marL="0" indent="0" algn="ctr">
              <a:spcAft>
                <a:spcPts val="0"/>
              </a:spcAft>
              <a:buNone/>
            </a:pPr>
            <a:endParaRPr lang="it-IT" b="1" i="1" dirty="0" smtClean="0"/>
          </a:p>
          <a:p>
            <a:pPr marL="0" indent="0" algn="ctr">
              <a:spcAft>
                <a:spcPts val="0"/>
              </a:spcAft>
              <a:buNone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256243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412776"/>
            <a:ext cx="8132762" cy="460851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kern="1200" dirty="0" smtClean="0">
                <a:solidFill>
                  <a:srgbClr val="000000"/>
                </a:solidFill>
                <a:latin typeface="Calibri"/>
              </a:rPr>
              <a:t>2. Partners of TLN Mobility</a:t>
            </a:r>
            <a:endParaRPr lang="en-US" sz="2200" b="1" dirty="0"/>
          </a:p>
          <a:p>
            <a:pPr>
              <a:spcAft>
                <a:spcPts val="300"/>
              </a:spcAft>
            </a:pPr>
            <a:r>
              <a:rPr lang="de-DE" sz="1350" b="1" i="1" dirty="0" smtClean="0"/>
              <a:t>LEAD</a:t>
            </a:r>
            <a:r>
              <a:rPr lang="de-DE" sz="1350" b="1" dirty="0"/>
              <a:t>: GERMANY - </a:t>
            </a:r>
            <a:r>
              <a:rPr lang="de-DE" sz="1350" dirty="0"/>
              <a:t>Bundesministerium für Arbeit und Soziales (BMAS), ESF Unit</a:t>
            </a:r>
          </a:p>
          <a:p>
            <a:r>
              <a:rPr lang="de-DE" sz="1350" b="1" dirty="0"/>
              <a:t>CZECH REPUBLIC -</a:t>
            </a:r>
            <a:r>
              <a:rPr lang="de-DE" sz="1350" dirty="0"/>
              <a:t> </a:t>
            </a:r>
            <a:r>
              <a:rPr lang="en-US" sz="1350" dirty="0"/>
              <a:t>Ministry of </a:t>
            </a:r>
            <a:r>
              <a:rPr lang="en-US" sz="1350" dirty="0" err="1"/>
              <a:t>Labour</a:t>
            </a:r>
            <a:r>
              <a:rPr lang="en-US" sz="1350" dirty="0"/>
              <a:t> and Social Affairs, ESF </a:t>
            </a:r>
            <a:r>
              <a:rPr lang="en-US" sz="1350" dirty="0" smtClean="0"/>
              <a:t>Unit</a:t>
            </a:r>
            <a:endParaRPr lang="de-DE" sz="1350" b="1" dirty="0" smtClean="0"/>
          </a:p>
          <a:p>
            <a:r>
              <a:rPr lang="de-DE" sz="1350" b="1" dirty="0" smtClean="0"/>
              <a:t>FLANDERS </a:t>
            </a:r>
            <a:r>
              <a:rPr lang="de-DE" sz="1350" b="1" dirty="0"/>
              <a:t>- </a:t>
            </a:r>
            <a:r>
              <a:rPr lang="de-DE" sz="1350" dirty="0"/>
              <a:t>ESF </a:t>
            </a:r>
            <a:r>
              <a:rPr lang="de-DE" sz="1350" dirty="0" err="1"/>
              <a:t>Agentschap</a:t>
            </a:r>
            <a:endParaRPr lang="de-DE" sz="1350" dirty="0"/>
          </a:p>
          <a:p>
            <a:r>
              <a:rPr lang="de-DE" sz="1350" b="1" dirty="0"/>
              <a:t>IRELAND - </a:t>
            </a:r>
            <a:r>
              <a:rPr lang="de-DE" sz="1350" dirty="0"/>
              <a:t>ESF Managing Authority</a:t>
            </a:r>
          </a:p>
          <a:p>
            <a:r>
              <a:rPr lang="de-DE" sz="1350" b="1" dirty="0"/>
              <a:t>ITALY - </a:t>
            </a:r>
            <a:r>
              <a:rPr lang="de-DE" sz="1350" dirty="0" err="1"/>
              <a:t>Ministero</a:t>
            </a:r>
            <a:r>
              <a:rPr lang="de-DE" sz="1350" dirty="0"/>
              <a:t> del </a:t>
            </a:r>
            <a:r>
              <a:rPr lang="de-DE" sz="1350" dirty="0" err="1"/>
              <a:t>Lavoro</a:t>
            </a:r>
            <a:r>
              <a:rPr lang="de-DE" sz="1350" dirty="0"/>
              <a:t> e delle </a:t>
            </a:r>
            <a:r>
              <a:rPr lang="de-DE" sz="1350" dirty="0" err="1"/>
              <a:t>Politiche</a:t>
            </a:r>
            <a:r>
              <a:rPr lang="de-DE" sz="1350" dirty="0"/>
              <a:t> </a:t>
            </a:r>
            <a:r>
              <a:rPr lang="de-DE" sz="1350" dirty="0" err="1"/>
              <a:t>Sociali</a:t>
            </a:r>
            <a:r>
              <a:rPr lang="de-DE" sz="1350" dirty="0"/>
              <a:t> / ISFOL</a:t>
            </a:r>
          </a:p>
          <a:p>
            <a:r>
              <a:rPr lang="de-DE" sz="1350" b="1" dirty="0"/>
              <a:t>AUTONOMOUS PROVINCE OF TRENTO - </a:t>
            </a:r>
            <a:r>
              <a:rPr lang="de-DE" sz="1350" dirty="0" err="1"/>
              <a:t>Servizio</a:t>
            </a:r>
            <a:r>
              <a:rPr lang="de-DE" sz="1350" dirty="0"/>
              <a:t> Europa - </a:t>
            </a:r>
            <a:r>
              <a:rPr lang="de-DE" sz="1350" dirty="0" err="1"/>
              <a:t>Ufficio</a:t>
            </a:r>
            <a:r>
              <a:rPr lang="de-DE" sz="1350" dirty="0"/>
              <a:t> </a:t>
            </a:r>
            <a:r>
              <a:rPr lang="de-DE" sz="1350" dirty="0" err="1"/>
              <a:t>Fondo</a:t>
            </a:r>
            <a:r>
              <a:rPr lang="de-DE" sz="1350" dirty="0"/>
              <a:t> </a:t>
            </a:r>
            <a:r>
              <a:rPr lang="de-DE" sz="1350" dirty="0" err="1"/>
              <a:t>Sociale</a:t>
            </a:r>
            <a:r>
              <a:rPr lang="de-DE" sz="1350" dirty="0"/>
              <a:t> </a:t>
            </a:r>
            <a:r>
              <a:rPr lang="de-DE" sz="1350" dirty="0" err="1"/>
              <a:t>Europeo</a:t>
            </a:r>
            <a:endParaRPr lang="de-DE" sz="1350" dirty="0"/>
          </a:p>
          <a:p>
            <a:r>
              <a:rPr lang="de-DE" sz="1350" b="1" dirty="0"/>
              <a:t>PROVENCE-ALPES-CÔTE D’AZUR (PACA) - </a:t>
            </a:r>
            <a:r>
              <a:rPr lang="de-DE" sz="1350" dirty="0" err="1"/>
              <a:t>Direction</a:t>
            </a:r>
            <a:r>
              <a:rPr lang="de-DE" sz="1350" dirty="0"/>
              <a:t> </a:t>
            </a:r>
            <a:r>
              <a:rPr lang="de-DE" sz="1350" dirty="0" err="1"/>
              <a:t>Régionale</a:t>
            </a:r>
            <a:r>
              <a:rPr lang="de-DE" sz="1350" dirty="0"/>
              <a:t> de la </a:t>
            </a:r>
            <a:r>
              <a:rPr lang="de-DE" sz="1350" dirty="0" err="1"/>
              <a:t>Jeunesse</a:t>
            </a:r>
            <a:r>
              <a:rPr lang="de-DE" sz="1350" dirty="0"/>
              <a:t>, des Sports et de la </a:t>
            </a:r>
            <a:r>
              <a:rPr lang="de-DE" sz="1350" dirty="0" err="1"/>
              <a:t>Cohésion</a:t>
            </a:r>
            <a:r>
              <a:rPr lang="de-DE" sz="1350" dirty="0"/>
              <a:t> </a:t>
            </a:r>
            <a:r>
              <a:rPr lang="de-DE" sz="1350" dirty="0" err="1"/>
              <a:t>Sociale</a:t>
            </a:r>
            <a:r>
              <a:rPr lang="de-DE" sz="1350" dirty="0"/>
              <a:t> / </a:t>
            </a:r>
            <a:r>
              <a:rPr lang="de-DE" sz="1350" dirty="0" err="1"/>
              <a:t>Direction</a:t>
            </a:r>
            <a:r>
              <a:rPr lang="de-DE" sz="1350" dirty="0"/>
              <a:t> des Relations Internationales et </a:t>
            </a:r>
            <a:r>
              <a:rPr lang="de-DE" sz="1350" dirty="0" err="1"/>
              <a:t>Affaires</a:t>
            </a:r>
            <a:r>
              <a:rPr lang="de-DE" sz="1350" dirty="0"/>
              <a:t> </a:t>
            </a:r>
            <a:r>
              <a:rPr lang="de-DE" sz="1350" dirty="0" err="1"/>
              <a:t>Européennes</a:t>
            </a:r>
            <a:r>
              <a:rPr lang="de-DE" sz="1350" dirty="0"/>
              <a:t> / </a:t>
            </a:r>
            <a:r>
              <a:rPr lang="de-DE" sz="1350" dirty="0" err="1"/>
              <a:t>Eurocircle</a:t>
            </a:r>
            <a:r>
              <a:rPr lang="de-DE" sz="1350" dirty="0"/>
              <a:t> Marseille</a:t>
            </a:r>
          </a:p>
          <a:p>
            <a:r>
              <a:rPr lang="de-DE" sz="1350" b="1" dirty="0"/>
              <a:t>POLAND - </a:t>
            </a:r>
            <a:r>
              <a:rPr lang="de-DE" sz="1350" dirty="0" err="1"/>
              <a:t>Ministerstwo</a:t>
            </a:r>
            <a:r>
              <a:rPr lang="de-DE" sz="1350" dirty="0"/>
              <a:t> </a:t>
            </a:r>
            <a:r>
              <a:rPr lang="de-DE" sz="1350" dirty="0" err="1"/>
              <a:t>Rozwoju</a:t>
            </a:r>
            <a:r>
              <a:rPr lang="de-DE" sz="1350" dirty="0"/>
              <a:t> </a:t>
            </a:r>
            <a:r>
              <a:rPr lang="de-DE" sz="1350" dirty="0" err="1"/>
              <a:t>Regionalnego</a:t>
            </a:r>
            <a:r>
              <a:rPr lang="de-DE" sz="1350" dirty="0"/>
              <a:t>, Department </a:t>
            </a:r>
            <a:r>
              <a:rPr lang="de-DE" sz="1350" dirty="0" err="1"/>
              <a:t>for</a:t>
            </a:r>
            <a:r>
              <a:rPr lang="de-DE" sz="1350" dirty="0"/>
              <a:t> ESF Management</a:t>
            </a:r>
          </a:p>
          <a:p>
            <a:r>
              <a:rPr lang="de-DE" sz="1350" b="1" dirty="0"/>
              <a:t>PORTUGAL - </a:t>
            </a:r>
            <a:r>
              <a:rPr lang="de-DE" sz="1350" dirty="0" err="1"/>
              <a:t>Instituto</a:t>
            </a:r>
            <a:r>
              <a:rPr lang="de-DE" sz="1350" dirty="0"/>
              <a:t> do </a:t>
            </a:r>
            <a:r>
              <a:rPr lang="de-DE" sz="1350" dirty="0" err="1"/>
              <a:t>Emprego</a:t>
            </a:r>
            <a:r>
              <a:rPr lang="de-DE" sz="1350" dirty="0"/>
              <a:t> </a:t>
            </a:r>
            <a:r>
              <a:rPr lang="de-DE" sz="1350" dirty="0" err="1"/>
              <a:t>Formacao</a:t>
            </a:r>
            <a:r>
              <a:rPr lang="de-DE" sz="1350" dirty="0"/>
              <a:t> </a:t>
            </a:r>
            <a:r>
              <a:rPr lang="de-DE" sz="1350" dirty="0" err="1"/>
              <a:t>Profissional</a:t>
            </a:r>
            <a:r>
              <a:rPr lang="de-DE" sz="1350" dirty="0"/>
              <a:t> </a:t>
            </a:r>
          </a:p>
          <a:p>
            <a:r>
              <a:rPr lang="de-DE" sz="1350" b="1" dirty="0"/>
              <a:t>SPAIN - </a:t>
            </a:r>
            <a:r>
              <a:rPr lang="de-DE" sz="1350" dirty="0" err="1"/>
              <a:t>Ministerio</a:t>
            </a:r>
            <a:r>
              <a:rPr lang="de-DE" sz="1350" dirty="0"/>
              <a:t> de </a:t>
            </a:r>
            <a:r>
              <a:rPr lang="de-DE" sz="1350" dirty="0" err="1"/>
              <a:t>Empleo</a:t>
            </a:r>
            <a:r>
              <a:rPr lang="de-DE" sz="1350" dirty="0"/>
              <a:t> y </a:t>
            </a:r>
            <a:r>
              <a:rPr lang="de-DE" sz="1350" dirty="0" err="1"/>
              <a:t>Seguridad</a:t>
            </a:r>
            <a:r>
              <a:rPr lang="de-DE" sz="1350" dirty="0"/>
              <a:t> </a:t>
            </a:r>
            <a:r>
              <a:rPr lang="de-DE" sz="1350" dirty="0" err="1"/>
              <a:t>Social</a:t>
            </a:r>
            <a:r>
              <a:rPr lang="de-DE" sz="1350" dirty="0"/>
              <a:t>, ESF Unit / </a:t>
            </a:r>
            <a:r>
              <a:rPr lang="de-DE" sz="1350" dirty="0" err="1"/>
              <a:t>Fundación</a:t>
            </a:r>
            <a:r>
              <a:rPr lang="de-DE" sz="1350" dirty="0"/>
              <a:t> </a:t>
            </a:r>
            <a:r>
              <a:rPr lang="de-DE" sz="1350" dirty="0" err="1"/>
              <a:t>Inserta</a:t>
            </a:r>
            <a:r>
              <a:rPr lang="de-DE" sz="1350" dirty="0"/>
              <a:t> / </a:t>
            </a:r>
            <a:r>
              <a:rPr lang="de-DE" sz="1350" dirty="0" err="1"/>
              <a:t>Fundación</a:t>
            </a:r>
            <a:r>
              <a:rPr lang="de-DE" sz="1350" dirty="0"/>
              <a:t> ONCE / </a:t>
            </a:r>
            <a:r>
              <a:rPr lang="de-DE" sz="1350" dirty="0" err="1"/>
              <a:t>Fundación</a:t>
            </a:r>
            <a:r>
              <a:rPr lang="de-DE" sz="1350" dirty="0"/>
              <a:t> </a:t>
            </a:r>
            <a:r>
              <a:rPr lang="de-DE" sz="1350" dirty="0" err="1"/>
              <a:t>Paideia</a:t>
            </a:r>
            <a:r>
              <a:rPr lang="de-DE" sz="1350" dirty="0"/>
              <a:t> </a:t>
            </a:r>
            <a:r>
              <a:rPr lang="de-DE" sz="1350" dirty="0" err="1" smtClean="0"/>
              <a:t>Galiza</a:t>
            </a:r>
            <a:endParaRPr lang="de-DE" sz="1350" dirty="0" smtClean="0"/>
          </a:p>
          <a:p>
            <a:r>
              <a:rPr lang="de-DE" sz="1350" b="1" dirty="0"/>
              <a:t>AUTONOMOUS COMMUNITY OF ANDALUCIA</a:t>
            </a:r>
            <a:r>
              <a:rPr lang="de-DE" sz="1350" dirty="0"/>
              <a:t> - </a:t>
            </a:r>
            <a:r>
              <a:rPr lang="de-DE" sz="1350" dirty="0" err="1"/>
              <a:t>Servicio</a:t>
            </a:r>
            <a:r>
              <a:rPr lang="de-DE" sz="1350" dirty="0"/>
              <a:t> </a:t>
            </a:r>
            <a:r>
              <a:rPr lang="de-DE" sz="1350" dirty="0" err="1"/>
              <a:t>Andaluz</a:t>
            </a:r>
            <a:r>
              <a:rPr lang="de-DE" sz="1350" dirty="0"/>
              <a:t> de </a:t>
            </a:r>
            <a:r>
              <a:rPr lang="de-DE" sz="1350" dirty="0" err="1" smtClean="0"/>
              <a:t>Empleo</a:t>
            </a:r>
            <a:endParaRPr lang="de-DE" sz="1350" dirty="0"/>
          </a:p>
          <a:p>
            <a:r>
              <a:rPr lang="de-DE" sz="1350" b="1" dirty="0"/>
              <a:t>AUTONOMOUS COMMUNITY OF THE BASQUE COUNTRY - </a:t>
            </a:r>
            <a:r>
              <a:rPr lang="de-DE" sz="1350" dirty="0" err="1"/>
              <a:t>Lanbide</a:t>
            </a:r>
            <a:r>
              <a:rPr lang="de-DE" sz="1350" dirty="0"/>
              <a:t> – </a:t>
            </a:r>
            <a:r>
              <a:rPr lang="de-DE" sz="1350" dirty="0" err="1"/>
              <a:t>Servicio</a:t>
            </a:r>
            <a:r>
              <a:rPr lang="de-DE" sz="1350" dirty="0"/>
              <a:t> Vasco de </a:t>
            </a:r>
            <a:r>
              <a:rPr lang="de-DE" sz="1350" dirty="0" err="1"/>
              <a:t>Empleo</a:t>
            </a:r>
            <a:r>
              <a:rPr lang="de-DE" sz="1350" dirty="0"/>
              <a:t>   </a:t>
            </a:r>
          </a:p>
          <a:p>
            <a:r>
              <a:rPr lang="de-DE" sz="1350" b="1" dirty="0"/>
              <a:t>AUTONOMOUS COMMUNITY OF CATALONIA - </a:t>
            </a:r>
            <a:r>
              <a:rPr lang="de-DE" sz="1350" dirty="0" err="1"/>
              <a:t>Servicio</a:t>
            </a:r>
            <a:r>
              <a:rPr lang="de-DE" sz="1350" dirty="0"/>
              <a:t> de </a:t>
            </a:r>
            <a:r>
              <a:rPr lang="de-DE" sz="1350" dirty="0" err="1"/>
              <a:t>Ocupación</a:t>
            </a:r>
            <a:r>
              <a:rPr lang="de-DE" sz="1350" dirty="0"/>
              <a:t> de </a:t>
            </a:r>
            <a:r>
              <a:rPr lang="de-DE" sz="1350" dirty="0" err="1"/>
              <a:t>Cataluña</a:t>
            </a:r>
            <a:r>
              <a:rPr lang="de-DE" sz="1350" dirty="0"/>
              <a:t> </a:t>
            </a:r>
          </a:p>
          <a:p>
            <a:r>
              <a:rPr lang="de-DE" sz="1350" b="1" dirty="0"/>
              <a:t>AUTONOMOUS COMMUNITY OF GALICIA - </a:t>
            </a:r>
            <a:r>
              <a:rPr lang="de-DE" sz="1350" dirty="0" err="1"/>
              <a:t>Dirección</a:t>
            </a:r>
            <a:r>
              <a:rPr lang="de-DE" sz="1350" dirty="0"/>
              <a:t> General de </a:t>
            </a:r>
            <a:r>
              <a:rPr lang="de-DE" sz="1350" dirty="0" err="1"/>
              <a:t>Planificación</a:t>
            </a:r>
            <a:r>
              <a:rPr lang="de-DE" sz="1350" dirty="0"/>
              <a:t> y </a:t>
            </a:r>
            <a:r>
              <a:rPr lang="de-DE" sz="1350" dirty="0" err="1"/>
              <a:t>Fondos</a:t>
            </a:r>
            <a:r>
              <a:rPr lang="de-DE" sz="1350" dirty="0"/>
              <a:t>     </a:t>
            </a:r>
          </a:p>
          <a:p>
            <a:r>
              <a:rPr lang="de-DE" sz="1350" b="1" dirty="0"/>
              <a:t>SWEDEN - </a:t>
            </a:r>
            <a:r>
              <a:rPr lang="de-DE" sz="1350" dirty="0" err="1"/>
              <a:t>Svenska</a:t>
            </a:r>
            <a:r>
              <a:rPr lang="de-DE" sz="1350" dirty="0"/>
              <a:t> ESF-</a:t>
            </a:r>
            <a:r>
              <a:rPr lang="de-DE" sz="1350" dirty="0" err="1"/>
              <a:t>rådet</a:t>
            </a:r>
            <a:endParaRPr lang="de-DE" sz="1350" dirty="0"/>
          </a:p>
          <a:p>
            <a:pPr marL="0" indent="0" algn="ctr">
              <a:spcAft>
                <a:spcPts val="0"/>
              </a:spcAft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283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32762" cy="424847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200" b="1" dirty="0" smtClean="0"/>
              <a:t>3. Specific objectives of TLN Mobility</a:t>
            </a:r>
          </a:p>
          <a:p>
            <a:pPr marL="0" indent="0">
              <a:spcAft>
                <a:spcPts val="1200"/>
              </a:spcAft>
              <a:buNone/>
            </a:pPr>
            <a:endParaRPr lang="en-US" b="1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de-DE" sz="4000" b="1" u="sng" dirty="0" smtClean="0"/>
              <a:t> </a:t>
            </a:r>
            <a:endParaRPr lang="it-IT" i="1" dirty="0"/>
          </a:p>
          <a:p>
            <a:pPr marL="0" indent="0" algn="ctr">
              <a:spcAft>
                <a:spcPts val="0"/>
              </a:spcAft>
              <a:buNone/>
            </a:pPr>
            <a:endParaRPr lang="it-IT" i="1" dirty="0" smtClean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699801964"/>
              </p:ext>
            </p:extLst>
          </p:nvPr>
        </p:nvGraphicFramePr>
        <p:xfrm>
          <a:off x="395537" y="1951396"/>
          <a:ext cx="7673172" cy="4285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37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12776"/>
            <a:ext cx="8132762" cy="460851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dirty="0" smtClean="0"/>
              <a:t>4. The Coordinated Call </a:t>
            </a:r>
          </a:p>
          <a:p>
            <a:pPr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</a:rPr>
              <a:t>Defines </a:t>
            </a:r>
            <a:r>
              <a:rPr lang="en-US" sz="2000" dirty="0" smtClean="0">
                <a:solidFill>
                  <a:srgbClr val="000000"/>
                </a:solidFill>
              </a:rPr>
              <a:t>common mandatory minimum criteria                                             for ESF youth mobility calls in the </a:t>
            </a:r>
            <a:r>
              <a:rPr lang="en-US" sz="2000" dirty="0">
                <a:solidFill>
                  <a:srgbClr val="000000"/>
                </a:solidFill>
              </a:rPr>
              <a:t>2014-2020 </a:t>
            </a:r>
            <a:r>
              <a:rPr lang="en-US" sz="2000" dirty="0" smtClean="0">
                <a:solidFill>
                  <a:srgbClr val="000000"/>
                </a:solidFill>
              </a:rPr>
              <a:t>                                          programming period.</a:t>
            </a:r>
          </a:p>
          <a:p>
            <a:pPr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</a:rPr>
              <a:t>D</a:t>
            </a:r>
            <a:r>
              <a:rPr lang="en-US" sz="2000" dirty="0" smtClean="0">
                <a:solidFill>
                  <a:srgbClr val="000000"/>
                </a:solidFill>
              </a:rPr>
              <a:t>ivided </a:t>
            </a:r>
            <a:r>
              <a:rPr lang="en-US" sz="2000" dirty="0">
                <a:solidFill>
                  <a:srgbClr val="000000"/>
                </a:solidFill>
              </a:rPr>
              <a:t>into the following sections: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20725" indent="-182563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 Objectives</a:t>
            </a:r>
          </a:p>
          <a:p>
            <a:pPr marL="720725" indent="-182563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 T</a:t>
            </a:r>
            <a:r>
              <a:rPr lang="en-US" sz="2000" dirty="0" smtClean="0">
                <a:solidFill>
                  <a:srgbClr val="000000"/>
                </a:solidFill>
              </a:rPr>
              <a:t>arget </a:t>
            </a:r>
            <a:r>
              <a:rPr lang="en-US" sz="2000" dirty="0">
                <a:solidFill>
                  <a:srgbClr val="000000"/>
                </a:solidFill>
              </a:rPr>
              <a:t>group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20725" indent="-182563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Method </a:t>
            </a:r>
            <a:r>
              <a:rPr lang="en-US" sz="2000" dirty="0">
                <a:solidFill>
                  <a:srgbClr val="000000"/>
                </a:solidFill>
              </a:rPr>
              <a:t>of Implementation (program cycle)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20725" indent="-182563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Minimum </a:t>
            </a:r>
            <a:r>
              <a:rPr lang="en-US" sz="2000" dirty="0">
                <a:solidFill>
                  <a:srgbClr val="000000"/>
                </a:solidFill>
              </a:rPr>
              <a:t>quality standards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20725" indent="-182563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Implementation </a:t>
            </a:r>
            <a:r>
              <a:rPr lang="en-US" sz="2000" dirty="0">
                <a:solidFill>
                  <a:srgbClr val="000000"/>
                </a:solidFill>
              </a:rPr>
              <a:t>structures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20725" indent="-182563">
              <a:spcAft>
                <a:spcPts val="600"/>
              </a:spcAft>
              <a:buFont typeface="Symbol" panose="05050102010706020507" pitchFamily="18" charset="2"/>
              <a:buChar char="-"/>
              <a:tabLst>
                <a:tab pos="7207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Common </a:t>
            </a:r>
            <a:r>
              <a:rPr lang="en-US" sz="2000" dirty="0">
                <a:solidFill>
                  <a:srgbClr val="000000"/>
                </a:solidFill>
              </a:rPr>
              <a:t>criteria for the eligibility of </a:t>
            </a:r>
            <a:r>
              <a:rPr lang="en-US" sz="2000" dirty="0" smtClean="0">
                <a:solidFill>
                  <a:srgbClr val="000000"/>
                </a:solidFill>
              </a:rPr>
              <a:t>expenditure</a:t>
            </a:r>
          </a:p>
          <a:p>
            <a:pPr>
              <a:spcAft>
                <a:spcPts val="0"/>
              </a:spcAft>
              <a:tabLst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Accompanied by a supplementary </a:t>
            </a:r>
            <a:r>
              <a:rPr lang="en-US" sz="2000" b="1" i="1" dirty="0" smtClean="0">
                <a:solidFill>
                  <a:srgbClr val="000000"/>
                </a:solidFill>
              </a:rPr>
              <a:t>Manual of Guidance </a:t>
            </a:r>
            <a:r>
              <a:rPr lang="en-US" sz="2000" dirty="0" smtClean="0">
                <a:solidFill>
                  <a:srgbClr val="000000"/>
                </a:solidFill>
              </a:rPr>
              <a:t>with further explanations and case studies on the different requirements</a:t>
            </a:r>
            <a:endParaRPr lang="it-IT" sz="20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b="1" u="sng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032" y="1769678"/>
            <a:ext cx="206375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4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484784"/>
            <a:ext cx="8303217" cy="460851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200" b="1" dirty="0" smtClean="0"/>
              <a:t>4a. The Coordinated Call – TARGET GROUP</a:t>
            </a:r>
            <a:endParaRPr lang="en-US" sz="2200" dirty="0"/>
          </a:p>
          <a:p>
            <a:pPr marL="0" lv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NEET young people (18-30*) considered vulnerable with                                                regard to the possibility of entry into the </a:t>
            </a:r>
            <a:r>
              <a:rPr lang="en-US" sz="2000" dirty="0" err="1">
                <a:solidFill>
                  <a:srgbClr val="000000"/>
                </a:solidFill>
              </a:rPr>
              <a:t>labour</a:t>
            </a:r>
            <a:r>
              <a:rPr lang="en-US" sz="2000" dirty="0">
                <a:solidFill>
                  <a:srgbClr val="000000"/>
                </a:solidFill>
              </a:rPr>
              <a:t> market, </a:t>
            </a:r>
            <a:r>
              <a:rPr lang="en-US" sz="2000" dirty="0" smtClean="0">
                <a:solidFill>
                  <a:srgbClr val="000000"/>
                </a:solidFill>
              </a:rPr>
              <a:t>vocational                training </a:t>
            </a:r>
            <a:r>
              <a:rPr lang="en-US" sz="2000" dirty="0">
                <a:solidFill>
                  <a:srgbClr val="000000"/>
                </a:solidFill>
              </a:rPr>
              <a:t>and education. </a:t>
            </a:r>
          </a:p>
          <a:p>
            <a:pPr marL="720725" indent="-538163" defTabSz="720725">
              <a:lnSpc>
                <a:spcPct val="80000"/>
              </a:lnSpc>
              <a:spcBef>
                <a:spcPts val="500"/>
              </a:spcBef>
              <a:spcAft>
                <a:spcPts val="300"/>
              </a:spcAft>
              <a:buNone/>
            </a:pPr>
            <a:r>
              <a:rPr lang="en-US" sz="1800" dirty="0" smtClean="0"/>
              <a:t>In particular, young people who: </a:t>
            </a:r>
          </a:p>
          <a:p>
            <a:pPr marL="720725" indent="-268288" defTabSz="720725">
              <a:lnSpc>
                <a:spcPct val="80000"/>
              </a:lnSpc>
              <a:spcBef>
                <a:spcPts val="500"/>
              </a:spcBef>
            </a:pPr>
            <a:r>
              <a:rPr lang="en-US" sz="1800" dirty="0" smtClean="0"/>
              <a:t>are dealing </a:t>
            </a:r>
            <a:r>
              <a:rPr lang="en-US" sz="1800" dirty="0"/>
              <a:t>with family elderly, sick or disabled (young </a:t>
            </a:r>
            <a:r>
              <a:rPr lang="en-US" sz="1800" dirty="0" err="1" smtClean="0"/>
              <a:t>carers</a:t>
            </a:r>
            <a:r>
              <a:rPr lang="en-US" sz="1800" dirty="0" smtClean="0"/>
              <a:t>)</a:t>
            </a:r>
          </a:p>
          <a:p>
            <a:pPr marL="720725" indent="-268288" defTabSz="720725">
              <a:lnSpc>
                <a:spcPct val="80000"/>
              </a:lnSpc>
              <a:spcBef>
                <a:spcPts val="500"/>
              </a:spcBef>
            </a:pPr>
            <a:r>
              <a:rPr lang="en-US" sz="1800" dirty="0" smtClean="0"/>
              <a:t>have </a:t>
            </a:r>
            <a:r>
              <a:rPr lang="en-US" sz="1800" dirty="0"/>
              <a:t>left school early </a:t>
            </a:r>
            <a:endParaRPr lang="en-US" sz="1800" dirty="0" smtClean="0"/>
          </a:p>
          <a:p>
            <a:pPr marL="720725" indent="-268288" defTabSz="720725">
              <a:lnSpc>
                <a:spcPct val="80000"/>
              </a:lnSpc>
              <a:spcBef>
                <a:spcPts val="500"/>
              </a:spcBef>
            </a:pPr>
            <a:r>
              <a:rPr lang="en-US" sz="1800" dirty="0" smtClean="0"/>
              <a:t>are low-skilled </a:t>
            </a:r>
          </a:p>
          <a:p>
            <a:pPr marL="720725" indent="-268288" defTabSz="720725">
              <a:lnSpc>
                <a:spcPct val="80000"/>
              </a:lnSpc>
              <a:spcBef>
                <a:spcPts val="500"/>
              </a:spcBef>
            </a:pPr>
            <a:r>
              <a:rPr lang="en-US" sz="1800" dirty="0" smtClean="0"/>
              <a:t>are economically </a:t>
            </a:r>
            <a:r>
              <a:rPr lang="en-US" sz="1800" dirty="0"/>
              <a:t>inactive </a:t>
            </a:r>
            <a:endParaRPr lang="en-US" sz="1800" dirty="0" smtClean="0"/>
          </a:p>
          <a:p>
            <a:pPr marL="720725" indent="-268288" defTabSz="720725">
              <a:lnSpc>
                <a:spcPct val="80000"/>
              </a:lnSpc>
              <a:spcBef>
                <a:spcPts val="500"/>
              </a:spcBef>
            </a:pPr>
            <a:r>
              <a:rPr lang="en-US" sz="1800" dirty="0" smtClean="0"/>
              <a:t>are disabled</a:t>
            </a:r>
          </a:p>
          <a:p>
            <a:pPr marL="720725" indent="-268288" defTabSz="720725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</a:pPr>
            <a:r>
              <a:rPr lang="en-US" sz="1800" dirty="0" smtClean="0"/>
              <a:t>are without </a:t>
            </a:r>
            <a:r>
              <a:rPr lang="en-US" sz="1800" dirty="0"/>
              <a:t>work experience </a:t>
            </a:r>
            <a:endParaRPr lang="en-US" sz="2000" dirty="0" smtClean="0"/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sz="2000" dirty="0" smtClean="0"/>
              <a:t>* </a:t>
            </a:r>
            <a:r>
              <a:rPr lang="en-US" sz="1800" i="1" dirty="0"/>
              <a:t>Extendable to 35 years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=&gt; Appropriate </a:t>
            </a:r>
            <a:r>
              <a:rPr lang="en-US" sz="2000" dirty="0"/>
              <a:t>measures to ensure the accessibility of participants with special needs / disabilities</a:t>
            </a:r>
          </a:p>
          <a:p>
            <a:pPr marL="0" indent="0">
              <a:spcAft>
                <a:spcPts val="800"/>
              </a:spcAft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b="1" u="sng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24" y="1412776"/>
            <a:ext cx="63500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8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484784"/>
            <a:ext cx="8303217" cy="4608512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sz="2200" b="1" dirty="0" smtClean="0"/>
              <a:t>4b. The Coordinated Call – PROGRAMME CYCLE</a:t>
            </a:r>
            <a:endParaRPr lang="en-US" sz="2200" dirty="0"/>
          </a:p>
          <a:p>
            <a:pPr marL="0" lvl="0" indent="0">
              <a:spcBef>
                <a:spcPts val="3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The Coordinated Call has been launched in September 2014.                                          Respective national </a:t>
            </a:r>
            <a:r>
              <a:rPr lang="en-US" sz="2000" dirty="0">
                <a:solidFill>
                  <a:srgbClr val="000000"/>
                </a:solidFill>
              </a:rPr>
              <a:t>and regional will be launched starting from </a:t>
            </a:r>
            <a:r>
              <a:rPr lang="en-US" sz="2000" dirty="0" smtClean="0">
                <a:solidFill>
                  <a:srgbClr val="000000"/>
                </a:solidFill>
              </a:rPr>
              <a:t>mid-2014.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endParaRPr lang="en-US" sz="2000" dirty="0" smtClean="0">
              <a:solidFill>
                <a:srgbClr val="000000"/>
              </a:solidFill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National and </a:t>
            </a:r>
            <a:r>
              <a:rPr lang="en-US" sz="2000" dirty="0">
                <a:solidFill>
                  <a:srgbClr val="000000"/>
                </a:solidFill>
              </a:rPr>
              <a:t>regional calls are addressed to project operators who send participants in to least one transnational partner. It is </a:t>
            </a:r>
            <a:r>
              <a:rPr lang="en-US" sz="2000" dirty="0" smtClean="0">
                <a:solidFill>
                  <a:srgbClr val="000000"/>
                </a:solidFill>
              </a:rPr>
              <a:t>desirable </a:t>
            </a:r>
            <a:r>
              <a:rPr lang="en-US" sz="2000" dirty="0">
                <a:solidFill>
                  <a:srgbClr val="000000"/>
                </a:solidFill>
              </a:rPr>
              <a:t>that sending </a:t>
            </a:r>
            <a:r>
              <a:rPr lang="en-US" sz="2000" dirty="0" err="1" smtClean="0">
                <a:solidFill>
                  <a:srgbClr val="000000"/>
                </a:solidFill>
              </a:rPr>
              <a:t>organisations</a:t>
            </a:r>
            <a:r>
              <a:rPr lang="en-US" sz="2000" dirty="0" smtClean="0">
                <a:solidFill>
                  <a:srgbClr val="000000"/>
                </a:solidFill>
              </a:rPr>
              <a:t> are available </a:t>
            </a:r>
            <a:r>
              <a:rPr lang="en-US" sz="2000" dirty="0">
                <a:solidFill>
                  <a:srgbClr val="000000"/>
                </a:solidFill>
              </a:rPr>
              <a:t>to act also as hosting </a:t>
            </a:r>
            <a:r>
              <a:rPr lang="en-US" sz="2000" dirty="0" err="1" smtClean="0">
                <a:solidFill>
                  <a:srgbClr val="000000"/>
                </a:solidFill>
              </a:rPr>
              <a:t>organisations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br>
              <a:rPr lang="en-US" sz="20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dirty="0" smtClean="0">
                <a:solidFill>
                  <a:srgbClr val="000000"/>
                </a:solidFill>
              </a:rPr>
              <a:t>composition of </a:t>
            </a:r>
            <a:r>
              <a:rPr lang="en-US" sz="2000" dirty="0">
                <a:solidFill>
                  <a:srgbClr val="000000"/>
                </a:solidFill>
              </a:rPr>
              <a:t>the transnational partnership can be defined </a:t>
            </a:r>
            <a:r>
              <a:rPr lang="en-US" sz="2000" dirty="0" smtClean="0">
                <a:solidFill>
                  <a:srgbClr val="000000"/>
                </a:solidFill>
              </a:rPr>
              <a:t>when submitting the project application, or, subsequently, by using an applicant database to identify possible partners </a:t>
            </a:r>
            <a:r>
              <a:rPr lang="en-US" sz="2000" dirty="0">
                <a:solidFill>
                  <a:srgbClr val="000000"/>
                </a:solidFill>
              </a:rPr>
              <a:t>and </a:t>
            </a:r>
            <a:r>
              <a:rPr lang="en-US" sz="2000" dirty="0" smtClean="0">
                <a:solidFill>
                  <a:srgbClr val="000000"/>
                </a:solidFill>
              </a:rPr>
              <a:t>by attending a </a:t>
            </a:r>
            <a:r>
              <a:rPr lang="en-US" sz="2000" dirty="0">
                <a:solidFill>
                  <a:srgbClr val="000000"/>
                </a:solidFill>
              </a:rPr>
              <a:t>partner search forum </a:t>
            </a:r>
            <a:r>
              <a:rPr lang="en-US" sz="2000" dirty="0" smtClean="0">
                <a:solidFill>
                  <a:srgbClr val="000000"/>
                </a:solidFill>
              </a:rPr>
              <a:t>for all shortlisted applications by MAs/ ESF IB in Europe.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Funded </a:t>
            </a:r>
            <a:r>
              <a:rPr lang="en-US" sz="2000" dirty="0">
                <a:solidFill>
                  <a:srgbClr val="000000"/>
                </a:solidFill>
              </a:rPr>
              <a:t>projects have a maximum </a:t>
            </a:r>
            <a:r>
              <a:rPr lang="en-US" sz="2000" dirty="0" smtClean="0">
                <a:solidFill>
                  <a:srgbClr val="000000"/>
                </a:solidFill>
              </a:rPr>
              <a:t>project duration of </a:t>
            </a:r>
            <a:r>
              <a:rPr lang="en-US" sz="2000" dirty="0">
                <a:solidFill>
                  <a:srgbClr val="000000"/>
                </a:solidFill>
              </a:rPr>
              <a:t>three </a:t>
            </a:r>
            <a:r>
              <a:rPr lang="en-US" sz="2000" dirty="0" smtClean="0">
                <a:solidFill>
                  <a:srgbClr val="000000"/>
                </a:solidFill>
              </a:rPr>
              <a:t>years.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spcBef>
                <a:spcPts val="5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0" indent="0">
              <a:spcAft>
                <a:spcPts val="800"/>
              </a:spcAft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b="1" u="sng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24" y="1412776"/>
            <a:ext cx="63500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7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412776"/>
            <a:ext cx="8303217" cy="4608512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sz="2200" b="1" dirty="0" smtClean="0"/>
              <a:t>4c. The Coordinated Call – MINIMUM QUALITY REQUIREMENTS</a:t>
            </a: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In order to ensure the quality of funded projects, the CC establishes common minimum requirements for the structure and management of the interventions in the following areas: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Starting </a:t>
            </a:r>
            <a:r>
              <a:rPr lang="en-US" sz="2000" dirty="0"/>
              <a:t>and project management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Selection </a:t>
            </a:r>
            <a:r>
              <a:rPr lang="en-US" sz="2000" dirty="0"/>
              <a:t>of participants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Preparation </a:t>
            </a:r>
            <a:r>
              <a:rPr lang="en-US" sz="2000" dirty="0"/>
              <a:t>of participants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Work-related learning </a:t>
            </a:r>
            <a:r>
              <a:rPr lang="en-US" sz="2000" dirty="0"/>
              <a:t>experience abroad </a:t>
            </a:r>
            <a:r>
              <a:rPr lang="en-US" sz="2000" dirty="0" smtClean="0"/>
              <a:t>(</a:t>
            </a:r>
            <a:r>
              <a:rPr lang="en-US" sz="2000" dirty="0"/>
              <a:t>not less than 2 months)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Follow-Up</a:t>
            </a: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/>
              <a:t>The projects should ensure the presence of a mentor. Particular attention should be paid to monitoring and evaluation at all stages of the project.</a:t>
            </a:r>
            <a:endParaRPr lang="it-IT" sz="2000" dirty="0"/>
          </a:p>
          <a:p>
            <a:pPr marL="0" indent="0">
              <a:spcAft>
                <a:spcPts val="800"/>
              </a:spcAft>
              <a:buNone/>
            </a:pPr>
            <a:endParaRPr lang="it-IT" sz="2000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b="1" u="sng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24" y="1412776"/>
            <a:ext cx="63500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3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MAS Folienmaster &quot;ESF&quot;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BMAS Folienmaster &quot;ESF&quot;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AS Folienmaster &quot;ESF&quot;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AS Folienmaster &quot;ESF&quot;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AS Folienmaster &quot;ESF&quot;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AS Folienmaster &quot;ESF&quot;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AS Folienmaster &quot;ESF&quot;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AS Folienmaster &quot;ESF&quot;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AS Folienmaster &quot;ESF&quot;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AS Folienmaster &quot;ESF&quot;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AS Folienmaster &quot;ESF&quot;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AS Folienmaster &quot;ESF&quot;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AS Folienmaster &quot;ESF&quot;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1021</Words>
  <Application>Microsoft Office PowerPoint</Application>
  <PresentationFormat>Presentazione su schermo (4:3)</PresentationFormat>
  <Paragraphs>161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ESF</vt:lpstr>
      <vt:lpstr>EuropeMobility Network International Conference   “The ESF Mobility Network and the Coordinated Call for transnational mobility projects for NEETs”  Gianluca Calzolari – ISFOL (Italy) Stephanie Koenen – Federal Ministry of Labour and Social Affairs (Germany)  Cagliari, September 26, 2014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 you very much for your attention. </vt:lpstr>
    </vt:vector>
  </TitlesOfParts>
  <Company>BMAS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Höhn</dc:creator>
  <cp:lastModifiedBy>Di Iorio Giuseppina</cp:lastModifiedBy>
  <cp:revision>364</cp:revision>
  <cp:lastPrinted>2014-03-25T15:50:16Z</cp:lastPrinted>
  <dcterms:created xsi:type="dcterms:W3CDTF">2012-08-21T07:23:44Z</dcterms:created>
  <dcterms:modified xsi:type="dcterms:W3CDTF">2014-09-30T10:18:00Z</dcterms:modified>
</cp:coreProperties>
</file>