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2" r:id="rId2"/>
    <p:sldMasterId id="2147483654" r:id="rId3"/>
    <p:sldMasterId id="2147483657" r:id="rId4"/>
    <p:sldMasterId id="2147483663" r:id="rId5"/>
    <p:sldMasterId id="2147483660" r:id="rId6"/>
    <p:sldMasterId id="2147483665" r:id="rId7"/>
    <p:sldMasterId id="2147483668" r:id="rId8"/>
    <p:sldMasterId id="2147483671" r:id="rId9"/>
  </p:sldMasterIdLst>
  <p:notesMasterIdLst>
    <p:notesMasterId r:id="rId30"/>
  </p:notesMasterIdLst>
  <p:sldIdLst>
    <p:sldId id="284" r:id="rId10"/>
    <p:sldId id="285" r:id="rId11"/>
    <p:sldId id="288" r:id="rId12"/>
    <p:sldId id="289" r:id="rId13"/>
    <p:sldId id="315" r:id="rId14"/>
    <p:sldId id="316" r:id="rId15"/>
    <p:sldId id="290" r:id="rId16"/>
    <p:sldId id="305" r:id="rId17"/>
    <p:sldId id="317" r:id="rId18"/>
    <p:sldId id="318" r:id="rId19"/>
    <p:sldId id="320" r:id="rId20"/>
    <p:sldId id="304" r:id="rId21"/>
    <p:sldId id="292" r:id="rId22"/>
    <p:sldId id="293" r:id="rId23"/>
    <p:sldId id="321" r:id="rId24"/>
    <p:sldId id="306" r:id="rId25"/>
    <p:sldId id="322" r:id="rId26"/>
    <p:sldId id="294" r:id="rId27"/>
    <p:sldId id="323" r:id="rId28"/>
    <p:sldId id="272" r:id="rId29"/>
  </p:sldIdLst>
  <p:sldSz cx="12192000" cy="6858000"/>
  <p:notesSz cx="6858000" cy="9144000"/>
  <p:embeddedFontLst>
    <p:embeddedFont>
      <p:font typeface="Inapp" panose="020B0604020202020204" charset="0"/>
      <p:regular r:id="rId31"/>
      <p:bold r:id="rId32"/>
      <p:italic r:id="rId33"/>
      <p:boldItalic r:id="rId34"/>
    </p:embeddedFont>
    <p:embeddedFont>
      <p:font typeface="Bell MT" panose="02020503060305020303" pitchFamily="18" charset="0"/>
      <p:regular r:id="rId35"/>
      <p:bold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Garamond" panose="02020404030301010803" pitchFamily="18" charset="0"/>
      <p:regular r:id="rId42"/>
      <p:bold r:id="rId43"/>
      <p:italic r:id="rId44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400"/>
    <a:srgbClr val="009FE0"/>
    <a:srgbClr val="E01E2C"/>
    <a:srgbClr val="DF017E"/>
    <a:srgbClr val="5EAB36"/>
    <a:srgbClr val="043668"/>
    <a:srgbClr val="404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7"/>
    <p:restoredTop sz="95473"/>
  </p:normalViewPr>
  <p:slideViewPr>
    <p:cSldViewPr snapToGrid="0" snapToObjects="1">
      <p:cViewPr varScale="1">
        <p:scale>
          <a:sx n="73" d="100"/>
          <a:sy n="73" d="100"/>
        </p:scale>
        <p:origin x="595" y="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9.fntdata"/><Relationship Id="rId21" Type="http://schemas.openxmlformats.org/officeDocument/2006/relationships/slide" Target="slides/slide12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font" Target="fonts/font6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07980-741C-214A-81B9-93DAD519C564}" type="datetimeFigureOut">
              <a:rPr lang="it-IT" smtClean="0"/>
              <a:t>11/12/2021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6B104-8C9E-7C42-9072-8485F18E14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57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6B104-8C9E-7C42-9072-8485F18E148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14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6B104-8C9E-7C42-9072-8485F18E148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76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In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xmlns="" id="{50E3FAFF-0C7D-9842-A224-12A56CC25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30060"/>
            <a:ext cx="10515600" cy="836354"/>
          </a:xfrm>
          <a:prstGeom prst="rect">
            <a:avLst/>
          </a:prstGeom>
        </p:spPr>
        <p:txBody>
          <a:bodyPr/>
          <a:lstStyle>
            <a:lvl1pPr algn="ctr">
              <a:defRPr sz="45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Titolo Intervento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xmlns="" id="{8C42C599-EB3F-154D-B286-DB0743EFC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29528"/>
            <a:ext cx="10515600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3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Evento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xmlns="" id="{CD03AE42-9FDC-8C49-A473-B11ADC507C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2856" y="4546377"/>
            <a:ext cx="2046287" cy="3847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spc="3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Luogo, data</a:t>
            </a:r>
          </a:p>
        </p:txBody>
      </p:sp>
      <p:sp>
        <p:nvSpPr>
          <p:cNvPr id="6" name="Segnaposto testo 18">
            <a:extLst>
              <a:ext uri="{FF2B5EF4-FFF2-40B4-BE49-F238E27FC236}">
                <a16:creationId xmlns:a16="http://schemas.microsoft.com/office/drawing/2014/main" xmlns="" id="{89E40593-9B75-6C4A-A322-25E7115217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2855" y="2199631"/>
            <a:ext cx="2046287" cy="3847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spc="0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Nome Autore</a:t>
            </a:r>
          </a:p>
        </p:txBody>
      </p:sp>
    </p:spTree>
    <p:extLst>
      <p:ext uri="{BB962C8B-B14F-4D97-AF65-F5344CB8AC3E}">
        <p14:creationId xmlns:p14="http://schemas.microsoft.com/office/powerpoint/2010/main" val="75633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xmlns="" id="{E5BAD5EC-D434-544A-8ED3-2875697B7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xmlns="" id="{C3E76449-6BFA-1A40-BB01-AC161E8C98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39" y="560626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04</a:t>
            </a:r>
          </a:p>
        </p:txBody>
      </p:sp>
    </p:spTree>
    <p:extLst>
      <p:ext uri="{BB962C8B-B14F-4D97-AF65-F5344CB8AC3E}">
        <p14:creationId xmlns:p14="http://schemas.microsoft.com/office/powerpoint/2010/main" val="316909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4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A54069FD-46F1-154F-9618-23141D515837}"/>
              </a:ext>
            </a:extLst>
          </p:cNvPr>
          <p:cNvSpPr/>
          <p:nvPr userDrawn="1"/>
        </p:nvSpPr>
        <p:spPr>
          <a:xfrm>
            <a:off x="0" y="581891"/>
            <a:ext cx="1296785" cy="490451"/>
          </a:xfrm>
          <a:prstGeom prst="rect">
            <a:avLst/>
          </a:prstGeom>
          <a:solidFill>
            <a:srgbClr val="5EA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735B98F3-4338-054D-B123-F5F687F6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xmlns="" id="{46430ED2-065A-5045-8BDB-42868A64ADB2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3">
            <a:extLst>
              <a:ext uri="{FF2B5EF4-FFF2-40B4-BE49-F238E27FC236}">
                <a16:creationId xmlns:a16="http://schemas.microsoft.com/office/drawing/2014/main" xmlns="" id="{FDE834D3-FF06-D14D-917A-827E10871E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649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F7A9201-07CC-1549-9A23-BDCD5040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testo 10">
            <a:extLst>
              <a:ext uri="{FF2B5EF4-FFF2-40B4-BE49-F238E27FC236}">
                <a16:creationId xmlns:a16="http://schemas.microsoft.com/office/drawing/2014/main" xmlns="" id="{97D6F40F-7E8A-1D4E-B21D-A9B39B9225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39" y="560626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05</a:t>
            </a:r>
          </a:p>
        </p:txBody>
      </p:sp>
    </p:spTree>
    <p:extLst>
      <p:ext uri="{BB962C8B-B14F-4D97-AF65-F5344CB8AC3E}">
        <p14:creationId xmlns:p14="http://schemas.microsoft.com/office/powerpoint/2010/main" val="2144783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5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A54069FD-46F1-154F-9618-23141D515837}"/>
              </a:ext>
            </a:extLst>
          </p:cNvPr>
          <p:cNvSpPr/>
          <p:nvPr userDrawn="1"/>
        </p:nvSpPr>
        <p:spPr>
          <a:xfrm>
            <a:off x="0" y="581891"/>
            <a:ext cx="1296785" cy="490451"/>
          </a:xfrm>
          <a:prstGeom prst="rect">
            <a:avLst/>
          </a:prstGeom>
          <a:solidFill>
            <a:srgbClr val="DF0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735B98F3-4338-054D-B123-F5F687F6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xmlns="" id="{46430ED2-065A-5045-8BDB-42868A64ADB2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testo 3">
            <a:extLst>
              <a:ext uri="{FF2B5EF4-FFF2-40B4-BE49-F238E27FC236}">
                <a16:creationId xmlns:a16="http://schemas.microsoft.com/office/drawing/2014/main" xmlns="" id="{48771853-360D-6F42-8E5F-0F75D8789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6568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_finale_in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24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xmlns="" id="{339F9822-B12D-6946-AFBE-37F4DA38B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207" y="817198"/>
            <a:ext cx="3412858" cy="56065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43668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CONTENUTI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xmlns="" id="{33CE9B44-5EFF-8A41-9709-A06A9E42B2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527" y="1890969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9FE0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01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xmlns="" id="{44EE4AE8-606C-5444-B873-44B18F672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527" y="2730941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01E2C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02</a:t>
            </a:r>
          </a:p>
        </p:txBody>
      </p:sp>
      <p:sp>
        <p:nvSpPr>
          <p:cNvPr id="18" name="Segnaposto testo 15">
            <a:extLst>
              <a:ext uri="{FF2B5EF4-FFF2-40B4-BE49-F238E27FC236}">
                <a16:creationId xmlns:a16="http://schemas.microsoft.com/office/drawing/2014/main" xmlns="" id="{615B1B60-7500-334B-A2D2-D18CB28C7C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527" y="3528383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AC400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03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xmlns="" id="{857AA91D-89B2-D749-B56A-4065748AC4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527" y="4336458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EAB36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04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xmlns="" id="{A31DBBE7-90BE-D344-AB18-4366B00B9D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527" y="5155165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F017E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05</a:t>
            </a:r>
          </a:p>
        </p:txBody>
      </p:sp>
    </p:spTree>
    <p:extLst>
      <p:ext uri="{BB962C8B-B14F-4D97-AF65-F5344CB8AC3E}">
        <p14:creationId xmlns:p14="http://schemas.microsoft.com/office/powerpoint/2010/main" val="336038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3">
            <a:extLst>
              <a:ext uri="{FF2B5EF4-FFF2-40B4-BE49-F238E27FC236}">
                <a16:creationId xmlns:a16="http://schemas.microsoft.com/office/drawing/2014/main" xmlns="" id="{07FB7515-571F-D44B-BD41-0E35298B9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xmlns="" id="{1EAFE085-5C7C-4A4B-B5BC-E06429C2D5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39" y="560626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01</a:t>
            </a:r>
          </a:p>
        </p:txBody>
      </p:sp>
    </p:spTree>
    <p:extLst>
      <p:ext uri="{BB962C8B-B14F-4D97-AF65-F5344CB8AC3E}">
        <p14:creationId xmlns:p14="http://schemas.microsoft.com/office/powerpoint/2010/main" val="294112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1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5915A5D8-6164-6D4D-A467-D355F629F395}"/>
              </a:ext>
            </a:extLst>
          </p:cNvPr>
          <p:cNvSpPr/>
          <p:nvPr userDrawn="1"/>
        </p:nvSpPr>
        <p:spPr>
          <a:xfrm>
            <a:off x="0" y="581891"/>
            <a:ext cx="1296785" cy="490451"/>
          </a:xfrm>
          <a:prstGeom prst="rect">
            <a:avLst/>
          </a:prstGeom>
          <a:solidFill>
            <a:srgbClr val="009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BFE7E6F-9274-A449-9A3C-0B05AA108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6" name="Connettore 1 5">
            <a:extLst>
              <a:ext uri="{FF2B5EF4-FFF2-40B4-BE49-F238E27FC236}">
                <a16:creationId xmlns:a16="http://schemas.microsoft.com/office/drawing/2014/main" xmlns="" id="{5DC9264D-32FF-0D4D-AA63-8CAEF855C896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3">
            <a:extLst>
              <a:ext uri="{FF2B5EF4-FFF2-40B4-BE49-F238E27FC236}">
                <a16:creationId xmlns:a16="http://schemas.microsoft.com/office/drawing/2014/main" xmlns="" id="{622462FA-4618-5A45-87EC-A11C6B3AE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065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3">
            <a:extLst>
              <a:ext uri="{FF2B5EF4-FFF2-40B4-BE49-F238E27FC236}">
                <a16:creationId xmlns:a16="http://schemas.microsoft.com/office/drawing/2014/main" xmlns="" id="{9E9DAB63-DA07-0C4A-93E5-C71114521B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xmlns="" id="{B4378227-7734-364C-AE8B-2F8204C6C5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39" y="560626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02</a:t>
            </a:r>
          </a:p>
        </p:txBody>
      </p:sp>
    </p:spTree>
    <p:extLst>
      <p:ext uri="{BB962C8B-B14F-4D97-AF65-F5344CB8AC3E}">
        <p14:creationId xmlns:p14="http://schemas.microsoft.com/office/powerpoint/2010/main" val="407937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2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A54069FD-46F1-154F-9618-23141D515837}"/>
              </a:ext>
            </a:extLst>
          </p:cNvPr>
          <p:cNvSpPr/>
          <p:nvPr userDrawn="1"/>
        </p:nvSpPr>
        <p:spPr>
          <a:xfrm>
            <a:off x="0" y="581891"/>
            <a:ext cx="1296785" cy="490451"/>
          </a:xfrm>
          <a:prstGeom prst="rect">
            <a:avLst/>
          </a:prstGeom>
          <a:solidFill>
            <a:srgbClr val="E01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735B98F3-4338-054D-B123-F5F687F6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xmlns="" id="{46430ED2-065A-5045-8BDB-42868A64ADB2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3">
            <a:extLst>
              <a:ext uri="{FF2B5EF4-FFF2-40B4-BE49-F238E27FC236}">
                <a16:creationId xmlns:a16="http://schemas.microsoft.com/office/drawing/2014/main" xmlns="" id="{7E7B62B3-705A-0841-9D36-49BF968187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558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35696AF6-8200-1A42-B58B-17005ED83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207" y="771854"/>
            <a:ext cx="1977463" cy="48278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43668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C12100FD-C5DE-BB4E-975E-7483B4C39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207" y="1576310"/>
            <a:ext cx="5092802" cy="4452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pPr>
              <a:lnSpc>
                <a:spcPts val="4260"/>
              </a:lnSpc>
            </a:pPr>
            <a:endParaRPr lang="it-IT" sz="2800" dirty="0">
              <a:solidFill>
                <a:srgbClr val="40414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4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xmlns="" id="{44638EE9-25C4-3F4D-AB58-8D4B8F9CA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xmlns="" id="{A20225F7-7548-2D49-9CC6-B34E9922B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39" y="560626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03</a:t>
            </a:r>
          </a:p>
        </p:txBody>
      </p:sp>
    </p:spTree>
    <p:extLst>
      <p:ext uri="{BB962C8B-B14F-4D97-AF65-F5344CB8AC3E}">
        <p14:creationId xmlns:p14="http://schemas.microsoft.com/office/powerpoint/2010/main" val="29524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3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A54069FD-46F1-154F-9618-23141D515837}"/>
              </a:ext>
            </a:extLst>
          </p:cNvPr>
          <p:cNvSpPr/>
          <p:nvPr userDrawn="1"/>
        </p:nvSpPr>
        <p:spPr>
          <a:xfrm>
            <a:off x="0" y="581891"/>
            <a:ext cx="1296785" cy="490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735B98F3-4338-054D-B123-F5F687F6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xmlns="" id="{46430ED2-065A-5045-8BDB-42868A64ADB2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3">
            <a:extLst>
              <a:ext uri="{FF2B5EF4-FFF2-40B4-BE49-F238E27FC236}">
                <a16:creationId xmlns:a16="http://schemas.microsoft.com/office/drawing/2014/main" xmlns="" id="{8121BAFB-276C-B34E-8D39-0FC1A808AF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338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6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5EC5D21-16D4-DA49-A402-7B3B28C334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8" y="684726"/>
            <a:ext cx="1927228" cy="12711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5D6D4DD8-252C-1648-B23E-C1239C44A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59"/>
          <a:stretch/>
        </p:blipFill>
        <p:spPr>
          <a:xfrm>
            <a:off x="0" y="5297234"/>
            <a:ext cx="12192000" cy="15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3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E5903A2-9C4A-C34C-889B-5E81923CC2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9663" y="230"/>
            <a:ext cx="8082337" cy="686236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236A82E-0244-2945-A1A6-127266A57F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711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9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6BF38641-3A9D-134C-A765-048CC3F23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xmlns="" id="{E920C0D4-4384-454B-85A9-6D893822883F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B9211E3F-CFE1-3A46-9119-2FF67792C091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009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0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B4C8F626-27BF-D04D-B2AC-27E0FD6344E7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E01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7C357C15-7BE9-404A-AA55-7D058E2A3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xmlns="" id="{D16FE9D2-B83E-8842-902E-51C2095838A9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17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E7CEFA3-90FC-AE4E-876F-6D5D0F278C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4800" y="0"/>
            <a:ext cx="8077200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AA20EFB7-BEC4-2B4B-8D70-DACC766DF3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711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7798D6C0-A8B6-7F46-8294-DFD8180D05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B4C8F626-27BF-D04D-B2AC-27E0FD6344E7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FA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7C357C15-7BE9-404A-AA55-7D058E2A3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xmlns="" id="{D16FE9D2-B83E-8842-902E-51C2095838A9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9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B4C8F626-27BF-D04D-B2AC-27E0FD6344E7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5EA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7C357C15-7BE9-404A-AA55-7D058E2A3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xmlns="" id="{D16FE9D2-B83E-8842-902E-51C2095838A9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32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B4C8F626-27BF-D04D-B2AC-27E0FD6344E7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DF0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7C357C15-7BE9-404A-AA55-7D058E2A3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xmlns="" id="{D16FE9D2-B83E-8842-902E-51C2095838A9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00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0414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436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8FA0DF30-B485-194F-8287-580073759EAD}"/>
              </a:ext>
            </a:extLst>
          </p:cNvPr>
          <p:cNvSpPr txBox="1"/>
          <p:nvPr userDrawn="1"/>
        </p:nvSpPr>
        <p:spPr>
          <a:xfrm>
            <a:off x="1988024" y="2575730"/>
            <a:ext cx="8196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spc="-150" dirty="0">
                <a:solidFill>
                  <a:schemeClr val="bg1"/>
                </a:solidFill>
                <a:latin typeface="Inapp" charset="0"/>
                <a:ea typeface="Inapp" charset="0"/>
                <a:cs typeface="Inapp" charset="0"/>
              </a:rPr>
              <a:t>Grazie per l’attenzione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15AFCB32-754D-B84C-B3DC-BA27EB8A81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24974" y="4458456"/>
            <a:ext cx="1922747" cy="127115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32B1C58-A429-9D45-B88F-F96F87832AF9}"/>
              </a:ext>
            </a:extLst>
          </p:cNvPr>
          <p:cNvSpPr txBox="1"/>
          <p:nvPr userDrawn="1"/>
        </p:nvSpPr>
        <p:spPr>
          <a:xfrm>
            <a:off x="2861235" y="6120451"/>
            <a:ext cx="645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www.inapp.org</a:t>
            </a:r>
            <a:endParaRPr lang="it-IT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792C4FE0-3E6F-9348-A921-5B3EBEFF6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59"/>
          <a:stretch/>
        </p:blipFill>
        <p:spPr>
          <a:xfrm>
            <a:off x="0" y="-36765"/>
            <a:ext cx="12192000" cy="15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0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xmlns="" id="{DA192667-A449-8541-BC20-E7372023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Nuove tecnologie </a:t>
            </a:r>
            <a:r>
              <a:rPr lang="it-IT" sz="2400" dirty="0" smtClean="0"/>
              <a:t>e internazionalizzazione:</a:t>
            </a:r>
            <a:br>
              <a:rPr lang="it-IT" sz="2400" dirty="0" smtClean="0"/>
            </a:br>
            <a:r>
              <a:rPr lang="it-IT" sz="2400" dirty="0" smtClean="0"/>
              <a:t>quale spazio per le politiche industriali e del lavoro</a:t>
            </a:r>
            <a:endParaRPr lang="it-IT" sz="2400" dirty="0"/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xmlns="" id="{7909FC83-3DE2-9B4D-9573-EF7D7E3F7B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29528"/>
            <a:ext cx="10515600" cy="750030"/>
          </a:xfrm>
        </p:spPr>
        <p:txBody>
          <a:bodyPr/>
          <a:lstStyle/>
          <a:p>
            <a:r>
              <a:rPr lang="it-IT" sz="1800" b="1" dirty="0"/>
              <a:t>Industria 4.0, Nuove Competenze e Quarta Rivoluzione</a:t>
            </a:r>
          </a:p>
          <a:p>
            <a:r>
              <a:rPr lang="it-IT" sz="1800" b="1" dirty="0"/>
              <a:t>Industriale: un laboratorio per la competitività delle imprese</a:t>
            </a:r>
            <a:endParaRPr lang="it-IT" sz="1800" dirty="0"/>
          </a:p>
        </p:txBody>
      </p:sp>
      <p:sp>
        <p:nvSpPr>
          <p:cNvPr id="36" name="Segnaposto testo 35">
            <a:extLst>
              <a:ext uri="{FF2B5EF4-FFF2-40B4-BE49-F238E27FC236}">
                <a16:creationId xmlns:a16="http://schemas.microsoft.com/office/drawing/2014/main" xmlns="" id="{45FF7541-D0DC-4C4A-A7A1-171509CF9B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2281" y="4728754"/>
            <a:ext cx="3981559" cy="543415"/>
          </a:xfrm>
        </p:spPr>
        <p:txBody>
          <a:bodyPr/>
          <a:lstStyle/>
          <a:p>
            <a:r>
              <a:rPr lang="it-IT" dirty="0" smtClean="0"/>
              <a:t>Roma, 13 dicembre </a:t>
            </a:r>
            <a:endParaRPr lang="it-IT" dirty="0"/>
          </a:p>
        </p:txBody>
      </p:sp>
      <p:sp>
        <p:nvSpPr>
          <p:cNvPr id="37" name="Segnaposto testo 36">
            <a:extLst>
              <a:ext uri="{FF2B5EF4-FFF2-40B4-BE49-F238E27FC236}">
                <a16:creationId xmlns:a16="http://schemas.microsoft.com/office/drawing/2014/main" xmlns="" id="{07FCCD1C-6F5C-7E4E-97A8-4E3A57027A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67881" y="2183041"/>
            <a:ext cx="6420561" cy="384729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Andrea </a:t>
            </a:r>
            <a:r>
              <a:rPr lang="it-IT" dirty="0" err="1" smtClean="0">
                <a:solidFill>
                  <a:srgbClr val="FF0000"/>
                </a:solidFill>
              </a:rPr>
              <a:t>RiccI</a:t>
            </a:r>
            <a:r>
              <a:rPr lang="it-IT" dirty="0" smtClean="0">
                <a:solidFill>
                  <a:srgbClr val="FF0000"/>
                </a:solidFill>
              </a:rPr>
              <a:t> + Struttura Imprese e lavoro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8" name="Picture 4" descr="Il Politecnico di Torino cambia faccia, anzi logo: ecco il nuovo simbolo  dell'ateneo di corso Duca degli Abruzzi - Torino Ogg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7397" r="10948" b="14463"/>
          <a:stretch/>
        </p:blipFill>
        <p:spPr bwMode="auto">
          <a:xfrm>
            <a:off x="9388442" y="914399"/>
            <a:ext cx="2272421" cy="10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41416" y="182880"/>
            <a:ext cx="982326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i="1" dirty="0" smtClean="0">
                <a:solidFill>
                  <a:prstClr val="black"/>
                </a:solidFill>
              </a:rPr>
              <a:t>L’investimento in </a:t>
            </a:r>
            <a:r>
              <a:rPr lang="it-IT" sz="2200" b="1" i="1" dirty="0" smtClean="0">
                <a:solidFill>
                  <a:srgbClr val="FF0000"/>
                </a:solidFill>
              </a:rPr>
              <a:t>Internet of </a:t>
            </a:r>
            <a:r>
              <a:rPr lang="it-IT" sz="2200" b="1" i="1" dirty="0" err="1" smtClean="0">
                <a:solidFill>
                  <a:srgbClr val="FF0000"/>
                </a:solidFill>
              </a:rPr>
              <a:t>Things</a:t>
            </a:r>
            <a:r>
              <a:rPr lang="it-IT" sz="2200" b="1" i="1" dirty="0" smtClean="0">
                <a:solidFill>
                  <a:srgbClr val="FF0000"/>
                </a:solidFill>
              </a:rPr>
              <a:t> </a:t>
            </a:r>
            <a:r>
              <a:rPr lang="it-IT" sz="2200" i="1" dirty="0" smtClean="0">
                <a:solidFill>
                  <a:prstClr val="black"/>
                </a:solidFill>
              </a:rPr>
              <a:t>tra </a:t>
            </a:r>
            <a:r>
              <a:rPr lang="it-IT" sz="2200" i="1" dirty="0" smtClean="0">
                <a:solidFill>
                  <a:prstClr val="black"/>
                </a:solidFill>
              </a:rPr>
              <a:t>il 2015-2017 </a:t>
            </a:r>
            <a:r>
              <a:rPr lang="it-IT" sz="2200" i="1" dirty="0" smtClean="0">
                <a:solidFill>
                  <a:prstClr val="black"/>
                </a:solidFill>
              </a:rPr>
              <a:t>non ha «causato</a:t>
            </a:r>
            <a:r>
              <a:rPr lang="it-IT" sz="2200" i="1" dirty="0" smtClean="0">
                <a:solidFill>
                  <a:prstClr val="black"/>
                </a:solidFill>
              </a:rPr>
              <a:t>» </a:t>
            </a:r>
            <a:r>
              <a:rPr lang="it-IT" sz="2200" i="1" dirty="0" smtClean="0">
                <a:solidFill>
                  <a:prstClr val="black"/>
                </a:solidFill>
              </a:rPr>
              <a:t>variazioni significative nella quota di fatturato da commercio internazionale </a:t>
            </a:r>
            <a:endParaRPr lang="it-IT" sz="2200" i="1" dirty="0" smtClean="0">
              <a:solidFill>
                <a:prstClr val="black"/>
              </a:solidFill>
            </a:endParaRPr>
          </a:p>
          <a:p>
            <a:pPr marL="514350" indent="-514350" algn="just">
              <a:buFontTx/>
              <a:buAutoNum type="romanLcParenR"/>
            </a:pPr>
            <a:r>
              <a:rPr lang="it-IT" sz="2200" i="1" dirty="0" smtClean="0">
                <a:solidFill>
                  <a:prstClr val="black"/>
                </a:solidFill>
              </a:rPr>
              <a:t>tutte </a:t>
            </a:r>
            <a:r>
              <a:rPr lang="it-IT" sz="2200" i="1" dirty="0" smtClean="0">
                <a:solidFill>
                  <a:prstClr val="black"/>
                </a:solidFill>
              </a:rPr>
              <a:t>le imprese; </a:t>
            </a:r>
          </a:p>
          <a:p>
            <a:pPr marL="514350" indent="-514350" algn="just">
              <a:buFontTx/>
              <a:buAutoNum type="romanLcParenR"/>
            </a:pPr>
            <a:r>
              <a:rPr lang="it-IT" sz="2200" i="1" dirty="0" smtClean="0">
                <a:solidFill>
                  <a:prstClr val="black"/>
                </a:solidFill>
              </a:rPr>
              <a:t>nelle  imprese manifatturiere</a:t>
            </a:r>
          </a:p>
          <a:p>
            <a:pPr marL="514350" indent="-514350" algn="just">
              <a:buFontTx/>
              <a:buAutoNum type="romanLcParenR"/>
            </a:pPr>
            <a:r>
              <a:rPr lang="it-IT" sz="2200" i="1" dirty="0" smtClean="0">
                <a:solidFill>
                  <a:prstClr val="black"/>
                </a:solidFill>
              </a:rPr>
              <a:t>nelle grandi imprese manifatturiere del </a:t>
            </a:r>
            <a:r>
              <a:rPr lang="it-IT" sz="2200" i="1" dirty="0" smtClean="0">
                <a:solidFill>
                  <a:prstClr val="black"/>
                </a:solidFill>
              </a:rPr>
              <a:t>nord </a:t>
            </a:r>
            <a:endParaRPr lang="it-IT" sz="2200" i="1" dirty="0">
              <a:solidFill>
                <a:prstClr val="black"/>
              </a:solidFill>
            </a:endParaRPr>
          </a:p>
        </p:txBody>
      </p:sp>
      <p:pic>
        <p:nvPicPr>
          <p:cNvPr id="7" name="Picture 4" descr="Il Politecnico di Torino cambia faccia, anzi logo: ecco il nuovo simbolo  dell'ateneo di corso Duca degli Abruzzi - Torino Ogg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7397" r="48705" b="14463"/>
          <a:stretch/>
        </p:blipFill>
        <p:spPr bwMode="auto">
          <a:xfrm>
            <a:off x="289711" y="6009377"/>
            <a:ext cx="928775" cy="8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47115"/>
              </p:ext>
            </p:extLst>
          </p:nvPr>
        </p:nvGraphicFramePr>
        <p:xfrm>
          <a:off x="1457816" y="2131854"/>
          <a:ext cx="8767788" cy="3718779"/>
        </p:xfrm>
        <a:graphic>
          <a:graphicData uri="http://schemas.openxmlformats.org/drawingml/2006/table">
            <a:tbl>
              <a:tblPr/>
              <a:tblGrid>
                <a:gridCol w="1195065"/>
                <a:gridCol w="1271201"/>
                <a:gridCol w="1269710"/>
                <a:gridCol w="1285385"/>
                <a:gridCol w="1487864"/>
                <a:gridCol w="1161284"/>
                <a:gridCol w="1097279"/>
              </a:tblGrid>
              <a:tr h="260626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Tabella </a:t>
                      </a:r>
                      <a:r>
                        <a:rPr lang="it-IT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5: </a:t>
                      </a: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stime </a:t>
                      </a:r>
                      <a:r>
                        <a:rPr lang="it-IT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Diff</a:t>
                      </a: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 in </a:t>
                      </a:r>
                      <a:r>
                        <a:rPr lang="it-IT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Diff</a:t>
                      </a: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 FE. </a:t>
                      </a:r>
                      <a:r>
                        <a:rPr lang="it-IT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Var</a:t>
                      </a: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: % fatturato da </a:t>
                      </a:r>
                      <a:r>
                        <a:rPr lang="it-IT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mkt</a:t>
                      </a: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internazionale 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2064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Industria +Servizi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Manifattura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Manifattura Nord 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82096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&gt;0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0&lt;</a:t>
                      </a:r>
                      <a:r>
                        <a:rPr lang="it-IT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&lt;50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49&lt;</a:t>
                      </a:r>
                      <a:r>
                        <a:rPr lang="it-IT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&lt;250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&gt;249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26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06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IoT</a:t>
                      </a:r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*2018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-0.191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0.366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2.068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3.502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0.931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5.659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26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[1.024]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[1.668]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[2.000]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[3.879]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[2.527]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[5.111]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IoT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*2014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-1.068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-1.755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0.430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6.462*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-1.671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0.817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26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[1.032]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[1.693]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[2.043]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[3.883]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[2.933]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[4.826]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101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 </a:t>
                      </a:r>
                      <a:r>
                        <a:rPr lang="it-I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Oss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17361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7411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4685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2231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1630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544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90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0.626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367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Fonte: elaborazioni su panel RIL 2010-2014-2018. Note: altri controlli includono caratteristiche manageriali, composizione della forza lavoro occupata,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caratteristiche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produttive, assetto relazioni industriali, ecc. Errori standard in parentesi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8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41416" y="182880"/>
            <a:ext cx="98232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>
                <a:solidFill>
                  <a:prstClr val="black"/>
                </a:solidFill>
              </a:rPr>
              <a:t>L’investimento in </a:t>
            </a:r>
            <a:r>
              <a:rPr lang="it-IT" sz="2200" b="1" dirty="0" smtClean="0">
                <a:solidFill>
                  <a:srgbClr val="FF0000"/>
                </a:solidFill>
              </a:rPr>
              <a:t>Sicurezza informatica </a:t>
            </a:r>
            <a:r>
              <a:rPr lang="it-IT" sz="2200" dirty="0" smtClean="0">
                <a:solidFill>
                  <a:prstClr val="black"/>
                </a:solidFill>
              </a:rPr>
              <a:t>tra il 2015-2017 ha «causato» : </a:t>
            </a:r>
          </a:p>
          <a:p>
            <a:pPr marL="514350" indent="-514350" algn="just">
              <a:buFontTx/>
              <a:buAutoNum type="romanLcParenR"/>
            </a:pPr>
            <a:r>
              <a:rPr lang="it-IT" sz="2200" dirty="0" smtClean="0">
                <a:solidFill>
                  <a:prstClr val="black"/>
                </a:solidFill>
              </a:rPr>
              <a:t>+ </a:t>
            </a:r>
            <a:r>
              <a:rPr lang="it-IT" sz="2200" dirty="0" smtClean="0">
                <a:solidFill>
                  <a:prstClr val="black"/>
                </a:solidFill>
              </a:rPr>
              <a:t>1% </a:t>
            </a:r>
            <a:r>
              <a:rPr lang="it-IT" sz="2200" dirty="0" smtClean="0">
                <a:solidFill>
                  <a:prstClr val="black"/>
                </a:solidFill>
              </a:rPr>
              <a:t>quota fatturato da commercio inter. </a:t>
            </a:r>
            <a:r>
              <a:rPr lang="it-IT" sz="2200" dirty="0" smtClean="0">
                <a:solidFill>
                  <a:prstClr val="black"/>
                </a:solidFill>
              </a:rPr>
              <a:t>tutte le imprese; </a:t>
            </a:r>
          </a:p>
          <a:p>
            <a:pPr marL="514350" indent="-514350" algn="just">
              <a:buFontTx/>
              <a:buAutoNum type="romanLcParenR"/>
            </a:pPr>
            <a:r>
              <a:rPr lang="it-IT" sz="2200" dirty="0" smtClean="0">
                <a:solidFill>
                  <a:prstClr val="black"/>
                </a:solidFill>
              </a:rPr>
              <a:t>nessuna variazione </a:t>
            </a:r>
            <a:r>
              <a:rPr lang="it-IT" sz="2200" dirty="0">
                <a:solidFill>
                  <a:prstClr val="black"/>
                </a:solidFill>
              </a:rPr>
              <a:t> </a:t>
            </a:r>
            <a:r>
              <a:rPr lang="it-IT" sz="2200" dirty="0" smtClean="0">
                <a:solidFill>
                  <a:prstClr val="black"/>
                </a:solidFill>
              </a:rPr>
              <a:t>imprese manifatturiere</a:t>
            </a:r>
            <a:endParaRPr lang="it-IT" sz="2200" dirty="0" smtClean="0">
              <a:solidFill>
                <a:prstClr val="black"/>
              </a:solidFill>
            </a:endParaRPr>
          </a:p>
          <a:p>
            <a:pPr marL="514350" indent="-514350" algn="just">
              <a:buFontTx/>
              <a:buAutoNum type="romanLcParenR"/>
            </a:pPr>
            <a:r>
              <a:rPr lang="it-IT" sz="2200" dirty="0" smtClean="0">
                <a:solidFill>
                  <a:prstClr val="black"/>
                </a:solidFill>
              </a:rPr>
              <a:t>nessuna variazione </a:t>
            </a:r>
            <a:r>
              <a:rPr lang="it-IT" sz="2200" dirty="0" smtClean="0">
                <a:solidFill>
                  <a:prstClr val="black"/>
                </a:solidFill>
              </a:rPr>
              <a:t> imprese  </a:t>
            </a:r>
            <a:r>
              <a:rPr lang="it-IT" sz="2200" dirty="0" smtClean="0">
                <a:solidFill>
                  <a:prstClr val="black"/>
                </a:solidFill>
              </a:rPr>
              <a:t>del nord </a:t>
            </a:r>
            <a:endParaRPr lang="it-IT" sz="2200" dirty="0">
              <a:solidFill>
                <a:prstClr val="black"/>
              </a:solidFill>
            </a:endParaRPr>
          </a:p>
        </p:txBody>
      </p:sp>
      <p:pic>
        <p:nvPicPr>
          <p:cNvPr id="7" name="Picture 4" descr="Il Politecnico di Torino cambia faccia, anzi logo: ecco il nuovo simbolo  dell'ateneo di corso Duca degli Abruzzi - Torino Ogg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7397" r="48705" b="14463"/>
          <a:stretch/>
        </p:blipFill>
        <p:spPr bwMode="auto">
          <a:xfrm>
            <a:off x="289711" y="6009377"/>
            <a:ext cx="928775" cy="8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138150"/>
              </p:ext>
            </p:extLst>
          </p:nvPr>
        </p:nvGraphicFramePr>
        <p:xfrm>
          <a:off x="1348088" y="1907176"/>
          <a:ext cx="8762562" cy="4193250"/>
        </p:xfrm>
        <a:graphic>
          <a:graphicData uri="http://schemas.openxmlformats.org/drawingml/2006/table">
            <a:tbl>
              <a:tblPr/>
              <a:tblGrid>
                <a:gridCol w="1595652"/>
                <a:gridCol w="1281931"/>
                <a:gridCol w="1271112"/>
                <a:gridCol w="1287339"/>
                <a:gridCol w="1000663"/>
                <a:gridCol w="1161261"/>
                <a:gridCol w="1164604"/>
              </a:tblGrid>
              <a:tr h="25928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Tabella 3: stime </a:t>
                      </a:r>
                      <a:r>
                        <a:rPr lang="it-IT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Diff</a:t>
                      </a: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 in </a:t>
                      </a:r>
                      <a:r>
                        <a:rPr lang="it-IT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Diff</a:t>
                      </a: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 FE. </a:t>
                      </a:r>
                      <a:r>
                        <a:rPr lang="it-IT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Var</a:t>
                      </a: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: % fatturato da </a:t>
                      </a:r>
                      <a:r>
                        <a:rPr lang="it-IT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mkt</a:t>
                      </a: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 internazionale 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9281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Industria +Servizi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Manifattura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Manifattura Nord 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3784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&gt;0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0&lt;</a:t>
                      </a:r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&lt;50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49&lt;</a:t>
                      </a:r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&lt;250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&gt;249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93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00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Cyber sec*2018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0.970*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0.748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0.187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0.968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-2.687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3.283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93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0.578]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0.997]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1.195]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1.559]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2.242]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5.412]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9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Cyber sec*2014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0.057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-0.620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-0.760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1.270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-4.458**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-2.110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93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0.578]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0.974]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1.162]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1.615]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2.221]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4.831]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93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 di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osserv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17361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7411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4685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2231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1630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544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0.626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79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Fonte: elaborazioni su panel RIL 2010-2014-2018. Note: altri controlli includono caratteristiche manageriali, composizione della forza lavoro occupata,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caratteristiche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produttive, assetto relazioni industriali, ecc. Errori standard in parentesi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8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431688" y="491163"/>
            <a:ext cx="9903249" cy="552939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L’investimento </a:t>
            </a:r>
            <a:r>
              <a:rPr lang="it-IT" sz="2200" dirty="0" smtClean="0"/>
              <a:t>in tecnologie </a:t>
            </a:r>
            <a:r>
              <a:rPr lang="it-IT" sz="2200" dirty="0" smtClean="0"/>
              <a:t>4.0 favoriscono «in generale» la performance competitiva sui mercati internazionali – anche tenendo conto </a:t>
            </a:r>
            <a:r>
              <a:rPr lang="it-IT" sz="2200" dirty="0" smtClean="0"/>
              <a:t>di </a:t>
            </a:r>
            <a:r>
              <a:rPr lang="it-IT" sz="2200" dirty="0" smtClean="0"/>
              <a:t>fattori invarianti nel tempo e «non osservabili» al ricercatore;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L’effetto positivo degli investimenti I4.0 su competitività internazionale è trainato da alcuni </a:t>
            </a:r>
            <a:r>
              <a:rPr lang="it-IT" sz="2200" u="sng" dirty="0" smtClean="0"/>
              <a:t>clusters di imprese </a:t>
            </a:r>
            <a:r>
              <a:rPr lang="it-IT" sz="2200" dirty="0" smtClean="0"/>
              <a:t>(</a:t>
            </a:r>
            <a:r>
              <a:rPr lang="it-IT" sz="2200" dirty="0" smtClean="0">
                <a:solidFill>
                  <a:srgbClr val="FF0000"/>
                </a:solidFill>
              </a:rPr>
              <a:t>la manifattura delle regioni del Nord</a:t>
            </a:r>
            <a:r>
              <a:rPr lang="it-IT" sz="2200" dirty="0" smtClean="0"/>
              <a:t>) e da </a:t>
            </a:r>
            <a:r>
              <a:rPr lang="it-IT" sz="2200" u="sng" dirty="0" smtClean="0"/>
              <a:t>specifiche tecnologie</a:t>
            </a:r>
            <a:r>
              <a:rPr lang="it-IT" sz="2200" dirty="0" smtClean="0"/>
              <a:t>: la </a:t>
            </a:r>
            <a:r>
              <a:rPr lang="it-IT" sz="2200" dirty="0" smtClean="0">
                <a:solidFill>
                  <a:srgbClr val="FF0000"/>
                </a:solidFill>
              </a:rPr>
              <a:t>robotica</a:t>
            </a:r>
            <a:r>
              <a:rPr lang="it-IT" sz="2200" dirty="0" smtClean="0"/>
              <a:t> per la manifattura del nord e la </a:t>
            </a:r>
            <a:r>
              <a:rPr lang="it-IT" sz="2200" dirty="0" smtClean="0">
                <a:solidFill>
                  <a:srgbClr val="FF0000"/>
                </a:solidFill>
              </a:rPr>
              <a:t>cyber security </a:t>
            </a:r>
            <a:r>
              <a:rPr lang="it-IT" sz="2200" dirty="0" smtClean="0"/>
              <a:t>per il resto del paese.</a:t>
            </a:r>
            <a:endParaRPr lang="it-IT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schemeClr val="tx1"/>
                </a:solidFill>
              </a:rPr>
              <a:t>Le evidenze descrittive e inferenziali supportano l’ipotesi che la transizione verso la «quarta rivoluzione industriale» sia un processo ancora limitato e fortemente condizionato dalla eterogeneità produttiva, geografica e comportamentale del sistema imprenditoriale (</a:t>
            </a:r>
            <a:r>
              <a:rPr lang="it-IT" sz="2200" dirty="0">
                <a:solidFill>
                  <a:schemeClr val="tx1"/>
                </a:solidFill>
              </a:rPr>
              <a:t>Cirillo, Fanti, Mina Ricci 2021a;2021b</a:t>
            </a:r>
            <a:r>
              <a:rPr lang="it-IT" sz="2200" dirty="0" smtClean="0">
                <a:solidFill>
                  <a:schemeClr val="tx1"/>
                </a:solidFill>
              </a:rPr>
              <a:t>)</a:t>
            </a:r>
            <a:r>
              <a:rPr lang="it-IT" sz="22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schemeClr val="accent1"/>
                </a:solidFill>
              </a:rPr>
              <a:t>La politica industriale può allentare questi nodi strutturali e alimentare un circolo virtuoso tra adozione nuove tecnologie, crescita della produttività e dinamica inclusiva del mercato del lavoro?    </a:t>
            </a:r>
            <a:endParaRPr lang="it-IT" sz="2200" dirty="0" smtClean="0">
              <a:solidFill>
                <a:schemeClr val="accent1"/>
              </a:solidFill>
            </a:endParaRPr>
          </a:p>
        </p:txBody>
      </p:sp>
      <p:pic>
        <p:nvPicPr>
          <p:cNvPr id="3" name="Picture 4" descr="Il Politecnico di Torino cambia faccia, anzi logo: ecco il nuovo simbolo  dell'ateneo di corso Duca degli Abruzzi - Torino Ogg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7397" r="48705" b="14463"/>
          <a:stretch/>
        </p:blipFill>
        <p:spPr bwMode="auto">
          <a:xfrm>
            <a:off x="289711" y="5909794"/>
            <a:ext cx="959667" cy="8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861FD6B9-1298-F940-B223-C13B94994C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2139" y="1206821"/>
            <a:ext cx="11152922" cy="4886162"/>
          </a:xfrm>
        </p:spPr>
        <p:txBody>
          <a:bodyPr/>
          <a:lstStyle/>
          <a:p>
            <a:pPr algn="just"/>
            <a:r>
              <a:rPr lang="it-IT" sz="2200" b="1" dirty="0" smtClean="0"/>
              <a:t>Politica industriale e transizione «quarta rivoluzione industriale»: </a:t>
            </a:r>
          </a:p>
          <a:p>
            <a:pPr algn="just"/>
            <a:endParaRPr lang="it-IT" sz="22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b="1" dirty="0" smtClean="0">
                <a:solidFill>
                  <a:srgbClr val="FAC400"/>
                </a:solidFill>
              </a:rPr>
              <a:t>Piano Nazionale I4.0 </a:t>
            </a:r>
            <a:r>
              <a:rPr lang="it-IT" sz="2200" dirty="0" smtClean="0"/>
              <a:t>e misure di incentivazione fiscale per investimenti, acquisto </a:t>
            </a:r>
            <a:r>
              <a:rPr lang="it-IT" sz="2200" dirty="0"/>
              <a:t>di nuovi </a:t>
            </a:r>
            <a:r>
              <a:rPr lang="it-IT" sz="2200" dirty="0" smtClean="0"/>
              <a:t>beni strumentali e innovazione: </a:t>
            </a:r>
            <a:r>
              <a:rPr lang="it-IT" sz="2200" dirty="0" err="1" smtClean="0"/>
              <a:t>Iper</a:t>
            </a:r>
            <a:r>
              <a:rPr lang="it-IT" sz="2200" dirty="0" smtClean="0"/>
              <a:t>-ammortamento, Super-ammortamento</a:t>
            </a:r>
            <a:r>
              <a:rPr lang="it-IT" sz="2200" dirty="0"/>
              <a:t>, “Nuova Sabatini”, </a:t>
            </a:r>
            <a:r>
              <a:rPr lang="it-IT" sz="2200" dirty="0" smtClean="0"/>
              <a:t>Credito </a:t>
            </a:r>
            <a:r>
              <a:rPr lang="it-IT" sz="2200" dirty="0"/>
              <a:t>di imposta per spese in R&amp;D</a:t>
            </a:r>
            <a:r>
              <a:rPr lang="it-IT" sz="2200" dirty="0" smtClean="0"/>
              <a:t>, </a:t>
            </a:r>
            <a:r>
              <a:rPr lang="it-IT" sz="2200" dirty="0" err="1" smtClean="0"/>
              <a:t>Patent</a:t>
            </a:r>
            <a:r>
              <a:rPr lang="it-IT" sz="2200" dirty="0" smtClean="0"/>
              <a:t> box, altro</a:t>
            </a:r>
            <a:r>
              <a:rPr lang="it-IT" sz="2200" dirty="0"/>
              <a:t>. </a:t>
            </a:r>
            <a:endParaRPr lang="it-IT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Nel </a:t>
            </a:r>
            <a:r>
              <a:rPr lang="it-IT" sz="2200" dirty="0"/>
              <a:t>2017, </a:t>
            </a:r>
            <a:r>
              <a:rPr lang="it-IT" sz="2200" dirty="0" smtClean="0"/>
              <a:t>il </a:t>
            </a:r>
            <a:r>
              <a:rPr lang="it-IT" sz="2200" b="1" dirty="0">
                <a:solidFill>
                  <a:srgbClr val="FAC400"/>
                </a:solidFill>
              </a:rPr>
              <a:t>30% </a:t>
            </a:r>
            <a:r>
              <a:rPr lang="it-IT" sz="2200" dirty="0">
                <a:solidFill>
                  <a:schemeClr val="tx1"/>
                </a:solidFill>
              </a:rPr>
              <a:t>delle imprese </a:t>
            </a:r>
            <a:r>
              <a:rPr lang="it-IT" sz="2200" dirty="0" smtClean="0">
                <a:solidFill>
                  <a:schemeClr val="tx1"/>
                </a:solidFill>
              </a:rPr>
              <a:t>ha </a:t>
            </a:r>
            <a:r>
              <a:rPr lang="it-IT" sz="2200" b="1" dirty="0" smtClean="0">
                <a:solidFill>
                  <a:srgbClr val="FAC400"/>
                </a:solidFill>
              </a:rPr>
              <a:t>investito </a:t>
            </a:r>
            <a:r>
              <a:rPr lang="it-IT" sz="2200" dirty="0" smtClean="0"/>
              <a:t>e circa il </a:t>
            </a:r>
            <a:r>
              <a:rPr lang="it-IT" sz="2200" b="1" dirty="0">
                <a:solidFill>
                  <a:srgbClr val="FAC400"/>
                </a:solidFill>
              </a:rPr>
              <a:t>10,4</a:t>
            </a:r>
            <a:r>
              <a:rPr lang="it-IT" sz="2200" b="1" dirty="0" smtClean="0">
                <a:solidFill>
                  <a:srgbClr val="FAC400"/>
                </a:solidFill>
              </a:rPr>
              <a:t>% </a:t>
            </a:r>
            <a:r>
              <a:rPr lang="it-IT" sz="2200" dirty="0" smtClean="0">
                <a:solidFill>
                  <a:schemeClr val="tx1"/>
                </a:solidFill>
              </a:rPr>
              <a:t>ha </a:t>
            </a:r>
            <a:r>
              <a:rPr lang="it-IT" sz="2200" dirty="0">
                <a:solidFill>
                  <a:schemeClr val="tx1"/>
                </a:solidFill>
              </a:rPr>
              <a:t>usufruito di </a:t>
            </a:r>
            <a:r>
              <a:rPr lang="it-IT" sz="2200" dirty="0" smtClean="0">
                <a:solidFill>
                  <a:schemeClr val="tx1"/>
                </a:solidFill>
              </a:rPr>
              <a:t>almeno un </a:t>
            </a:r>
            <a:r>
              <a:rPr lang="it-IT" sz="2200" b="1" dirty="0" smtClean="0">
                <a:solidFill>
                  <a:srgbClr val="FAC400"/>
                </a:solidFill>
              </a:rPr>
              <a:t>incentivo fiscale </a:t>
            </a:r>
            <a:r>
              <a:rPr lang="it-IT" sz="2200" dirty="0"/>
              <a:t>per </a:t>
            </a:r>
            <a:r>
              <a:rPr lang="it-IT" sz="2200" dirty="0" smtClean="0"/>
              <a:t>acquisire nuovi beni </a:t>
            </a:r>
            <a:r>
              <a:rPr lang="it-IT" sz="2200" dirty="0"/>
              <a:t>materiali ed </a:t>
            </a:r>
            <a:r>
              <a:rPr lang="it-IT" sz="2200" dirty="0" smtClean="0"/>
              <a:t>immateriali: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Tra le imprese che hanno usato un incentivo fiscale: </a:t>
            </a:r>
            <a:r>
              <a:rPr lang="it-IT" sz="2200" b="1" dirty="0" smtClean="0">
                <a:solidFill>
                  <a:srgbClr val="FAC400"/>
                </a:solidFill>
              </a:rPr>
              <a:t>Super-ammortamento</a:t>
            </a:r>
            <a:r>
              <a:rPr lang="it-IT" sz="2200" dirty="0" smtClean="0"/>
              <a:t> </a:t>
            </a:r>
            <a:r>
              <a:rPr lang="it-IT" sz="2200" dirty="0"/>
              <a:t>(64%), </a:t>
            </a:r>
            <a:r>
              <a:rPr lang="it-IT" sz="2200" dirty="0" smtClean="0"/>
              <a:t>“</a:t>
            </a:r>
            <a:r>
              <a:rPr lang="it-IT" sz="2200" b="1" dirty="0" smtClean="0">
                <a:solidFill>
                  <a:srgbClr val="FAC400"/>
                </a:solidFill>
              </a:rPr>
              <a:t>Nuova Sabatini</a:t>
            </a:r>
            <a:r>
              <a:rPr lang="it-IT" sz="2200" b="1" dirty="0">
                <a:solidFill>
                  <a:srgbClr val="FAC400"/>
                </a:solidFill>
              </a:rPr>
              <a:t>” </a:t>
            </a:r>
            <a:r>
              <a:rPr lang="it-IT" sz="2200" dirty="0"/>
              <a:t>(17%) e dal </a:t>
            </a:r>
            <a:r>
              <a:rPr lang="it-IT" sz="2200" b="1" dirty="0">
                <a:solidFill>
                  <a:srgbClr val="FAC400"/>
                </a:solidFill>
              </a:rPr>
              <a:t>credito di imposta per </a:t>
            </a:r>
            <a:r>
              <a:rPr lang="it-IT" sz="2200" b="1" dirty="0" smtClean="0">
                <a:solidFill>
                  <a:srgbClr val="FAC400"/>
                </a:solidFill>
              </a:rPr>
              <a:t>spese </a:t>
            </a:r>
            <a:r>
              <a:rPr lang="it-IT" sz="2200" b="1" dirty="0">
                <a:solidFill>
                  <a:srgbClr val="FAC400"/>
                </a:solidFill>
              </a:rPr>
              <a:t>R&amp;S </a:t>
            </a:r>
            <a:r>
              <a:rPr lang="it-IT" sz="2200" dirty="0"/>
              <a:t>(18</a:t>
            </a:r>
            <a:r>
              <a:rPr lang="it-IT" sz="2200" dirty="0" smtClean="0"/>
              <a:t>%), </a:t>
            </a:r>
            <a:r>
              <a:rPr lang="it-IT" sz="2200" b="1" dirty="0" err="1" smtClean="0">
                <a:solidFill>
                  <a:srgbClr val="FAC400"/>
                </a:solidFill>
              </a:rPr>
              <a:t>Iper</a:t>
            </a:r>
            <a:r>
              <a:rPr lang="it-IT" sz="2200" b="1" dirty="0" smtClean="0">
                <a:solidFill>
                  <a:srgbClr val="FAC400"/>
                </a:solidFill>
              </a:rPr>
              <a:t>-ammortamento</a:t>
            </a:r>
            <a:r>
              <a:rPr lang="it-IT" sz="2200" dirty="0" smtClean="0"/>
              <a:t> (12%); misure come </a:t>
            </a:r>
            <a:r>
              <a:rPr lang="it-IT" sz="2200" b="1" dirty="0" err="1" smtClean="0">
                <a:solidFill>
                  <a:srgbClr val="FAC400"/>
                </a:solidFill>
              </a:rPr>
              <a:t>Patent</a:t>
            </a:r>
            <a:r>
              <a:rPr lang="it-IT" sz="2200" b="1" dirty="0" smtClean="0">
                <a:solidFill>
                  <a:srgbClr val="FAC400"/>
                </a:solidFill>
              </a:rPr>
              <a:t> </a:t>
            </a:r>
            <a:r>
              <a:rPr lang="it-IT" sz="2200" b="1" dirty="0">
                <a:solidFill>
                  <a:srgbClr val="FAC400"/>
                </a:solidFill>
              </a:rPr>
              <a:t>Box</a:t>
            </a:r>
            <a:r>
              <a:rPr lang="it-IT" sz="2200" dirty="0"/>
              <a:t>, </a:t>
            </a:r>
            <a:r>
              <a:rPr lang="it-IT" sz="2200" b="1" dirty="0">
                <a:solidFill>
                  <a:srgbClr val="FAC400"/>
                </a:solidFill>
              </a:rPr>
              <a:t>Start-up </a:t>
            </a:r>
            <a:r>
              <a:rPr lang="it-IT" sz="2200" b="1" dirty="0" smtClean="0">
                <a:solidFill>
                  <a:srgbClr val="FAC400"/>
                </a:solidFill>
              </a:rPr>
              <a:t>PMI </a:t>
            </a:r>
            <a:r>
              <a:rPr lang="it-IT" sz="2200" dirty="0" smtClean="0"/>
              <a:t>hanno </a:t>
            </a:r>
            <a:r>
              <a:rPr lang="it-IT" sz="2200" dirty="0"/>
              <a:t>avuto </a:t>
            </a:r>
            <a:r>
              <a:rPr lang="it-IT" sz="2200" dirty="0" smtClean="0"/>
              <a:t>diffusione marginale.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Incentivi fiscali e eterogeneità «osservata» delle imprese: manifattura, regioni del nord, dimensione aziendale (</a:t>
            </a:r>
            <a:r>
              <a:rPr lang="it-IT" sz="2200" dirty="0" err="1" smtClean="0"/>
              <a:t>vedesi</a:t>
            </a:r>
            <a:r>
              <a:rPr lang="it-IT" sz="2200" dirty="0" smtClean="0"/>
              <a:t> tabella 6 e tabella 7)</a:t>
            </a:r>
            <a:endParaRPr lang="it-IT" sz="2200" dirty="0"/>
          </a:p>
          <a:p>
            <a:pPr algn="just"/>
            <a:endParaRPr lang="it-IT" sz="2200" dirty="0"/>
          </a:p>
          <a:p>
            <a:pPr algn="just"/>
            <a:endParaRPr lang="it-IT" sz="2200" dirty="0">
              <a:solidFill>
                <a:schemeClr val="accent1"/>
              </a:solidFill>
            </a:endParaRPr>
          </a:p>
          <a:p>
            <a:pPr algn="just"/>
            <a:endParaRPr lang="it-IT" sz="2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4DCFBDE-7FF6-0946-B247-D1755E284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139" y="588628"/>
            <a:ext cx="10754570" cy="481364"/>
          </a:xfrm>
          <a:solidFill>
            <a:schemeClr val="accent4"/>
          </a:solidFill>
        </p:spPr>
        <p:txBody>
          <a:bodyPr/>
          <a:lstStyle/>
          <a:p>
            <a:r>
              <a:rPr lang="it-IT" dirty="0" smtClean="0"/>
              <a:t>Tecnologie 4.0 e </a:t>
            </a:r>
            <a:r>
              <a:rPr lang="it-IT" dirty="0" smtClean="0"/>
              <a:t>politiche industriali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63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07406" y="1092054"/>
            <a:ext cx="4807287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it-IT" sz="1400" dirty="0" smtClean="0">
                <a:solidFill>
                  <a:srgbClr val="404140"/>
                </a:solidFill>
              </a:rPr>
              <a:t>- </a:t>
            </a:r>
            <a:r>
              <a:rPr lang="it-IT" sz="1600" dirty="0" smtClean="0">
                <a:solidFill>
                  <a:srgbClr val="404140"/>
                </a:solidFill>
              </a:rPr>
              <a:t>Tra le imprese operanti nel settore privato extra agricolo  la </a:t>
            </a:r>
            <a:r>
              <a:rPr lang="it-IT" sz="1600" b="1" dirty="0" smtClean="0">
                <a:solidFill>
                  <a:srgbClr val="FAC400"/>
                </a:solidFill>
              </a:rPr>
              <a:t>propensione ad investire </a:t>
            </a:r>
            <a:r>
              <a:rPr lang="it-IT" sz="1600" dirty="0" smtClean="0">
                <a:solidFill>
                  <a:srgbClr val="404140"/>
                </a:solidFill>
              </a:rPr>
              <a:t>e ad </a:t>
            </a:r>
            <a:r>
              <a:rPr lang="it-IT" sz="1600" b="1" dirty="0" smtClean="0">
                <a:solidFill>
                  <a:srgbClr val="FAC400"/>
                </a:solidFill>
              </a:rPr>
              <a:t>utilizzare incentivi fiscali </a:t>
            </a:r>
            <a:r>
              <a:rPr lang="it-IT" sz="1600" dirty="0" smtClean="0">
                <a:solidFill>
                  <a:srgbClr val="404140"/>
                </a:solidFill>
              </a:rPr>
              <a:t>aumenta significativamente con la dimensione di impresa (</a:t>
            </a:r>
            <a:r>
              <a:rPr lang="it-IT" sz="1600" dirty="0" err="1" smtClean="0">
                <a:solidFill>
                  <a:srgbClr val="404140"/>
                </a:solidFill>
              </a:rPr>
              <a:t>vedesi</a:t>
            </a:r>
            <a:r>
              <a:rPr lang="it-IT" sz="1600" dirty="0" smtClean="0">
                <a:solidFill>
                  <a:srgbClr val="404140"/>
                </a:solidFill>
              </a:rPr>
              <a:t> prima colonna Panel A e Panel B)</a:t>
            </a:r>
            <a:endParaRPr lang="it-IT" sz="1600" dirty="0">
              <a:solidFill>
                <a:srgbClr val="404140"/>
              </a:solidFill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404140"/>
                </a:solidFill>
              </a:rPr>
              <a:t>- </a:t>
            </a:r>
            <a:r>
              <a:rPr lang="it-IT" sz="1600" dirty="0" smtClean="0">
                <a:solidFill>
                  <a:srgbClr val="404140"/>
                </a:solidFill>
              </a:rPr>
              <a:t>La diffusione relativa dei vari schemi di incentivazione per investimento varia con la dimensione di impresa: </a:t>
            </a:r>
            <a:r>
              <a:rPr lang="it-IT" sz="1600" i="1" dirty="0" smtClean="0">
                <a:solidFill>
                  <a:srgbClr val="404140"/>
                </a:solidFill>
              </a:rPr>
              <a:t>se si escludono le micro-</a:t>
            </a:r>
            <a:r>
              <a:rPr lang="it-IT" sz="1600" i="1" dirty="0" smtClean="0">
                <a:solidFill>
                  <a:srgbClr val="404140"/>
                </a:solidFill>
              </a:rPr>
              <a:t>imprese con meno di 9 dipendenti</a:t>
            </a:r>
            <a:r>
              <a:rPr lang="it-IT" sz="1600" dirty="0" smtClean="0">
                <a:solidFill>
                  <a:srgbClr val="404140"/>
                </a:solidFill>
              </a:rPr>
              <a:t>, aumenta relativamente la quota di </a:t>
            </a:r>
            <a:r>
              <a:rPr lang="it-IT" sz="1600" b="1" dirty="0" smtClean="0">
                <a:solidFill>
                  <a:srgbClr val="FAC400"/>
                </a:solidFill>
              </a:rPr>
              <a:t>credito di imposta per R&amp;D </a:t>
            </a:r>
            <a:r>
              <a:rPr lang="it-IT" sz="1600" dirty="0" smtClean="0">
                <a:solidFill>
                  <a:srgbClr val="404140"/>
                </a:solidFill>
              </a:rPr>
              <a:t>e </a:t>
            </a:r>
            <a:r>
              <a:rPr lang="it-IT" sz="1600" b="1" dirty="0" err="1" smtClean="0">
                <a:solidFill>
                  <a:srgbClr val="FAC400"/>
                </a:solidFill>
              </a:rPr>
              <a:t>iper</a:t>
            </a:r>
            <a:r>
              <a:rPr lang="it-IT" sz="1600" b="1" dirty="0" smtClean="0">
                <a:solidFill>
                  <a:srgbClr val="FAC400"/>
                </a:solidFill>
              </a:rPr>
              <a:t>-ammortamento</a:t>
            </a:r>
            <a:r>
              <a:rPr lang="it-IT" sz="1600" dirty="0" smtClean="0">
                <a:solidFill>
                  <a:srgbClr val="404140"/>
                </a:solidFill>
              </a:rPr>
              <a:t> mentre diminuisce la quota relativa di </a:t>
            </a:r>
            <a:r>
              <a:rPr lang="it-IT" sz="1600" b="1" dirty="0" smtClean="0">
                <a:solidFill>
                  <a:srgbClr val="FAC400"/>
                </a:solidFill>
              </a:rPr>
              <a:t>super-ammortamento</a:t>
            </a:r>
            <a:r>
              <a:rPr lang="it-IT" sz="1600" dirty="0" smtClean="0">
                <a:solidFill>
                  <a:srgbClr val="404140"/>
                </a:solidFill>
              </a:rPr>
              <a:t> (</a:t>
            </a:r>
            <a:r>
              <a:rPr lang="it-IT" sz="1600" dirty="0" err="1" smtClean="0">
                <a:solidFill>
                  <a:srgbClr val="404140"/>
                </a:solidFill>
              </a:rPr>
              <a:t>vedesi</a:t>
            </a:r>
            <a:r>
              <a:rPr lang="it-IT" sz="1600" dirty="0" smtClean="0">
                <a:solidFill>
                  <a:srgbClr val="404140"/>
                </a:solidFill>
              </a:rPr>
              <a:t> terza colonna Panel A e B) </a:t>
            </a:r>
            <a:r>
              <a:rPr lang="it-IT" sz="1600" dirty="0" smtClean="0">
                <a:solidFill>
                  <a:srgbClr val="404140"/>
                </a:solidFill>
              </a:rPr>
              <a:t>.</a:t>
            </a:r>
            <a:endParaRPr lang="it-IT" sz="1600" dirty="0">
              <a:solidFill>
                <a:srgbClr val="404140"/>
              </a:solidFill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it-IT" sz="1600" dirty="0" smtClean="0">
                <a:solidFill>
                  <a:srgbClr val="404140"/>
                </a:solidFill>
              </a:rPr>
              <a:t>- Le misure strettamente connesse alla transizione tecnologica, come </a:t>
            </a:r>
            <a:r>
              <a:rPr lang="it-IT" sz="1600" b="1" dirty="0" err="1" smtClean="0">
                <a:solidFill>
                  <a:srgbClr val="FAC400"/>
                </a:solidFill>
              </a:rPr>
              <a:t>Patent</a:t>
            </a:r>
            <a:r>
              <a:rPr lang="it-IT" sz="1600" b="1" dirty="0" smtClean="0">
                <a:solidFill>
                  <a:srgbClr val="FAC400"/>
                </a:solidFill>
              </a:rPr>
              <a:t> box </a:t>
            </a:r>
            <a:r>
              <a:rPr lang="it-IT" sz="1600" dirty="0" smtClean="0">
                <a:solidFill>
                  <a:srgbClr val="404140"/>
                </a:solidFill>
              </a:rPr>
              <a:t>e </a:t>
            </a:r>
            <a:r>
              <a:rPr lang="it-IT" sz="1600" b="1" dirty="0" smtClean="0">
                <a:solidFill>
                  <a:srgbClr val="FAC400"/>
                </a:solidFill>
              </a:rPr>
              <a:t>start up PMI</a:t>
            </a:r>
            <a:r>
              <a:rPr lang="it-IT" sz="1600" dirty="0" smtClean="0">
                <a:solidFill>
                  <a:srgbClr val="404140"/>
                </a:solidFill>
              </a:rPr>
              <a:t>, hanno diffusione marginale anche se si escludono le micro-imprese </a:t>
            </a:r>
            <a:endParaRPr lang="it-IT" sz="1600" dirty="0">
              <a:solidFill>
                <a:srgbClr val="404140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16319"/>
              </p:ext>
            </p:extLst>
          </p:nvPr>
        </p:nvGraphicFramePr>
        <p:xfrm>
          <a:off x="5517752" y="203782"/>
          <a:ext cx="5956662" cy="6102458"/>
        </p:xfrm>
        <a:graphic>
          <a:graphicData uri="http://schemas.openxmlformats.org/drawingml/2006/table">
            <a:tbl>
              <a:tblPr/>
              <a:tblGrid>
                <a:gridCol w="2152758"/>
                <a:gridCol w="1209519"/>
                <a:gridCol w="1287931"/>
                <a:gridCol w="1306454"/>
              </a:tblGrid>
              <a:tr h="9165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Tabella 6: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investimenti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incentivi. Valori medi %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79308">
                <a:tc>
                  <a:txBody>
                    <a:bodyPr/>
                    <a:lstStyle/>
                    <a:p>
                      <a:pPr algn="l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intero campione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imprese investitrici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imprese con incentivo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55">
                <a:tc>
                  <a:txBody>
                    <a:bodyPr/>
                    <a:lstStyle/>
                    <a:p>
                      <a:pPr algn="l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Panel</a:t>
                      </a:r>
                      <a:r>
                        <a:rPr lang="it-IT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A: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dipendenti&gt;0 Industria e Servizi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057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investimento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29.8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7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incentivo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10.4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34.9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97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iper ammortamento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1.3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12.9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72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>
                          <a:solidFill>
                            <a:srgbClr val="FAC400"/>
                          </a:solidFill>
                          <a:effectLst/>
                          <a:latin typeface="Garamond" panose="02020404030301010803" pitchFamily="18" charset="0"/>
                        </a:rPr>
                        <a:t>super ammortamento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AC400"/>
                          </a:solidFill>
                          <a:effectLst/>
                          <a:latin typeface="Garamond" panose="02020404030301010803" pitchFamily="18" charset="0"/>
                        </a:rPr>
                        <a:t>6.7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AC400"/>
                          </a:solidFill>
                          <a:effectLst/>
                          <a:latin typeface="Garamond" panose="02020404030301010803" pitchFamily="18" charset="0"/>
                        </a:rPr>
                        <a:t>22.3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AC400"/>
                          </a:solidFill>
                          <a:effectLst/>
                          <a:latin typeface="Garamond" panose="02020404030301010803" pitchFamily="18" charset="0"/>
                        </a:rPr>
                        <a:t>64.0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39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credito imposta  R&amp;D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1.9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6.3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18.1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33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Patent Box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0.1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0.3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7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startup PMI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0.1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0.6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7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 di oss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26'141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12'207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6'327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55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Panel B:</a:t>
                      </a:r>
                      <a:r>
                        <a:rPr lang="it-IT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dip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endenti&gt;9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Industria e Servizi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057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investimento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53.7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057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incentivo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23.3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43.5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97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iper ammortamento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8.4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19.2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4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>
                          <a:solidFill>
                            <a:srgbClr val="FAC400"/>
                          </a:solidFill>
                          <a:effectLst/>
                          <a:latin typeface="Garamond" panose="02020404030301010803" pitchFamily="18" charset="0"/>
                        </a:rPr>
                        <a:t>super ammortamento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AC400"/>
                          </a:solidFill>
                          <a:effectLst/>
                          <a:latin typeface="Garamond" panose="02020404030301010803" pitchFamily="18" charset="0"/>
                        </a:rPr>
                        <a:t>14.4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AC400"/>
                          </a:solidFill>
                          <a:effectLst/>
                          <a:latin typeface="Garamond" panose="02020404030301010803" pitchFamily="18" charset="0"/>
                        </a:rPr>
                        <a:t>26.8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AC400"/>
                          </a:solidFill>
                          <a:effectLst/>
                          <a:latin typeface="Garamond" panose="02020404030301010803" pitchFamily="18" charset="0"/>
                        </a:rPr>
                        <a:t>61.5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9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credito imposta  R&amp;D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6.6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12.3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28.4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7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Patent Box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0.4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0.7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7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startup PMI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0.1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0.4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7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 di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oss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15526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9437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5330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2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Fonte: elaborazioni su dati RIL 2018. Note: applicazioni dei pesi campionari </a:t>
                      </a:r>
                    </a:p>
                  </a:txBody>
                  <a:tcPr marL="2251" marR="2251" marT="2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4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07406" y="1092054"/>
            <a:ext cx="4807287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>
              <a:lnSpc>
                <a:spcPct val="115000"/>
              </a:lnSpc>
            </a:pPr>
            <a:r>
              <a:rPr lang="it-IT" sz="1400" dirty="0" smtClean="0">
                <a:solidFill>
                  <a:srgbClr val="404140"/>
                </a:solidFill>
              </a:rPr>
              <a:t>- </a:t>
            </a:r>
            <a:r>
              <a:rPr lang="it-IT" sz="1600" dirty="0" smtClean="0">
                <a:solidFill>
                  <a:srgbClr val="404140"/>
                </a:solidFill>
              </a:rPr>
              <a:t>Le </a:t>
            </a:r>
            <a:r>
              <a:rPr lang="it-IT" sz="1600" dirty="0">
                <a:solidFill>
                  <a:srgbClr val="404140"/>
                </a:solidFill>
              </a:rPr>
              <a:t>imprese </a:t>
            </a:r>
            <a:r>
              <a:rPr lang="it-IT" sz="1600" dirty="0" smtClean="0">
                <a:solidFill>
                  <a:srgbClr val="404140"/>
                </a:solidFill>
              </a:rPr>
              <a:t>manifatturiere hanno una </a:t>
            </a:r>
            <a:r>
              <a:rPr lang="it-IT" sz="1600" b="1" dirty="0">
                <a:solidFill>
                  <a:srgbClr val="FAC400"/>
                </a:solidFill>
              </a:rPr>
              <a:t>propensione ad investire </a:t>
            </a:r>
            <a:r>
              <a:rPr lang="it-IT" sz="1600" dirty="0">
                <a:solidFill>
                  <a:srgbClr val="404140"/>
                </a:solidFill>
              </a:rPr>
              <a:t>e ad </a:t>
            </a:r>
            <a:r>
              <a:rPr lang="it-IT" sz="1600" b="1" dirty="0">
                <a:solidFill>
                  <a:srgbClr val="FAC400"/>
                </a:solidFill>
              </a:rPr>
              <a:t>utilizzare incentivi fiscali </a:t>
            </a:r>
            <a:r>
              <a:rPr lang="it-IT" sz="1600" dirty="0" smtClean="0">
                <a:solidFill>
                  <a:srgbClr val="404140"/>
                </a:solidFill>
              </a:rPr>
              <a:t> </a:t>
            </a:r>
            <a:r>
              <a:rPr lang="it-IT" sz="1600" dirty="0">
                <a:solidFill>
                  <a:srgbClr val="404140"/>
                </a:solidFill>
              </a:rPr>
              <a:t>significativamente </a:t>
            </a:r>
            <a:r>
              <a:rPr lang="it-IT" sz="1600" dirty="0" smtClean="0">
                <a:solidFill>
                  <a:srgbClr val="404140"/>
                </a:solidFill>
              </a:rPr>
              <a:t>superiore rispetto al resto economia  </a:t>
            </a:r>
            <a:r>
              <a:rPr lang="it-IT" sz="1600" dirty="0">
                <a:solidFill>
                  <a:srgbClr val="404140"/>
                </a:solidFill>
              </a:rPr>
              <a:t>(</a:t>
            </a:r>
            <a:r>
              <a:rPr lang="it-IT" sz="1600" dirty="0" err="1">
                <a:solidFill>
                  <a:srgbClr val="404140"/>
                </a:solidFill>
              </a:rPr>
              <a:t>vedesi</a:t>
            </a:r>
            <a:r>
              <a:rPr lang="it-IT" sz="1600" dirty="0">
                <a:solidFill>
                  <a:srgbClr val="404140"/>
                </a:solidFill>
              </a:rPr>
              <a:t> prima </a:t>
            </a:r>
            <a:r>
              <a:rPr lang="it-IT" sz="1600" dirty="0" smtClean="0">
                <a:solidFill>
                  <a:srgbClr val="404140"/>
                </a:solidFill>
              </a:rPr>
              <a:t>colonna </a:t>
            </a:r>
            <a:r>
              <a:rPr lang="it-IT" sz="1600" dirty="0">
                <a:solidFill>
                  <a:srgbClr val="404140"/>
                </a:solidFill>
              </a:rPr>
              <a:t>Panel </a:t>
            </a:r>
            <a:r>
              <a:rPr lang="it-IT" sz="1600" dirty="0" smtClean="0">
                <a:solidFill>
                  <a:srgbClr val="404140"/>
                </a:solidFill>
              </a:rPr>
              <a:t>A); la propensione ad investire e ad utilizzare incentivi aumenta ulteriormente tra le </a:t>
            </a:r>
            <a:r>
              <a:rPr lang="it-IT" sz="1600" i="1" dirty="0" smtClean="0">
                <a:solidFill>
                  <a:srgbClr val="404140"/>
                </a:solidFill>
              </a:rPr>
              <a:t>imprese manifatturiere del nord </a:t>
            </a:r>
            <a:r>
              <a:rPr lang="it-IT" sz="1600" dirty="0" smtClean="0">
                <a:solidFill>
                  <a:srgbClr val="404140"/>
                </a:solidFill>
              </a:rPr>
              <a:t> </a:t>
            </a:r>
            <a:r>
              <a:rPr lang="it-IT" sz="1600" dirty="0">
                <a:solidFill>
                  <a:srgbClr val="404140"/>
                </a:solidFill>
              </a:rPr>
              <a:t>(</a:t>
            </a:r>
            <a:r>
              <a:rPr lang="it-IT" sz="1600" dirty="0" err="1">
                <a:solidFill>
                  <a:srgbClr val="404140"/>
                </a:solidFill>
              </a:rPr>
              <a:t>vedesi</a:t>
            </a:r>
            <a:r>
              <a:rPr lang="it-IT" sz="1600" dirty="0">
                <a:solidFill>
                  <a:srgbClr val="404140"/>
                </a:solidFill>
              </a:rPr>
              <a:t> prima colonna </a:t>
            </a:r>
            <a:r>
              <a:rPr lang="it-IT" sz="1600" dirty="0" smtClean="0">
                <a:solidFill>
                  <a:srgbClr val="404140"/>
                </a:solidFill>
              </a:rPr>
              <a:t>Panel B);</a:t>
            </a:r>
            <a:endParaRPr lang="it-IT" sz="1600" dirty="0">
              <a:solidFill>
                <a:srgbClr val="404140"/>
              </a:solidFill>
            </a:endParaRPr>
          </a:p>
          <a:p>
            <a:pPr indent="180340" algn="just">
              <a:lnSpc>
                <a:spcPct val="115000"/>
              </a:lnSpc>
            </a:pPr>
            <a:r>
              <a:rPr lang="it-IT" sz="1400" dirty="0" smtClean="0">
                <a:solidFill>
                  <a:srgbClr val="404140"/>
                </a:solidFill>
              </a:rPr>
              <a:t>- </a:t>
            </a:r>
            <a:r>
              <a:rPr lang="it-IT" sz="1600" dirty="0" smtClean="0">
                <a:solidFill>
                  <a:srgbClr val="404140"/>
                </a:solidFill>
              </a:rPr>
              <a:t>Tra le imprese manifatturiere la diffusione </a:t>
            </a:r>
            <a:r>
              <a:rPr lang="it-IT" sz="1600" dirty="0">
                <a:solidFill>
                  <a:srgbClr val="404140"/>
                </a:solidFill>
              </a:rPr>
              <a:t>relativa </a:t>
            </a:r>
            <a:r>
              <a:rPr lang="it-IT" sz="1600" dirty="0" smtClean="0">
                <a:solidFill>
                  <a:srgbClr val="404140"/>
                </a:solidFill>
              </a:rPr>
              <a:t>dell’</a:t>
            </a:r>
            <a:r>
              <a:rPr lang="it-IT" sz="1600" b="1" dirty="0" err="1" smtClean="0">
                <a:solidFill>
                  <a:srgbClr val="FAC400"/>
                </a:solidFill>
              </a:rPr>
              <a:t>iper</a:t>
            </a:r>
            <a:r>
              <a:rPr lang="it-IT" sz="1600" b="1" dirty="0">
                <a:solidFill>
                  <a:srgbClr val="FAC400"/>
                </a:solidFill>
              </a:rPr>
              <a:t>-</a:t>
            </a:r>
            <a:r>
              <a:rPr lang="it-IT" sz="1600" b="1" dirty="0" smtClean="0">
                <a:solidFill>
                  <a:srgbClr val="FAC400"/>
                </a:solidFill>
              </a:rPr>
              <a:t>ammortamento</a:t>
            </a:r>
            <a:r>
              <a:rPr lang="it-IT" sz="1600" dirty="0" smtClean="0">
                <a:solidFill>
                  <a:srgbClr val="404140"/>
                </a:solidFill>
              </a:rPr>
              <a:t> e del </a:t>
            </a:r>
            <a:r>
              <a:rPr lang="it-IT" sz="1600" b="1" dirty="0" smtClean="0">
                <a:solidFill>
                  <a:srgbClr val="FAC400"/>
                </a:solidFill>
              </a:rPr>
              <a:t>credito imposta R&amp;D </a:t>
            </a:r>
            <a:r>
              <a:rPr lang="it-IT" sz="1600" dirty="0" smtClean="0">
                <a:solidFill>
                  <a:srgbClr val="404140"/>
                </a:solidFill>
              </a:rPr>
              <a:t>aumenta significativamente rispetto al resto dell’economia, mentre incidenza del </a:t>
            </a:r>
            <a:r>
              <a:rPr lang="it-IT" sz="1600" b="1" dirty="0" smtClean="0">
                <a:solidFill>
                  <a:srgbClr val="FAC400"/>
                </a:solidFill>
              </a:rPr>
              <a:t>super-ammortamento </a:t>
            </a:r>
            <a:r>
              <a:rPr lang="it-IT" sz="1600" dirty="0" smtClean="0">
                <a:solidFill>
                  <a:srgbClr val="404140"/>
                </a:solidFill>
              </a:rPr>
              <a:t>è in linea con la Tabella 6 (</a:t>
            </a:r>
            <a:r>
              <a:rPr lang="it-IT" sz="1600" dirty="0" err="1" smtClean="0">
                <a:solidFill>
                  <a:srgbClr val="404140"/>
                </a:solidFill>
              </a:rPr>
              <a:t>vedesi</a:t>
            </a:r>
            <a:r>
              <a:rPr lang="it-IT" sz="1600" dirty="0" smtClean="0">
                <a:solidFill>
                  <a:srgbClr val="404140"/>
                </a:solidFill>
              </a:rPr>
              <a:t> terza colonna Panel A e B);</a:t>
            </a:r>
          </a:p>
          <a:p>
            <a:pPr indent="180340" algn="just">
              <a:lnSpc>
                <a:spcPct val="115000"/>
              </a:lnSpc>
            </a:pPr>
            <a:r>
              <a:rPr lang="it-IT" sz="1600" dirty="0" smtClean="0">
                <a:solidFill>
                  <a:srgbClr val="404140"/>
                </a:solidFill>
              </a:rPr>
              <a:t> - notare che la % di </a:t>
            </a:r>
            <a:r>
              <a:rPr lang="it-IT" sz="1600" i="1" dirty="0" smtClean="0">
                <a:solidFill>
                  <a:srgbClr val="404140"/>
                </a:solidFill>
              </a:rPr>
              <a:t>imprese manifatturiere del nord </a:t>
            </a:r>
            <a:r>
              <a:rPr lang="it-IT" sz="1600" dirty="0" smtClean="0">
                <a:solidFill>
                  <a:srgbClr val="404140"/>
                </a:solidFill>
              </a:rPr>
              <a:t>che usa </a:t>
            </a:r>
            <a:r>
              <a:rPr lang="it-IT" sz="1600" b="1" dirty="0" smtClean="0">
                <a:solidFill>
                  <a:srgbClr val="FAC400"/>
                </a:solidFill>
              </a:rPr>
              <a:t>credito imposta per R&amp;D</a:t>
            </a:r>
            <a:r>
              <a:rPr lang="it-IT" sz="1600" dirty="0" smtClean="0">
                <a:solidFill>
                  <a:srgbClr val="404140"/>
                </a:solidFill>
              </a:rPr>
              <a:t>, </a:t>
            </a:r>
            <a:r>
              <a:rPr lang="it-IT" sz="1600" b="1" dirty="0" err="1" smtClean="0">
                <a:solidFill>
                  <a:srgbClr val="FAC400"/>
                </a:solidFill>
              </a:rPr>
              <a:t>Patent</a:t>
            </a:r>
            <a:r>
              <a:rPr lang="it-IT" sz="1600" b="1" dirty="0" smtClean="0">
                <a:solidFill>
                  <a:srgbClr val="FAC400"/>
                </a:solidFill>
              </a:rPr>
              <a:t> Box </a:t>
            </a:r>
            <a:r>
              <a:rPr lang="it-IT" sz="1600" dirty="0" smtClean="0">
                <a:solidFill>
                  <a:srgbClr val="404140"/>
                </a:solidFill>
              </a:rPr>
              <a:t>e </a:t>
            </a:r>
            <a:r>
              <a:rPr lang="it-IT" sz="1600" b="1" dirty="0" smtClean="0">
                <a:solidFill>
                  <a:srgbClr val="FAC400"/>
                </a:solidFill>
              </a:rPr>
              <a:t>start up PMI</a:t>
            </a:r>
            <a:r>
              <a:rPr lang="it-IT" sz="1600" dirty="0" smtClean="0">
                <a:solidFill>
                  <a:srgbClr val="404140"/>
                </a:solidFill>
              </a:rPr>
              <a:t> è inferiore a quanto si registra in media nel paese.</a:t>
            </a:r>
            <a:endParaRPr lang="it-IT" sz="1400" dirty="0">
              <a:solidFill>
                <a:srgbClr val="404140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56445"/>
              </p:ext>
            </p:extLst>
          </p:nvPr>
        </p:nvGraphicFramePr>
        <p:xfrm>
          <a:off x="5272167" y="209005"/>
          <a:ext cx="6280624" cy="6024560"/>
        </p:xfrm>
        <a:graphic>
          <a:graphicData uri="http://schemas.openxmlformats.org/drawingml/2006/table">
            <a:tbl>
              <a:tblPr/>
              <a:tblGrid>
                <a:gridCol w="2299065"/>
                <a:gridCol w="1123582"/>
                <a:gridCol w="1327010"/>
                <a:gridCol w="271155"/>
                <a:gridCol w="1259812"/>
              </a:tblGrid>
              <a:tr h="23025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Tabella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investimenti e incentivi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manifattura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Valori medi %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58036">
                <a:tc>
                  <a:txBody>
                    <a:bodyPr/>
                    <a:lstStyle/>
                    <a:p>
                      <a:pPr algn="l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intero campione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imprese investitrici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imprese con incentivo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54">
                <a:tc>
                  <a:txBody>
                    <a:bodyPr/>
                    <a:lstStyle/>
                    <a:p>
                      <a:pPr algn="l" fontAlgn="ctr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Panel A: dipendenti &gt;9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manifattura 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Italia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87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investimento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62.4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87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incentivo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32.7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52.4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iper ammortamento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9.9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15.9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30.3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62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>
                          <a:solidFill>
                            <a:srgbClr val="FAC400"/>
                          </a:solidFill>
                          <a:effectLst/>
                          <a:latin typeface="Garamond" panose="02020404030301010803" pitchFamily="18" charset="0"/>
                        </a:rPr>
                        <a:t>super ammortamento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AC400"/>
                          </a:solidFill>
                          <a:effectLst/>
                          <a:latin typeface="Garamond" panose="02020404030301010803" pitchFamily="18" charset="0"/>
                        </a:rPr>
                        <a:t>20.7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AC400"/>
                          </a:solidFill>
                          <a:effectLst/>
                          <a:latin typeface="Garamond" panose="02020404030301010803" pitchFamily="18" charset="0"/>
                        </a:rPr>
                        <a:t>33.2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AC400"/>
                          </a:solidFill>
                          <a:effectLst/>
                          <a:latin typeface="Garamond" panose="02020404030301010803" pitchFamily="18" charset="0"/>
                        </a:rPr>
                        <a:t>63.4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0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Credito imposta  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R&amp;D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10.5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16.8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32.2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Patent Box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0.7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1.1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2.1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startup PMI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0.4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0.7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 di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oss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6'371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4'452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2'840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54">
                <a:tc>
                  <a:txBody>
                    <a:bodyPr/>
                    <a:lstStyle/>
                    <a:p>
                      <a:pPr algn="l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Panel B: dipendenti&gt;9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manifattura  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Nord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87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investimento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65.6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87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incentivo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38.9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59.3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25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iper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ammortamento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12.7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19.3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32.6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7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>
                          <a:solidFill>
                            <a:srgbClr val="FAC400"/>
                          </a:solidFill>
                          <a:effectLst/>
                          <a:latin typeface="Garamond" panose="02020404030301010803" pitchFamily="18" charset="0"/>
                        </a:rPr>
                        <a:t>super ammortamento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AC400"/>
                          </a:solidFill>
                          <a:effectLst/>
                          <a:latin typeface="Garamond" panose="02020404030301010803" pitchFamily="18" charset="0"/>
                        </a:rPr>
                        <a:t>25.3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AC400"/>
                          </a:solidFill>
                          <a:effectLst/>
                          <a:latin typeface="Garamond" panose="02020404030301010803" pitchFamily="18" charset="0"/>
                        </a:rPr>
                        <a:t>38.6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AC400"/>
                          </a:solidFill>
                          <a:effectLst/>
                          <a:latin typeface="Garamond" panose="02020404030301010803" pitchFamily="18" charset="0"/>
                        </a:rPr>
                        <a:t>65.2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25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Credito</a:t>
                      </a:r>
                      <a:r>
                        <a:rPr lang="it-IT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imposta  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R&amp;D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12.0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18.3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30.8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25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Patent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Box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0.7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1.1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1.9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25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startup PMI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0.3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0.6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osservazioni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3'834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2'937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1'916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81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Fonte: elaborazioni su dati RIL 2018. Note: applicazioni dei pesi campionari </a:t>
                      </a:r>
                    </a:p>
                  </a:txBody>
                  <a:tcPr marL="2645" marR="2645" marT="26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7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0086" y="1321961"/>
            <a:ext cx="438912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it-IT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b="1" dirty="0" smtClean="0">
                <a:solidFill>
                  <a:srgbClr val="FAC400"/>
                </a:solidFill>
              </a:rPr>
              <a:t>L’efficacia relativa degli incentivi </a:t>
            </a:r>
            <a:r>
              <a:rPr lang="it-IT" dirty="0" smtClean="0">
                <a:solidFill>
                  <a:srgbClr val="404140"/>
                </a:solidFill>
              </a:rPr>
              <a:t>è </a:t>
            </a:r>
            <a:r>
              <a:rPr lang="it-IT" u="sng" dirty="0" smtClean="0">
                <a:solidFill>
                  <a:srgbClr val="404140"/>
                </a:solidFill>
              </a:rPr>
              <a:t>massima</a:t>
            </a:r>
            <a:r>
              <a:rPr lang="it-IT" dirty="0" smtClean="0">
                <a:solidFill>
                  <a:srgbClr val="404140"/>
                </a:solidFill>
              </a:rPr>
              <a:t> </a:t>
            </a:r>
            <a:r>
              <a:rPr lang="it-IT" dirty="0" smtClean="0">
                <a:solidFill>
                  <a:srgbClr val="404140"/>
                </a:solidFill>
              </a:rPr>
              <a:t>nelle piccole imprese (49% terza colonna Panel A),</a:t>
            </a:r>
            <a:r>
              <a:rPr lang="it-IT" dirty="0" smtClean="0">
                <a:solidFill>
                  <a:srgbClr val="404140"/>
                </a:solidFill>
              </a:rPr>
              <a:t> nell’</a:t>
            </a:r>
            <a:r>
              <a:rPr lang="it-IT" i="1" dirty="0" smtClean="0">
                <a:solidFill>
                  <a:srgbClr val="404140"/>
                </a:solidFill>
              </a:rPr>
              <a:t>industria in senso stretto</a:t>
            </a:r>
            <a:r>
              <a:rPr lang="it-IT" dirty="0" smtClean="0">
                <a:solidFill>
                  <a:srgbClr val="404140"/>
                </a:solidFill>
              </a:rPr>
              <a:t> (50% terza colonna Panel B) e in quelle </a:t>
            </a:r>
            <a:r>
              <a:rPr lang="it-IT" i="1" dirty="0" smtClean="0">
                <a:solidFill>
                  <a:srgbClr val="404140"/>
                </a:solidFill>
              </a:rPr>
              <a:t>localizzate nel Sud </a:t>
            </a:r>
            <a:r>
              <a:rPr lang="it-IT" dirty="0" smtClean="0">
                <a:solidFill>
                  <a:srgbClr val="404140"/>
                </a:solidFill>
              </a:rPr>
              <a:t>(49% terz</a:t>
            </a:r>
            <a:r>
              <a:rPr lang="it-IT" dirty="0" smtClean="0">
                <a:solidFill>
                  <a:srgbClr val="404140"/>
                </a:solidFill>
              </a:rPr>
              <a:t>a colonna Panel C)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404140"/>
                </a:solidFill>
              </a:rPr>
              <a:t> </a:t>
            </a:r>
            <a:r>
              <a:rPr lang="it-IT" dirty="0">
                <a:solidFill>
                  <a:srgbClr val="404140"/>
                </a:solidFill>
              </a:rPr>
              <a:t>– </a:t>
            </a:r>
            <a:r>
              <a:rPr lang="it-IT" dirty="0" smtClean="0">
                <a:solidFill>
                  <a:srgbClr val="404140"/>
                </a:solidFill>
              </a:rPr>
              <a:t>L’efficacia relativa degli incentivi è </a:t>
            </a:r>
            <a:r>
              <a:rPr lang="it-IT" u="sng" dirty="0" smtClean="0">
                <a:solidFill>
                  <a:srgbClr val="404140"/>
                </a:solidFill>
              </a:rPr>
              <a:t>minima</a:t>
            </a:r>
            <a:r>
              <a:rPr lang="it-IT" dirty="0" smtClean="0">
                <a:solidFill>
                  <a:srgbClr val="404140"/>
                </a:solidFill>
              </a:rPr>
              <a:t> nelle g</a:t>
            </a:r>
            <a:r>
              <a:rPr lang="it-IT" i="1" dirty="0" smtClean="0">
                <a:solidFill>
                  <a:srgbClr val="404140"/>
                </a:solidFill>
              </a:rPr>
              <a:t>randi imprese con oltre 250 dipendenti (32%)</a:t>
            </a:r>
            <a:r>
              <a:rPr lang="it-IT" dirty="0" smtClean="0">
                <a:solidFill>
                  <a:srgbClr val="404140"/>
                </a:solidFill>
              </a:rPr>
              <a:t>, in quelle localizzate nel Nord Est (36%) e nei servizi (33%)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404140"/>
                </a:solidFill>
              </a:rPr>
              <a:t>-- La tabella 8 mette in luce il ruolo di fattori «non osservabili» nella </a:t>
            </a:r>
            <a:r>
              <a:rPr lang="it-IT" i="1" dirty="0" err="1" smtClean="0">
                <a:solidFill>
                  <a:srgbClr val="404140"/>
                </a:solidFill>
              </a:rPr>
              <a:t>compliance</a:t>
            </a:r>
            <a:r>
              <a:rPr lang="it-IT" dirty="0" smtClean="0">
                <a:solidFill>
                  <a:srgbClr val="404140"/>
                </a:solidFill>
              </a:rPr>
              <a:t> delle aziende alle misure di politica industriale </a:t>
            </a:r>
            <a:r>
              <a:rPr lang="it-IT" i="1" dirty="0" smtClean="0">
                <a:solidFill>
                  <a:srgbClr val="404140"/>
                </a:solidFill>
              </a:rPr>
              <a:t>erga omnes </a:t>
            </a:r>
            <a:r>
              <a:rPr lang="it-IT" i="1" dirty="0" smtClean="0">
                <a:solidFill>
                  <a:srgbClr val="404140"/>
                </a:solidFill>
              </a:rPr>
              <a:t> </a:t>
            </a:r>
            <a:endParaRPr lang="it-IT" i="1" dirty="0">
              <a:solidFill>
                <a:srgbClr val="404140"/>
              </a:solidFill>
            </a:endParaRPr>
          </a:p>
        </p:txBody>
      </p:sp>
      <p:pic>
        <p:nvPicPr>
          <p:cNvPr id="5" name="Picture 4" descr="Il Politecnico di Torino cambia faccia, anzi logo: ecco il nuovo simbolo  dell'ateneo di corso Duca degli Abruzzi - Torino Ogg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7397" r="48705" b="14463"/>
          <a:stretch/>
        </p:blipFill>
        <p:spPr bwMode="auto">
          <a:xfrm>
            <a:off x="289711" y="5909794"/>
            <a:ext cx="959667" cy="8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37632"/>
              </p:ext>
            </p:extLst>
          </p:nvPr>
        </p:nvGraphicFramePr>
        <p:xfrm>
          <a:off x="5653605" y="773321"/>
          <a:ext cx="5387121" cy="5226565"/>
        </p:xfrm>
        <a:graphic>
          <a:graphicData uri="http://schemas.openxmlformats.org/drawingml/2006/table">
            <a:tbl>
              <a:tblPr/>
              <a:tblGrid>
                <a:gridCol w="1739972"/>
                <a:gridCol w="1286663"/>
                <a:gridCol w="989742"/>
                <a:gridCol w="212223"/>
                <a:gridCol w="1158521"/>
              </a:tblGrid>
              <a:tr h="42348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FAC400"/>
                          </a:solidFill>
                          <a:effectLst/>
                          <a:latin typeface="Garamond" panose="02020404030301010803" pitchFamily="18" charset="0"/>
                        </a:rPr>
                        <a:t>Tabella 8: Investimenti ed efficacia incentivi: valori medi 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61547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Investimento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incentivo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efficacia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87">
                <a:tc>
                  <a:txBody>
                    <a:bodyPr/>
                    <a:lstStyle/>
                    <a:p>
                      <a:pPr algn="l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Panel A: n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dipendenti 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75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[10 - 49]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51.0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20.4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48.8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575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[50-249]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70.3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41.5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42.1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&gt;250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83.6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56.2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32.3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87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Panel B: macro-settore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260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manifattura-utilities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40.8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18.5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49.7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575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costruzioni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20.1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40.1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servizi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28.3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8.7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33.1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87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Panel C: macro-regione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75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Nord Ovest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30.9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11.1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38.5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5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Nord Est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36.2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16.9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36.3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Centro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27.9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8.8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38.0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Sud e Isole 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25.4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49.1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575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Totale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29.8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10.4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39.3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4087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Fonte: elaborazioni su dati RIL 2018. Note: applicazione pesi campionari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0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02505" y="846473"/>
            <a:ext cx="10701091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it-IT" sz="2400" i="1" dirty="0" smtClean="0">
                <a:solidFill>
                  <a:srgbClr val="0C0C0C"/>
                </a:solidFill>
                <a:latin typeface="Bell MT" panose="02020503060305020303" pitchFamily="18" charset="0"/>
              </a:rPr>
              <a:t>Tra le aziende </a:t>
            </a:r>
            <a:r>
              <a:rPr lang="it-IT" sz="2400" i="1" dirty="0">
                <a:solidFill>
                  <a:srgbClr val="0C0C0C"/>
                </a:solidFill>
                <a:latin typeface="Bell MT" panose="02020503060305020303" pitchFamily="18" charset="0"/>
              </a:rPr>
              <a:t>che investono con un incentivo</a:t>
            </a:r>
            <a:r>
              <a:rPr lang="it-IT" sz="2400" dirty="0">
                <a:solidFill>
                  <a:srgbClr val="0C0C0C"/>
                </a:solidFill>
                <a:latin typeface="Bell MT" panose="02020503060305020303" pitchFamily="18" charset="0"/>
              </a:rPr>
              <a:t>, il </a:t>
            </a:r>
            <a:r>
              <a:rPr lang="it-IT" sz="2400" b="1" dirty="0">
                <a:solidFill>
                  <a:srgbClr val="0C0C0C"/>
                </a:solidFill>
                <a:latin typeface="Bell MT" panose="02020503060305020303" pitchFamily="18" charset="0"/>
              </a:rPr>
              <a:t>38% </a:t>
            </a:r>
            <a:r>
              <a:rPr lang="it-IT" sz="2400" dirty="0">
                <a:solidFill>
                  <a:srgbClr val="0C0C0C"/>
                </a:solidFill>
                <a:latin typeface="Bell MT" panose="02020503060305020303" pitchFamily="18" charset="0"/>
              </a:rPr>
              <a:t>dichiara che in assenza del vantaggio fiscale non avrebbero investito; il </a:t>
            </a:r>
            <a:r>
              <a:rPr lang="it-IT" sz="2400" b="1" dirty="0">
                <a:solidFill>
                  <a:srgbClr val="0C0C0C"/>
                </a:solidFill>
                <a:latin typeface="Bell MT" panose="02020503060305020303" pitchFamily="18" charset="0"/>
              </a:rPr>
              <a:t>60%</a:t>
            </a:r>
            <a:r>
              <a:rPr lang="it-IT" sz="2400" dirty="0">
                <a:solidFill>
                  <a:srgbClr val="0C0C0C"/>
                </a:solidFill>
                <a:latin typeface="Bell MT" panose="02020503060305020303" pitchFamily="18" charset="0"/>
              </a:rPr>
              <a:t> avrebbe comunque ampliato capacità produttiva e innovativa anche in assenza degli </a:t>
            </a:r>
            <a:r>
              <a:rPr lang="it-IT" sz="2400" dirty="0" smtClean="0">
                <a:solidFill>
                  <a:srgbClr val="0C0C0C"/>
                </a:solidFill>
                <a:latin typeface="Bell MT" panose="02020503060305020303" pitchFamily="18" charset="0"/>
              </a:rPr>
              <a:t>incentivi.   </a:t>
            </a:r>
          </a:p>
          <a:p>
            <a:pPr marL="342900" lvl="0" indent="-3429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it-IT" sz="2400" dirty="0">
              <a:solidFill>
                <a:srgbClr val="0C0C0C"/>
              </a:solidFill>
              <a:latin typeface="Bell MT" panose="020205030603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Il quadro empirico supporta l’ipotesi che politiche industriali basate su incentivi fiscali (erogati con deboli criteri di selettività) non sono una leva sufficiente per superare le barriere strutturali  alla transizione tecnologia </a:t>
            </a:r>
            <a:endParaRPr lang="it-IT" sz="2400" dirty="0">
              <a:solidFill>
                <a:prstClr val="black"/>
              </a:solidFill>
              <a:latin typeface="Bell MT" panose="020205030603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it-IT" sz="2400" dirty="0" smtClean="0">
              <a:solidFill>
                <a:prstClr val="black"/>
              </a:solidFill>
              <a:latin typeface="Bell MT" panose="020205030603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L’efficacia delle politiche pubbliche per la transizione tecnologica può essere migliorata entrano nella «</a:t>
            </a:r>
            <a:r>
              <a:rPr lang="it-IT" sz="2400" dirty="0" err="1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black</a:t>
            </a:r>
            <a:r>
              <a:rPr lang="it-IT" sz="2400" dirty="0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box»  dei modelli culturali, evolutivi e comportamentali del sistema  </a:t>
            </a:r>
            <a:r>
              <a:rPr lang="it-IT" sz="2400" dirty="0" err="1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impreditoriale</a:t>
            </a:r>
            <a:r>
              <a:rPr lang="it-IT" sz="2400" dirty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400" dirty="0" err="1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Isfol</a:t>
            </a:r>
            <a:r>
              <a:rPr lang="it-IT" sz="2400" dirty="0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2014; </a:t>
            </a:r>
            <a:r>
              <a:rPr lang="it-IT" sz="2400" dirty="0" err="1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Inapp</a:t>
            </a:r>
            <a:r>
              <a:rPr lang="it-IT" sz="2400" dirty="0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2019)    </a:t>
            </a:r>
            <a:endParaRPr lang="it-IT" sz="2400" dirty="0">
              <a:solidFill>
                <a:prstClr val="black"/>
              </a:solidFill>
              <a:latin typeface="Bell MT" panose="020205030603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l Politecnico di Torino cambia faccia, anzi logo: ecco il nuovo simbolo  dell'ateneo di corso Duca degli Abruzzi - Torino Ogg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7397" r="48705" b="14463"/>
          <a:stretch/>
        </p:blipFill>
        <p:spPr bwMode="auto">
          <a:xfrm>
            <a:off x="289711" y="5909794"/>
            <a:ext cx="959667" cy="8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469D1161-8AF7-6D4B-A4CD-CF2F0E9B7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184" y="1224927"/>
            <a:ext cx="11413161" cy="5050470"/>
          </a:xfrm>
        </p:spPr>
        <p:txBody>
          <a:bodyPr/>
          <a:lstStyle/>
          <a:p>
            <a:pPr algn="just"/>
            <a:endParaRPr lang="it-IT" sz="2200" dirty="0" smtClean="0">
              <a:solidFill>
                <a:prstClr val="black"/>
              </a:solidFill>
              <a:latin typeface="Bell MT" panose="020205030603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Le analisi campionarie mettono in luce un quadro estremamente frammentato del processo di transizione verso la quarta rivoluzione industriale.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 smtClean="0">
              <a:solidFill>
                <a:prstClr val="black"/>
              </a:solidFill>
              <a:latin typeface="Bell MT" panose="020205030603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 diffusione degli investimenti I4.0 sono limitati a cluster specifici di imprese, territori, profili manageriali e natura delle tecnologie adottate; questa situazione limita le prospettive di competitività nei mercati internazionali, la crescita della produttiva e dei salari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 smtClean="0">
              <a:solidFill>
                <a:prstClr val="black"/>
              </a:solidFill>
              <a:latin typeface="Bell MT" panose="020205030603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 politica industriale basata su schemi di incentivazione fiscale erga omnes non sembra in grado di rimuovere quei nodi strutturali che frenano a livello sistemico l’investimento in nuove  tecnologie     </a:t>
            </a:r>
            <a:endParaRPr lang="it-IT" sz="2400" dirty="0">
              <a:solidFill>
                <a:prstClr val="black"/>
              </a:solidFill>
              <a:latin typeface="Bell MT" panose="020205030603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 smtClean="0">
              <a:solidFill>
                <a:prstClr val="black"/>
              </a:solidFill>
              <a:latin typeface="Bell MT" panose="020205030603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 dirty="0"/>
          </a:p>
          <a:p>
            <a:pPr algn="just"/>
            <a:endParaRPr lang="it-IT" sz="1400" dirty="0"/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xmlns="" id="{84DCFBDE-7FF6-0946-B247-D1755E2849D2}"/>
              </a:ext>
            </a:extLst>
          </p:cNvPr>
          <p:cNvSpPr txBox="1">
            <a:spLocks/>
          </p:cNvSpPr>
          <p:nvPr/>
        </p:nvSpPr>
        <p:spPr>
          <a:xfrm>
            <a:off x="372139" y="569679"/>
            <a:ext cx="10754570" cy="48136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372139" y="560626"/>
            <a:ext cx="9822115" cy="481364"/>
          </a:xfrm>
        </p:spPr>
        <p:txBody>
          <a:bodyPr/>
          <a:lstStyle/>
          <a:p>
            <a:r>
              <a:rPr lang="it-IT" dirty="0" smtClean="0"/>
              <a:t>Prospettive e conclusioni</a:t>
            </a:r>
            <a:endParaRPr lang="it-IT" dirty="0"/>
          </a:p>
        </p:txBody>
      </p:sp>
      <p:pic>
        <p:nvPicPr>
          <p:cNvPr id="6" name="Picture 4" descr="Il Politecnico di Torino cambia faccia, anzi logo: ecco il nuovo simbolo  dell'ateneo di corso Duca degli Abruzzi - Torino Ogg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7397" r="48705" b="14463"/>
          <a:stretch/>
        </p:blipFill>
        <p:spPr bwMode="auto">
          <a:xfrm>
            <a:off x="289711" y="5909794"/>
            <a:ext cx="959667" cy="8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9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1136" y="1013679"/>
            <a:ext cx="10478240" cy="5052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it-IT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 sz="2200" dirty="0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isegno </a:t>
            </a:r>
            <a:r>
              <a:rPr lang="it-IT" sz="2200" dirty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strategico </a:t>
            </a:r>
            <a:r>
              <a:rPr lang="it-IT" sz="2200" dirty="0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2200" i="1" dirty="0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it-IT" sz="2200" i="1" dirty="0" err="1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consistency</a:t>
            </a:r>
            <a:r>
              <a:rPr lang="it-IT" sz="2200" i="1" dirty="0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smtClean="0">
                <a:solidFill>
                  <a:prstClr val="black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della politica economica: il </a:t>
            </a:r>
            <a:r>
              <a:rPr lang="it-IT" sz="2200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PNRR fornisce un architettura finanziaria e strategica favorevole ad </a:t>
            </a:r>
            <a:r>
              <a:rPr lang="it-IT" sz="2200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attivare </a:t>
            </a:r>
            <a:r>
              <a:rPr lang="it-IT" sz="2200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disegno di complementarietà tra </a:t>
            </a:r>
            <a:r>
              <a:rPr lang="it-IT" sz="2200" i="1" dirty="0" err="1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r>
              <a:rPr lang="it-IT" sz="2200" i="1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il lavoro e le </a:t>
            </a:r>
            <a:r>
              <a:rPr lang="it-IT" sz="2200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imprese</a:t>
            </a:r>
            <a:endParaRPr lang="it-IT" sz="2200" dirty="0" smtClean="0">
              <a:solidFill>
                <a:prstClr val="black"/>
              </a:solidFill>
              <a:latin typeface="Bell MT" panose="020205030603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sz="2200" dirty="0" smtClean="0">
              <a:solidFill>
                <a:prstClr val="black"/>
              </a:solidFill>
              <a:latin typeface="Bell MT" panose="020205030603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Network e infrastrutture «locali» attivare </a:t>
            </a:r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 meccanismi di complementarietà tra varie dimensioni dei cambiamenti produttivi e organizzativi, politiche del personale e  nuove </a:t>
            </a:r>
            <a:r>
              <a:rPr lang="it-IT" sz="2400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tecnologie: </a:t>
            </a:r>
            <a:r>
              <a:rPr lang="it-IT" sz="2400" dirty="0" err="1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hub</a:t>
            </a:r>
            <a:r>
              <a:rPr lang="it-IT" sz="2400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400" i="1" dirty="0" err="1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competence</a:t>
            </a:r>
            <a:r>
              <a:rPr lang="it-IT" sz="2400" i="1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i="1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patti territoriali e filiere tecnologiche, </a:t>
            </a:r>
            <a:r>
              <a:rPr lang="it-IT" sz="2400" dirty="0" err="1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ecc</a:t>
            </a:r>
            <a:r>
              <a:rPr lang="it-IT" sz="2400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400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it-IT" sz="2400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it-IT" sz="2400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Transizione ecologica e public </a:t>
            </a:r>
            <a:r>
              <a:rPr lang="it-IT" sz="2400" dirty="0" err="1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</a:t>
            </a:r>
            <a:r>
              <a:rPr lang="it-IT" sz="2400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come leva di investimenti I4.0, accumulazione di competenze e crescita della produttività: </a:t>
            </a:r>
            <a:r>
              <a:rPr lang="it-IT" sz="2400" i="1" dirty="0" smtClean="0">
                <a:solidFill>
                  <a:prstClr val="black"/>
                </a:solidFill>
                <a:latin typeface="Garamond" panose="02020404030301010803" pitchFamily="18" charset="0"/>
                <a:ea typeface="Helvetica Neue LT Std 57 Condensed" charset="0"/>
                <a:cs typeface="Helvetica Neue LT Std 57 Condensed" charset="0"/>
              </a:rPr>
              <a:t> esempio di Acciai Speciali Terni</a:t>
            </a:r>
            <a:endParaRPr lang="it-IT" sz="2400" i="1" dirty="0">
              <a:solidFill>
                <a:prstClr val="black"/>
              </a:solidFill>
              <a:latin typeface="Garamond" panose="02020404030301010803" pitchFamily="18" charset="0"/>
              <a:ea typeface="Helvetica Neue LT Std 57 Condensed" charset="0"/>
              <a:cs typeface="Helvetica Neue LT Std 57 Condensed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l Politecnico di Torino cambia faccia, anzi logo: ecco il nuovo simbolo  dell'ateneo di corso Duca degli Abruzzi - Torino Ogg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7397" r="48705" b="14463"/>
          <a:stretch/>
        </p:blipFill>
        <p:spPr bwMode="auto">
          <a:xfrm>
            <a:off x="289711" y="5909794"/>
            <a:ext cx="959667" cy="8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3B2776-96D5-D549-BC94-9CB1C30A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CF45045-F2CE-FB4C-AEEA-3BE621CB0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4526" y="1890969"/>
            <a:ext cx="9882514" cy="523875"/>
          </a:xfrm>
        </p:spPr>
        <p:txBody>
          <a:bodyPr/>
          <a:lstStyle/>
          <a:p>
            <a:r>
              <a:rPr lang="it-IT" dirty="0" smtClean="0"/>
              <a:t>Imprese, Tecnologie i4.0 e mercati internazionali 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C18D123-80BB-7C4F-9679-E910475E2D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4526" y="2730941"/>
            <a:ext cx="7823808" cy="523875"/>
          </a:xfrm>
        </p:spPr>
        <p:txBody>
          <a:bodyPr/>
          <a:lstStyle/>
          <a:p>
            <a:r>
              <a:rPr lang="it-IT" dirty="0" smtClean="0"/>
              <a:t>Tecnologie i.40 e </a:t>
            </a:r>
            <a:r>
              <a:rPr lang="it-IT" dirty="0" err="1" smtClean="0"/>
              <a:t>competitivita’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A1DCB679-1927-8848-9915-68B8F01E0F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527" y="3528383"/>
            <a:ext cx="7437146" cy="523875"/>
          </a:xfrm>
        </p:spPr>
        <p:txBody>
          <a:bodyPr/>
          <a:lstStyle/>
          <a:p>
            <a:r>
              <a:rPr lang="it-IT" sz="2600" dirty="0" smtClean="0"/>
              <a:t>Tecnologie i4.0 e politiche industriali  </a:t>
            </a:r>
            <a:endParaRPr lang="it-IT" sz="26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64AA18D3-F1CC-4942-BBBC-74B24092C0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527" y="4336458"/>
            <a:ext cx="6277164" cy="523875"/>
          </a:xfrm>
        </p:spPr>
        <p:txBody>
          <a:bodyPr/>
          <a:lstStyle/>
          <a:p>
            <a:r>
              <a:rPr lang="it-IT" dirty="0" smtClean="0"/>
              <a:t>Prospettive e Conclusioni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52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l Politecnico di Torino cambia faccia, anzi logo: ecco il nuovo simbolo  dell'ateneo di corso Duca degli Abruzzi - Torino Ogg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7397" r="10948" b="14463"/>
          <a:stretch/>
        </p:blipFill>
        <p:spPr bwMode="auto">
          <a:xfrm>
            <a:off x="7188450" y="4734961"/>
            <a:ext cx="2272421" cy="10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AFB9796B-EDEE-5143-951E-97543BFF58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2340" y="1405997"/>
            <a:ext cx="10137743" cy="4503797"/>
          </a:xfrm>
        </p:spPr>
        <p:txBody>
          <a:bodyPr/>
          <a:lstStyle/>
          <a:p>
            <a:pPr algn="just"/>
            <a:r>
              <a:rPr lang="it-IT" sz="3200" dirty="0" smtClean="0"/>
              <a:t>- </a:t>
            </a:r>
            <a:r>
              <a:rPr lang="it-IT" dirty="0" smtClean="0"/>
              <a:t>Imprese e tecnologie 4.0: fattori «osservabili» e implicazioni per il mercato del lavoro </a:t>
            </a:r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- Imprese e internazionalizzazione: </a:t>
            </a:r>
            <a:r>
              <a:rPr lang="it-IT" dirty="0"/>
              <a:t>fattori «osservabili» </a:t>
            </a:r>
            <a:r>
              <a:rPr lang="it-IT" dirty="0" smtClean="0"/>
              <a:t>e implicazioni per il mercato del lavoro </a:t>
            </a:r>
            <a:endParaRPr lang="it-IT" dirty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- Eterogeneità, fattori «non osservabili» e prospettive di </a:t>
            </a:r>
            <a:r>
              <a:rPr lang="it-IT" dirty="0" smtClean="0"/>
              <a:t>politica economica: </a:t>
            </a:r>
            <a:r>
              <a:rPr lang="it-IT" i="1" dirty="0" smtClean="0">
                <a:solidFill>
                  <a:schemeClr val="accent5">
                    <a:lumMod val="50000"/>
                  </a:schemeClr>
                </a:solidFill>
              </a:rPr>
              <a:t>oltre la manifattura 4.0 delle grandi imprese del Nord </a:t>
            </a:r>
            <a:endParaRPr lang="it-IT" i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it-IT" sz="2400" dirty="0"/>
              <a:t> </a:t>
            </a:r>
          </a:p>
          <a:p>
            <a:pPr algn="just"/>
            <a:endParaRPr lang="it-IT" sz="24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704E30F-4715-F546-90E1-12929975D1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97941"/>
            <a:ext cx="8412479" cy="569888"/>
          </a:xfrm>
          <a:solidFill>
            <a:srgbClr val="009FE0"/>
          </a:solidFill>
        </p:spPr>
        <p:txBody>
          <a:bodyPr/>
          <a:lstStyle/>
          <a:p>
            <a:r>
              <a:rPr lang="it-IT" dirty="0" smtClean="0"/>
              <a:t>Imprese tecnologie e mercati</a:t>
            </a:r>
            <a:endParaRPr lang="it-IT" dirty="0"/>
          </a:p>
        </p:txBody>
      </p:sp>
      <p:pic>
        <p:nvPicPr>
          <p:cNvPr id="4" name="Picture 4" descr="Il Politecnico di Torino cambia faccia, anzi logo: ecco il nuovo simbolo  dell'ateneo di corso Duca degli Abruzzi - Torino Ogg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7397" r="48705" b="14463"/>
          <a:stretch/>
        </p:blipFill>
        <p:spPr bwMode="auto">
          <a:xfrm>
            <a:off x="289711" y="5909794"/>
            <a:ext cx="959667" cy="8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9991" y="945751"/>
            <a:ext cx="11025051" cy="5130892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 empiriche condotte su intero campione della </a:t>
            </a:r>
            <a:r>
              <a:rPr lang="it-I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Rilevazione Imprese e Lavoro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(RIL) – rappresentativo di tutte le società di persone e società di capitali operanti nel settore privato extra-agricolo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endParaRPr lang="it-IT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2200" b="1" dirty="0" smtClean="0">
                <a:solidFill>
                  <a:srgbClr val="009FE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26%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 imprese ha </a:t>
            </a:r>
            <a:r>
              <a:rPr lang="it-IT" sz="2200" b="1" dirty="0" smtClean="0">
                <a:solidFill>
                  <a:srgbClr val="009FE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investito in almeno una tecnologie I4.0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2015-2017; tale  percentual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media riflette una sostanziale eterogeneità in funzione della tipologia di investimento e delle caratteristiche dimensionali, settoriali e di localizzazione geografica (</a:t>
            </a:r>
            <a:r>
              <a:rPr lang="it-IT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vedesi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Tabella 1) 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buFontTx/>
              <a:buChar char="-"/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2200" dirty="0" smtClean="0">
                <a:solidFill>
                  <a:srgbClr val="009FE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14%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 imprese ha </a:t>
            </a:r>
            <a:r>
              <a:rPr lang="it-IT" sz="2200" b="1" dirty="0" smtClean="0">
                <a:solidFill>
                  <a:srgbClr val="009FE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venduto beni e servizi nei mercati internazionali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derivandone in media il </a:t>
            </a:r>
            <a:r>
              <a:rPr lang="it-IT" sz="2200" b="1" dirty="0" smtClean="0">
                <a:solidFill>
                  <a:srgbClr val="009FE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4,3% del fatturato </a:t>
            </a:r>
            <a:r>
              <a:rPr lang="it-IT" sz="2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 </a:t>
            </a:r>
            <a:r>
              <a:rPr lang="it-IT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2017 e il </a:t>
            </a:r>
            <a:r>
              <a:rPr lang="it-IT" sz="2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2018;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queste percentuali medie riflettono tuttavia una</a:t>
            </a:r>
            <a:r>
              <a:rPr lang="it-IT" sz="2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sostanziale eterogeneità in funzione della tipologia di investimento e delle caratteristiche dimensionali, settoriali e di localizzazione geografica (</a:t>
            </a:r>
            <a:r>
              <a:rPr lang="it-IT" sz="2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vedesi</a:t>
            </a:r>
            <a:r>
              <a:rPr lang="it-IT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Tabella </a:t>
            </a:r>
            <a:r>
              <a:rPr lang="it-IT" sz="2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 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7226" y="1191333"/>
            <a:ext cx="2465252" cy="4304255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it-IT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tabella 1</a:t>
            </a:r>
            <a:r>
              <a:rPr lang="it-IT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mostra che il 26% delle imprese ha investito in almeno una tecnologia 4.0 nel periodo 2015-207; </a:t>
            </a:r>
          </a:p>
          <a:p>
            <a:pPr indent="180340" algn="just">
              <a:lnSpc>
                <a:spcPct val="115000"/>
              </a:lnSpc>
            </a:pPr>
            <a:r>
              <a:rPr lang="it-IT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percentuale è «assorbita» quasi totalmente da investimenti in sicurezza informatica, mentre voci come Robotica, Big Data e Realtà Aumentata sono marginali.</a:t>
            </a:r>
          </a:p>
          <a:p>
            <a:pPr indent="180340" algn="just">
              <a:lnSpc>
                <a:spcPct val="115000"/>
              </a:lnSpc>
            </a:pPr>
            <a:r>
              <a:rPr lang="it-IT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Gli investimenti in Robotica, Big Data e RA aumentano per la </a:t>
            </a:r>
            <a:r>
              <a:rPr lang="it-IT" sz="1400" b="1" dirty="0" smtClean="0">
                <a:solidFill>
                  <a:srgbClr val="009F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dimensione</a:t>
            </a:r>
            <a:r>
              <a:rPr lang="it-IT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nella </a:t>
            </a:r>
            <a:r>
              <a:rPr lang="it-IT" sz="1400" b="1" dirty="0" smtClean="0">
                <a:solidFill>
                  <a:srgbClr val="009F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manifattura </a:t>
            </a:r>
            <a:r>
              <a:rPr lang="it-IT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nelle </a:t>
            </a:r>
            <a:r>
              <a:rPr lang="it-IT" sz="1400" b="1" dirty="0" smtClean="0">
                <a:solidFill>
                  <a:srgbClr val="009F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regioni del nord </a:t>
            </a:r>
            <a:r>
              <a:rPr lang="it-IT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ma rimangono limitate rispetto alla SI</a:t>
            </a:r>
          </a:p>
          <a:p>
            <a:pPr indent="180340" algn="just">
              <a:lnSpc>
                <a:spcPct val="115000"/>
              </a:lnSpc>
            </a:pPr>
            <a:endParaRPr lang="it-IT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l Politecnico di Torino cambia faccia, anzi logo: ecco il nuovo simbolo  dell'ateneo di corso Duca degli Abruzzi - Torino Ogg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7397" r="48705" b="14463"/>
          <a:stretch/>
        </p:blipFill>
        <p:spPr bwMode="auto">
          <a:xfrm>
            <a:off x="289711" y="5909794"/>
            <a:ext cx="959667" cy="8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34778"/>
              </p:ext>
            </p:extLst>
          </p:nvPr>
        </p:nvGraphicFramePr>
        <p:xfrm>
          <a:off x="3495622" y="1013677"/>
          <a:ext cx="7848164" cy="4497294"/>
        </p:xfrm>
        <a:graphic>
          <a:graphicData uri="http://schemas.openxmlformats.org/drawingml/2006/table">
            <a:tbl>
              <a:tblPr/>
              <a:tblGrid>
                <a:gridCol w="2434915"/>
                <a:gridCol w="1112956"/>
                <a:gridCol w="1416013"/>
                <a:gridCol w="1179753"/>
                <a:gridCol w="1704527"/>
              </a:tblGrid>
              <a:tr h="25581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Tabella </a:t>
                      </a:r>
                      <a:r>
                        <a:rPr lang="it-IT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1: </a:t>
                      </a:r>
                      <a:r>
                        <a:rPr lang="it-IT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Investimenti </a:t>
                      </a:r>
                      <a:r>
                        <a:rPr lang="it-IT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I4.0 2015-2017 : valori medi 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40355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dipendenti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dipendenti</a:t>
                      </a:r>
                    </a:p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manifattura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</a:t>
                      </a:r>
                      <a:endParaRPr lang="it-IT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dipendenti&gt;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manifattura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nord +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dipendenti&gt;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03">
                <a:tc>
                  <a:txBody>
                    <a:bodyPr/>
                    <a:lstStyle/>
                    <a:p>
                      <a:pPr algn="l" fontAlgn="ctr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4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i="0" u="none" strike="noStrike" dirty="0" smtClean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Industria </a:t>
                      </a:r>
                      <a:r>
                        <a:rPr lang="it-IT" sz="20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38.9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49.5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53.1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Robotica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4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Internet of </a:t>
                      </a:r>
                      <a:r>
                        <a:rPr lang="it-IT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Things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4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Data </a:t>
                      </a:r>
                      <a:r>
                        <a:rPr lang="it-IT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Analytics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7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Realtà Aumentata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001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i="0" u="none" strike="noStrike" dirty="0" smtClean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Sicurezza Informatica</a:t>
                      </a:r>
                      <a:endParaRPr lang="it-IT" sz="2000" b="1" i="0" u="none" strike="noStrike" dirty="0">
                        <a:solidFill>
                          <a:srgbClr val="009FE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22.8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41.0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43.3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016">
                <a:tc>
                  <a:txBody>
                    <a:bodyPr/>
                    <a:lstStyle/>
                    <a:p>
                      <a:pPr algn="l" fontAlgn="ctr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di 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osservazioni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26'547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15'741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6'424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3'866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84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RIL 2018. Note: applicazione pesi campionari 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4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7226" y="1504595"/>
            <a:ext cx="2402187" cy="4304255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it-IT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tabella 1</a:t>
            </a:r>
            <a:r>
              <a:rPr lang="it-IT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mostra che il </a:t>
            </a:r>
            <a:r>
              <a:rPr lang="it-IT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14% delle imprese ha venduto beni e servizi sui </a:t>
            </a:r>
            <a:r>
              <a:rPr lang="it-IT" sz="14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mkt</a:t>
            </a:r>
            <a:r>
              <a:rPr lang="it-IT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internazionali (derivandone in media il 4,3% del fatturato), l’8,4% ha accordi commerciali con estero (per fornitura beni intermedi, materie prime, beni finali), meno dell’1% ha delocalizzato le attività produttive in altri paesi.</a:t>
            </a:r>
            <a:endParaRPr lang="it-IT" sz="14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</a:pPr>
            <a:r>
              <a:rPr lang="it-IT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 percentuali aumentano con la </a:t>
            </a:r>
            <a:r>
              <a:rPr lang="it-IT" sz="1400" b="1" dirty="0" smtClean="0">
                <a:solidFill>
                  <a:srgbClr val="009F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dimensione</a:t>
            </a:r>
            <a:r>
              <a:rPr lang="it-IT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specializzazione in </a:t>
            </a:r>
            <a:r>
              <a:rPr lang="it-IT" sz="1400" b="1" dirty="0" smtClean="0">
                <a:solidFill>
                  <a:srgbClr val="009F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manifattura </a:t>
            </a:r>
            <a:r>
              <a:rPr lang="it-IT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localizzazione nelle </a:t>
            </a:r>
            <a:r>
              <a:rPr lang="it-IT" sz="1400" b="1" dirty="0" smtClean="0">
                <a:solidFill>
                  <a:srgbClr val="009F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regioni </a:t>
            </a:r>
            <a:r>
              <a:rPr lang="it-IT" sz="1400" b="1" dirty="0" smtClean="0">
                <a:solidFill>
                  <a:srgbClr val="009F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it-IT" sz="1400" b="1" dirty="0" smtClean="0">
                <a:solidFill>
                  <a:srgbClr val="009F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nord</a:t>
            </a:r>
            <a:endParaRPr lang="it-IT" sz="14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</a:pPr>
            <a:endParaRPr lang="it-IT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l Politecnico di Torino cambia faccia, anzi logo: ecco il nuovo simbolo  dell'ateneo di corso Duca degli Abruzzi - Torino Ogg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7397" r="48705" b="14463"/>
          <a:stretch/>
        </p:blipFill>
        <p:spPr bwMode="auto">
          <a:xfrm>
            <a:off x="289711" y="5909794"/>
            <a:ext cx="959667" cy="8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922536"/>
              </p:ext>
            </p:extLst>
          </p:nvPr>
        </p:nvGraphicFramePr>
        <p:xfrm>
          <a:off x="3270940" y="1045028"/>
          <a:ext cx="7942217" cy="4281621"/>
        </p:xfrm>
        <a:graphic>
          <a:graphicData uri="http://schemas.openxmlformats.org/drawingml/2006/table">
            <a:tbl>
              <a:tblPr/>
              <a:tblGrid>
                <a:gridCol w="2635665"/>
                <a:gridCol w="1156406"/>
                <a:gridCol w="1344248"/>
                <a:gridCol w="1238586"/>
                <a:gridCol w="1567312"/>
              </a:tblGrid>
              <a:tr h="23231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Tabella </a:t>
                      </a:r>
                      <a:r>
                        <a:rPr lang="it-IT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2: Internazionalizzazione 2017-2018 : valori medi 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59689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dipendenti &gt;0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dipendenti</a:t>
                      </a:r>
                    </a:p>
                    <a:p>
                      <a:pPr algn="ctr" fontAlgn="ctr"/>
                      <a:r>
                        <a:rPr lang="it-IT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9 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manifattura + </a:t>
                      </a:r>
                      <a:r>
                        <a:rPr lang="it-IT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</a:t>
                      </a:r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manifattura + nord + </a:t>
                      </a:r>
                      <a:r>
                        <a:rPr lang="it-IT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</a:t>
                      </a:r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8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117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commercio </a:t>
                      </a:r>
                      <a:r>
                        <a:rPr lang="it-IT" sz="1800" b="1" i="0" u="none" strike="noStrike" dirty="0" smtClean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internazionale</a:t>
                      </a:r>
                      <a:endParaRPr lang="it-IT" sz="1800" b="1" i="0" u="none" strike="noStrike" dirty="0">
                        <a:solidFill>
                          <a:srgbClr val="009FE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58.9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68.2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it-IT" sz="1800" b="1" i="0" u="none" strike="noStrike" dirty="0" smtClean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fatturato </a:t>
                      </a:r>
                      <a:r>
                        <a:rPr lang="it-IT" sz="18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commercio </a:t>
                      </a:r>
                      <a:r>
                        <a:rPr lang="it-IT" sz="1800" b="1" i="0" u="none" strike="noStrike" dirty="0" err="1" smtClean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int</a:t>
                      </a:r>
                      <a:r>
                        <a:rPr lang="it-IT" sz="1800" b="1" i="0" u="none" strike="noStrike" dirty="0" smtClean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it-IT" sz="1800" b="1" i="0" u="none" strike="noStrike" dirty="0">
                        <a:solidFill>
                          <a:srgbClr val="009FE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21.6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9FE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98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accordi commerciali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3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outsoucing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investimenti 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diretti esteri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9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multinazionale 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78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8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di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osservazioni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26547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15741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54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RIL 2018. Note: applicazione pesi campionari 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2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34578" y="1227910"/>
            <a:ext cx="9821843" cy="4799580"/>
          </a:xfrm>
        </p:spPr>
        <p:txBody>
          <a:bodyPr/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it-IT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Obiettivo: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Analisi empirica dell’effetto investimento in tecnologie I4.0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realizzato tra il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 e il 2017 – sulla evoluzione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quota % di fatturato derivante dalla vendita di beni e servizi sui mercati internazionali nel periodo 2010-2014-2018. 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it-IT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Dati e strategia empirica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Applicazione di modelli di regressione </a:t>
            </a:r>
            <a:r>
              <a:rPr lang="it-I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</a:t>
            </a:r>
            <a:r>
              <a:rPr lang="it-I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-in-</a:t>
            </a:r>
            <a:r>
              <a:rPr lang="it-I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</a:t>
            </a:r>
            <a:r>
              <a:rPr lang="it-I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effetti fissi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sui dati della componente longitudinale del campione RIL 2010-2014-2018. 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it-IT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Risultati principali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i) L’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investimento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tecnologie I4.0 causa un incremento di competitività sui </a:t>
            </a:r>
            <a:r>
              <a:rPr lang="it-IT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mkt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internazionali per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imprese italiane –soprattutto– per le grandi imprese manifatturiere del Nord; ii) effetto differenziato delle varie tecnologie I4.0 su performance internazionale (robotica vs  Internet of </a:t>
            </a:r>
            <a:r>
              <a:rPr lang="it-IT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Cyber security); iii) ruolo della eterogeneità «non osservata»  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200" dirty="0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xmlns="" id="{84DCFBDE-7FF6-0946-B247-D1755E284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139" y="578732"/>
            <a:ext cx="10582554" cy="481364"/>
          </a:xfrm>
          <a:solidFill>
            <a:srgbClr val="E01E2C"/>
          </a:solidFill>
        </p:spPr>
        <p:txBody>
          <a:bodyPr/>
          <a:lstStyle/>
          <a:p>
            <a:r>
              <a:rPr lang="it-IT" dirty="0" smtClean="0"/>
              <a:t>tecnologie I4.0 e </a:t>
            </a:r>
            <a:r>
              <a:rPr lang="it-IT" dirty="0" smtClean="0"/>
              <a:t>MKT internazionali</a:t>
            </a:r>
            <a:endParaRPr lang="it-IT" dirty="0"/>
          </a:p>
        </p:txBody>
      </p:sp>
      <p:pic>
        <p:nvPicPr>
          <p:cNvPr id="4" name="Picture 4" descr="Il Politecnico di Torino cambia faccia, anzi logo: ecco il nuovo simbolo  dell'ateneo di corso Duca degli Abruzzi - Torino Ogg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7397" r="48705" b="14463"/>
          <a:stretch/>
        </p:blipFill>
        <p:spPr bwMode="auto">
          <a:xfrm>
            <a:off x="289711" y="5909794"/>
            <a:ext cx="959667" cy="8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41416" y="182880"/>
            <a:ext cx="98232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/>
              <a:t>L’investimento in </a:t>
            </a:r>
            <a:r>
              <a:rPr lang="it-IT" sz="2200" b="1" dirty="0" smtClean="0">
                <a:solidFill>
                  <a:srgbClr val="FF0000"/>
                </a:solidFill>
              </a:rPr>
              <a:t>tecnologie </a:t>
            </a:r>
            <a:r>
              <a:rPr lang="it-IT" sz="2200" b="1" dirty="0">
                <a:solidFill>
                  <a:srgbClr val="FF0000"/>
                </a:solidFill>
              </a:rPr>
              <a:t>I</a:t>
            </a:r>
            <a:r>
              <a:rPr lang="it-IT" sz="2200" b="1" dirty="0" smtClean="0">
                <a:solidFill>
                  <a:srgbClr val="FF0000"/>
                </a:solidFill>
              </a:rPr>
              <a:t>.4.0 </a:t>
            </a:r>
            <a:r>
              <a:rPr lang="it-IT" sz="2200" dirty="0" smtClean="0"/>
              <a:t>tra il 2015-2017 ha </a:t>
            </a:r>
            <a:r>
              <a:rPr lang="it-IT" sz="2200" dirty="0" smtClean="0"/>
              <a:t>«causato» : </a:t>
            </a:r>
          </a:p>
          <a:p>
            <a:pPr marL="514350" indent="-514350" algn="just">
              <a:buAutoNum type="romanLcParenR"/>
            </a:pPr>
            <a:r>
              <a:rPr lang="it-IT" sz="2200" dirty="0" smtClean="0"/>
              <a:t>+ 1.5%</a:t>
            </a:r>
            <a:r>
              <a:rPr lang="it-IT" sz="2200" dirty="0" smtClean="0"/>
              <a:t> quota fatturato da commercio inter. tutte le imprese; </a:t>
            </a:r>
          </a:p>
          <a:p>
            <a:pPr marL="514350" indent="-514350" algn="just">
              <a:buAutoNum type="romanLcParenR"/>
            </a:pPr>
            <a:r>
              <a:rPr lang="it-IT" sz="2200" dirty="0" smtClean="0"/>
              <a:t>+13% quota  fatturato  da commercio inter. grandi imprese manifattura del nord</a:t>
            </a:r>
          </a:p>
          <a:p>
            <a:pPr marL="514350" indent="-514350" algn="just">
              <a:buAutoNum type="romanLcParenR"/>
            </a:pPr>
            <a:r>
              <a:rPr lang="it-IT" sz="2200" dirty="0" smtClean="0"/>
              <a:t>nessuna variazione per imprese manifattura </a:t>
            </a:r>
            <a:r>
              <a:rPr lang="it-IT" sz="2200" dirty="0" smtClean="0"/>
              <a:t>e manifatturiere &lt;250 </a:t>
            </a:r>
            <a:r>
              <a:rPr lang="it-IT" sz="2200" dirty="0" err="1" smtClean="0"/>
              <a:t>dip</a:t>
            </a:r>
            <a:r>
              <a:rPr lang="it-IT" sz="2200" dirty="0" smtClean="0"/>
              <a:t>. del nord</a:t>
            </a:r>
            <a:r>
              <a:rPr lang="it-IT" sz="2200" dirty="0" smtClean="0"/>
              <a:t> </a:t>
            </a:r>
            <a:endParaRPr lang="it-IT" sz="2200" dirty="0"/>
          </a:p>
        </p:txBody>
      </p:sp>
      <p:pic>
        <p:nvPicPr>
          <p:cNvPr id="7" name="Picture 4" descr="Il Politecnico di Torino cambia faccia, anzi logo: ecco il nuovo simbolo  dell'ateneo di corso Duca degli Abruzzi - Torino Ogg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7397" r="48705" b="14463"/>
          <a:stretch/>
        </p:blipFill>
        <p:spPr bwMode="auto">
          <a:xfrm>
            <a:off x="289711" y="6009377"/>
            <a:ext cx="928775" cy="8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34232"/>
              </p:ext>
            </p:extLst>
          </p:nvPr>
        </p:nvGraphicFramePr>
        <p:xfrm>
          <a:off x="1102506" y="1967985"/>
          <a:ext cx="9238052" cy="4075328"/>
        </p:xfrm>
        <a:graphic>
          <a:graphicData uri="http://schemas.openxmlformats.org/drawingml/2006/table">
            <a:tbl>
              <a:tblPr/>
              <a:tblGrid>
                <a:gridCol w="1598083"/>
                <a:gridCol w="1197983"/>
                <a:gridCol w="1412717"/>
                <a:gridCol w="857015"/>
                <a:gridCol w="1657371"/>
                <a:gridCol w="1416962"/>
                <a:gridCol w="1097921"/>
              </a:tblGrid>
              <a:tr h="28234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Tabella 3: stime </a:t>
                      </a:r>
                      <a:r>
                        <a:rPr lang="it-IT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Diff</a:t>
                      </a:r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 in </a:t>
                      </a:r>
                      <a:r>
                        <a:rPr lang="it-IT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Diff</a:t>
                      </a:r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 FE. </a:t>
                      </a:r>
                      <a:r>
                        <a:rPr lang="it-IT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Var</a:t>
                      </a:r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: % fatturato da </a:t>
                      </a:r>
                      <a:r>
                        <a:rPr lang="it-IT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mkt</a:t>
                      </a:r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internazionali 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1403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Industria +Servizi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Manifattura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Manifattura 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Regioni Nord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3055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&gt;0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0&lt;</a:t>
                      </a:r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&lt;50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49&lt;</a:t>
                      </a:r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&lt;250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&gt;249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45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68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I4.0*2018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1.525***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0.914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0.493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0.526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-3.508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13.087*  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827">
                <a:tc>
                  <a:txBody>
                    <a:bodyPr/>
                    <a:lstStyle/>
                    <a:p>
                      <a:pPr algn="l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[0.568]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[0.998]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[1.197]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[1.494]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[2.575]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[7.288]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8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I4.0*2014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0.530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-0.634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-0.534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1.215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-4.390*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0.030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827">
                <a:tc>
                  <a:txBody>
                    <a:bodyPr/>
                    <a:lstStyle/>
                    <a:p>
                      <a:pPr algn="l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[0.570]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[0.978]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[1.180]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[1.564]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[2.510]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[6.333]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3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altri controlli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SI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SI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SI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SI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SI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SI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827">
                <a:tc>
                  <a:txBody>
                    <a:bodyPr/>
                    <a:lstStyle/>
                    <a:p>
                      <a:pPr algn="l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8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</a:t>
                      </a:r>
                      <a:r>
                        <a:rPr lang="it-IT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oss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17361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7411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4685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2231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1630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544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8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0.635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04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Fonte: elaborazioni su panel RIL 2010-2014-2018. Note: altri controlli includono caratteristiche manageriali, composizione della forza lavoro occupata,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caratteristiche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produttive, assetto relazioni industriali, ecc. Errori standard in parentesi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41416" y="182880"/>
            <a:ext cx="98232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i="1" dirty="0" smtClean="0">
                <a:solidFill>
                  <a:prstClr val="black"/>
                </a:solidFill>
              </a:rPr>
              <a:t>L’investimento in </a:t>
            </a:r>
            <a:r>
              <a:rPr lang="it-IT" sz="2200" b="1" i="1" dirty="0" smtClean="0">
                <a:solidFill>
                  <a:srgbClr val="FF0000"/>
                </a:solidFill>
              </a:rPr>
              <a:t>robotica </a:t>
            </a:r>
            <a:r>
              <a:rPr lang="it-IT" sz="2200" i="1" dirty="0" smtClean="0">
                <a:solidFill>
                  <a:prstClr val="black"/>
                </a:solidFill>
              </a:rPr>
              <a:t>tra il 2015-2017 ha «causato» : </a:t>
            </a:r>
          </a:p>
          <a:p>
            <a:pPr marL="514350" indent="-514350" algn="just">
              <a:buFontTx/>
              <a:buAutoNum type="romanLcParenR"/>
            </a:pPr>
            <a:r>
              <a:rPr lang="it-IT" sz="2200" i="1" dirty="0" smtClean="0">
                <a:solidFill>
                  <a:prstClr val="black"/>
                </a:solidFill>
              </a:rPr>
              <a:t>+ 3.3% </a:t>
            </a:r>
            <a:r>
              <a:rPr lang="it-IT" sz="2200" i="1" dirty="0" smtClean="0">
                <a:solidFill>
                  <a:prstClr val="black"/>
                </a:solidFill>
              </a:rPr>
              <a:t>quota fatturato da commercio inter. </a:t>
            </a:r>
            <a:r>
              <a:rPr lang="it-IT" sz="2200" i="1" dirty="0" smtClean="0">
                <a:solidFill>
                  <a:prstClr val="black"/>
                </a:solidFill>
              </a:rPr>
              <a:t>tutte le imprese; </a:t>
            </a:r>
          </a:p>
          <a:p>
            <a:pPr marL="514350" indent="-514350" algn="just">
              <a:buFontTx/>
              <a:buAutoNum type="romanLcParenR"/>
            </a:pPr>
            <a:r>
              <a:rPr lang="it-IT" sz="2200" i="1" dirty="0" smtClean="0">
                <a:solidFill>
                  <a:prstClr val="black"/>
                </a:solidFill>
              </a:rPr>
              <a:t>+</a:t>
            </a:r>
            <a:r>
              <a:rPr lang="it-IT" sz="2200" i="1" dirty="0" smtClean="0">
                <a:solidFill>
                  <a:prstClr val="black"/>
                </a:solidFill>
              </a:rPr>
              <a:t>10% </a:t>
            </a:r>
            <a:r>
              <a:rPr lang="it-IT" sz="2200" i="1" dirty="0" smtClean="0">
                <a:solidFill>
                  <a:prstClr val="black"/>
                </a:solidFill>
              </a:rPr>
              <a:t>quota  fatturato  da commercio inter. </a:t>
            </a:r>
            <a:r>
              <a:rPr lang="it-IT" sz="2200" i="1" dirty="0" smtClean="0">
                <a:solidFill>
                  <a:prstClr val="black"/>
                </a:solidFill>
              </a:rPr>
              <a:t>grandi imprese manifattura del nord</a:t>
            </a:r>
          </a:p>
          <a:p>
            <a:pPr marL="514350" indent="-514350" algn="just">
              <a:buFontTx/>
              <a:buAutoNum type="romanLcParenR"/>
            </a:pPr>
            <a:r>
              <a:rPr lang="it-IT" sz="2200" i="1" dirty="0" smtClean="0">
                <a:solidFill>
                  <a:prstClr val="black"/>
                </a:solidFill>
              </a:rPr>
              <a:t>nessuna variazione per imprese manifattura e manifatturiere &lt;250 </a:t>
            </a:r>
            <a:r>
              <a:rPr lang="it-IT" sz="2200" i="1" dirty="0" err="1" smtClean="0">
                <a:solidFill>
                  <a:prstClr val="black"/>
                </a:solidFill>
              </a:rPr>
              <a:t>dip</a:t>
            </a:r>
            <a:r>
              <a:rPr lang="it-IT" sz="2200" i="1" dirty="0" smtClean="0">
                <a:solidFill>
                  <a:prstClr val="black"/>
                </a:solidFill>
              </a:rPr>
              <a:t>. del nord </a:t>
            </a:r>
            <a:endParaRPr lang="it-IT" sz="2200" i="1" dirty="0">
              <a:solidFill>
                <a:prstClr val="black"/>
              </a:solidFill>
            </a:endParaRPr>
          </a:p>
        </p:txBody>
      </p:sp>
      <p:pic>
        <p:nvPicPr>
          <p:cNvPr id="7" name="Picture 4" descr="Il Politecnico di Torino cambia faccia, anzi logo: ecco il nuovo simbolo  dell'ateneo di corso Duca degli Abruzzi - Torino Ogg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7397" r="48705" b="14463"/>
          <a:stretch/>
        </p:blipFill>
        <p:spPr bwMode="auto">
          <a:xfrm>
            <a:off x="289711" y="6009377"/>
            <a:ext cx="928775" cy="8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257697"/>
              </p:ext>
            </p:extLst>
          </p:nvPr>
        </p:nvGraphicFramePr>
        <p:xfrm>
          <a:off x="1348087" y="2063932"/>
          <a:ext cx="8898418" cy="3947624"/>
        </p:xfrm>
        <a:graphic>
          <a:graphicData uri="http://schemas.openxmlformats.org/drawingml/2006/table">
            <a:tbl>
              <a:tblPr/>
              <a:tblGrid>
                <a:gridCol w="1670910"/>
                <a:gridCol w="1273813"/>
                <a:gridCol w="1179281"/>
                <a:gridCol w="986137"/>
                <a:gridCol w="1356954"/>
                <a:gridCol w="1196278"/>
                <a:gridCol w="1235045"/>
              </a:tblGrid>
              <a:tr h="260154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Tabella </a:t>
                      </a:r>
                      <a:r>
                        <a:rPr lang="it-IT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4: </a:t>
                      </a: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stime </a:t>
                      </a:r>
                      <a:r>
                        <a:rPr lang="it-IT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Diff</a:t>
                      </a: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 in </a:t>
                      </a:r>
                      <a:r>
                        <a:rPr lang="it-IT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Diff</a:t>
                      </a: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 FE. </a:t>
                      </a:r>
                      <a:r>
                        <a:rPr lang="it-IT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Var</a:t>
                      </a: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: % fatturato da </a:t>
                      </a:r>
                      <a:r>
                        <a:rPr lang="it-IT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mkt</a:t>
                      </a: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internazionale 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0154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Industria +Servizi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Manifattura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Manifattura Nord 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7493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&gt;0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0&lt;</a:t>
                      </a:r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&lt;50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49&lt;</a:t>
                      </a:r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&lt;250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dip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&gt;249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73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74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Robotica</a:t>
                      </a:r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* 2018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3.284***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1.560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0.669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-1.798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-0.651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10.145** 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73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[1.020]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1.232]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1.368]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2.165]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1.960]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4.579]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4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robotica*2014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2.259**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-0.24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-0.713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-1.624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-1.551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7.592*  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73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0.993]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1.179]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1.320]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2.304]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2.093]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4.196]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</a:t>
                      </a:r>
                      <a:r>
                        <a:rPr lang="it-IT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Oss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17361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7411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4685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2231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1630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544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0.629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42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Fonte: elaborazioni su panel RIL 2010-2014-2018. Note: altri controlli includono caratteristiche manageriali, composizione della forza lavoro occupata,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caratteristiche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produttive, assetto relazioni industriali, ecc. Errori standard in parentesi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4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itolo_Ina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u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it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Tema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ema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Tema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ts val="4260"/>
          </a:lnSpc>
          <a:defRPr sz="2800" dirty="0" err="1">
            <a:solidFill>
              <a:srgbClr val="404140"/>
            </a:solidFill>
            <a:ea typeface="Helvetica Neue LT Std 57 Condensed" charset="0"/>
            <a:cs typeface="Helvetica Neue LT Std 57 Condense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slide_finale_ina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2718</Words>
  <Application>Microsoft Office PowerPoint</Application>
  <PresentationFormat>Widescreen</PresentationFormat>
  <Paragraphs>559</Paragraphs>
  <Slides>20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9</vt:i4>
      </vt:variant>
      <vt:variant>
        <vt:lpstr>Titoli diapositive</vt:lpstr>
      </vt:variant>
      <vt:variant>
        <vt:i4>20</vt:i4>
      </vt:variant>
    </vt:vector>
  </HeadingPairs>
  <TitlesOfParts>
    <vt:vector size="37" baseType="lpstr">
      <vt:lpstr>Inapp</vt:lpstr>
      <vt:lpstr>Wingdings</vt:lpstr>
      <vt:lpstr>Bell MT</vt:lpstr>
      <vt:lpstr>Helvetica Neue LT Std 57 Condensed</vt:lpstr>
      <vt:lpstr>Calibri</vt:lpstr>
      <vt:lpstr>Garamond</vt:lpstr>
      <vt:lpstr>Times New Roman</vt:lpstr>
      <vt:lpstr>Arial</vt:lpstr>
      <vt:lpstr>1_Titolo_Inapp</vt:lpstr>
      <vt:lpstr>2_Contenuti</vt:lpstr>
      <vt:lpstr>3_Tema 1</vt:lpstr>
      <vt:lpstr>3_Tema 2</vt:lpstr>
      <vt:lpstr>4_Titolo</vt:lpstr>
      <vt:lpstr>3_Tema 3</vt:lpstr>
      <vt:lpstr>3_Tema 4</vt:lpstr>
      <vt:lpstr>3_Tema 5</vt:lpstr>
      <vt:lpstr>5_slide_finale_inapp</vt:lpstr>
      <vt:lpstr>Nuove tecnologie e internazionalizzazione: quale spazio per le politiche industriali e del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Ferri Valentina</dc:creator>
  <cp:keywords/>
  <dc:description/>
  <cp:lastModifiedBy>Giovanna Di Castro</cp:lastModifiedBy>
  <cp:revision>202</cp:revision>
  <dcterms:created xsi:type="dcterms:W3CDTF">2021-01-11T17:53:11Z</dcterms:created>
  <dcterms:modified xsi:type="dcterms:W3CDTF">2021-12-12T03:41:22Z</dcterms:modified>
  <cp:category/>
</cp:coreProperties>
</file>