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4" r:id="rId3"/>
    <p:sldId id="260" r:id="rId4"/>
    <p:sldId id="301" r:id="rId5"/>
    <p:sldId id="305" r:id="rId6"/>
    <p:sldId id="310" r:id="rId7"/>
    <p:sldId id="300" r:id="rId8"/>
    <p:sldId id="306" r:id="rId9"/>
    <p:sldId id="307" r:id="rId10"/>
    <p:sldId id="302" r:id="rId11"/>
    <p:sldId id="308" r:id="rId12"/>
    <p:sldId id="309" r:id="rId13"/>
  </p:sldIdLst>
  <p:sldSz cx="9144000" cy="6858000" type="screen4x3"/>
  <p:notesSz cx="7104063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75BCF7"/>
    <a:srgbClr val="A9DA74"/>
    <a:srgbClr val="FFCC99"/>
    <a:srgbClr val="CCECFF"/>
    <a:srgbClr val="FF0000"/>
    <a:srgbClr val="FF9900"/>
    <a:srgbClr val="FF3300"/>
    <a:srgbClr val="80808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3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08" y="1290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Francesca%20personale\Documents\f.bergamante\PAPER\CONFARTIGIANATO\elaboraz\DATI%20PLUS%20INPS%20QDL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315698682279346"/>
          <c:y val="1.7207799175673499E-2"/>
          <c:w val="0.83912772058553264"/>
          <c:h val="0.52579986198537954"/>
        </c:manualLayout>
      </c:layout>
      <c:barChart>
        <c:barDir val="bar"/>
        <c:grouping val="percentStacked"/>
        <c:ser>
          <c:idx val="0"/>
          <c:order val="0"/>
          <c:tx>
            <c:strRef>
              <c:f>'motivi dell''inattività'!$A$22</c:f>
              <c:strCache>
                <c:ptCount val="1"/>
                <c:pt idx="0">
                  <c:v>Per prendersi cura dei figli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dell''inattività'!$B$22:$C$22</c:f>
              <c:numCache>
                <c:formatCode>0.0</c:formatCode>
                <c:ptCount val="2"/>
                <c:pt idx="0">
                  <c:v>1.0689411843638101</c:v>
                </c:pt>
                <c:pt idx="1">
                  <c:v>27.652315079097978</c:v>
                </c:pt>
              </c:numCache>
            </c:numRef>
          </c:val>
        </c:ser>
        <c:ser>
          <c:idx val="1"/>
          <c:order val="1"/>
          <c:tx>
            <c:strRef>
              <c:f>'motivi dell''inattività'!$A$23</c:f>
              <c:strCache>
                <c:ptCount val="1"/>
                <c:pt idx="0">
                  <c:v>Difficoltà nel trovare lavoro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dell''inattività'!$B$23:$C$23</c:f>
              <c:numCache>
                <c:formatCode>0.0</c:formatCode>
                <c:ptCount val="2"/>
                <c:pt idx="0">
                  <c:v>37.28647349963299</c:v>
                </c:pt>
                <c:pt idx="1">
                  <c:v>23.493221498292005</c:v>
                </c:pt>
              </c:numCache>
            </c:numRef>
          </c:val>
        </c:ser>
        <c:ser>
          <c:idx val="2"/>
          <c:order val="2"/>
          <c:tx>
            <c:strRef>
              <c:f>'motivi dell''inattività'!$A$24</c:f>
              <c:strCache>
                <c:ptCount val="1"/>
                <c:pt idx="0">
                  <c:v>Non gli interessa/non ne ha bisogno (anche per motivi di età)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dell''inattività'!$B$24:$C$24</c:f>
              <c:numCache>
                <c:formatCode>0.0</c:formatCode>
                <c:ptCount val="2"/>
                <c:pt idx="0">
                  <c:v>1.8998056601163631</c:v>
                </c:pt>
                <c:pt idx="1">
                  <c:v>12.988777010797934</c:v>
                </c:pt>
              </c:numCache>
            </c:numRef>
          </c:val>
        </c:ser>
        <c:ser>
          <c:idx val="3"/>
          <c:order val="3"/>
          <c:tx>
            <c:strRef>
              <c:f>'motivi dell''inattività'!$A$25</c:f>
              <c:strCache>
                <c:ptCount val="1"/>
                <c:pt idx="0">
                  <c:v>Altri motivi familiari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7.4822288228180512E-3"/>
                  <c:y val="2.809852004873603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dell''inattività'!$B$25:$C$25</c:f>
              <c:numCache>
                <c:formatCode>0.0</c:formatCode>
                <c:ptCount val="2"/>
                <c:pt idx="0">
                  <c:v>6.7821399965405877</c:v>
                </c:pt>
                <c:pt idx="1">
                  <c:v>14.991158879444937</c:v>
                </c:pt>
              </c:numCache>
            </c:numRef>
          </c:val>
        </c:ser>
        <c:ser>
          <c:idx val="4"/>
          <c:order val="4"/>
          <c:tx>
            <c:strRef>
              <c:f>'motivi dell''inattività'!$A$26</c:f>
              <c:strCache>
                <c:ptCount val="1"/>
                <c:pt idx="0">
                  <c:v>Inizierà un lavoro in futuro/ in attesa di tornare al suo posto di lavoro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dell''inattività'!$B$26:$C$26</c:f>
              <c:numCache>
                <c:formatCode>0.0</c:formatCode>
                <c:ptCount val="2"/>
                <c:pt idx="0">
                  <c:v>9.5829043938862615</c:v>
                </c:pt>
                <c:pt idx="1">
                  <c:v>3.6599601762269209</c:v>
                </c:pt>
              </c:numCache>
            </c:numRef>
          </c:val>
        </c:ser>
        <c:ser>
          <c:idx val="5"/>
          <c:order val="5"/>
          <c:tx>
            <c:strRef>
              <c:f>'motivi dell''inattività'!$A$27</c:f>
              <c:strCache>
                <c:ptCount val="1"/>
                <c:pt idx="0">
                  <c:v>Altri motivi (studio, formazione, pensionamento, ecc.)</c:v>
                </c:pt>
              </c:strCache>
            </c:strRef>
          </c:tx>
          <c:dLbls>
            <c:dLbl>
              <c:idx val="0"/>
              <c:layout>
                <c:manualLayout>
                  <c:x val="-5.9857830582543993E-3"/>
                  <c:y val="-7.476635514018698E-3"/>
                </c:manualLayout>
              </c:layout>
              <c:showVal val="1"/>
            </c:dLbl>
            <c:dLbl>
              <c:idx val="1"/>
              <c:layout>
                <c:manualLayout>
                  <c:x val="-1.1783037516248825E-7"/>
                  <c:y val="2.492211838006231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dell''inattività'!$B$27:$C$27</c:f>
              <c:numCache>
                <c:formatCode>0.0</c:formatCode>
                <c:ptCount val="2"/>
                <c:pt idx="0">
                  <c:v>26.999343694127468</c:v>
                </c:pt>
                <c:pt idx="1">
                  <c:v>11.884115626319705</c:v>
                </c:pt>
              </c:numCache>
            </c:numRef>
          </c:val>
        </c:ser>
        <c:ser>
          <c:idx val="6"/>
          <c:order val="6"/>
          <c:tx>
            <c:strRef>
              <c:f>'motivi dell''inattività'!$A$28</c:f>
              <c:strCache>
                <c:ptCount val="1"/>
                <c:pt idx="0">
                  <c:v>Motivi di salute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-7.4822288228179991E-3"/>
                  <c:y val="-2.4922118380062311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492211838006231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'motivi dell''inattività'!$B$21:$C$21</c:f>
              <c:strCache>
                <c:ptCount val="2"/>
                <c:pt idx="0">
                  <c:v>Uomini</c:v>
                </c:pt>
                <c:pt idx="1">
                  <c:v>Donne</c:v>
                </c:pt>
              </c:strCache>
            </c:strRef>
          </c:cat>
          <c:val>
            <c:numRef>
              <c:f>'motivi dell''inattività'!$B$28:$C$28</c:f>
              <c:numCache>
                <c:formatCode>0.0</c:formatCode>
                <c:ptCount val="2"/>
                <c:pt idx="0">
                  <c:v>16.380391571332435</c:v>
                </c:pt>
                <c:pt idx="1">
                  <c:v>5.3304517298210907</c:v>
                </c:pt>
              </c:numCache>
            </c:numRef>
          </c:val>
        </c:ser>
        <c:dLbls>
          <c:showVal val="1"/>
        </c:dLbls>
        <c:gapWidth val="71"/>
        <c:overlap val="100"/>
        <c:axId val="56667520"/>
        <c:axId val="56685696"/>
      </c:barChart>
      <c:catAx>
        <c:axId val="56667520"/>
        <c:scaling>
          <c:orientation val="minMax"/>
        </c:scaling>
        <c:axPos val="l"/>
        <c:tickLblPos val="nextTo"/>
        <c:crossAx val="56685696"/>
        <c:crosses val="autoZero"/>
        <c:auto val="1"/>
        <c:lblAlgn val="ctr"/>
        <c:lblOffset val="100"/>
      </c:catAx>
      <c:valAx>
        <c:axId val="56685696"/>
        <c:scaling>
          <c:orientation val="minMax"/>
        </c:scaling>
        <c:delete val="1"/>
        <c:axPos val="b"/>
        <c:numFmt formatCode="0%" sourceLinked="1"/>
        <c:tickLblPos val="none"/>
        <c:crossAx val="56667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380881503176258E-3"/>
          <c:y val="0.55629228744299253"/>
          <c:w val="0.9757919850836172"/>
          <c:h val="0.41916929712326467"/>
        </c:manualLayout>
      </c:layout>
      <c:txPr>
        <a:bodyPr/>
        <a:lstStyle/>
        <a:p>
          <a:pPr>
            <a:defRPr sz="1300"/>
          </a:pPr>
          <a:endParaRPr lang="it-IT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Segoe Print" pitchFamily="2" charset="0"/>
        </a:defRPr>
      </a:pPr>
      <a:endParaRPr lang="it-IT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9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460903410199585E-2"/>
          <c:y val="2.8569979475424917E-2"/>
          <c:w val="0.98353909658980054"/>
          <c:h val="0.76570898950211763"/>
        </c:manualLayout>
      </c:layout>
      <c:barChart>
        <c:barDir val="col"/>
        <c:grouping val="clustered"/>
        <c:ser>
          <c:idx val="0"/>
          <c:order val="0"/>
          <c:tx>
            <c:strRef>
              <c:f>'INDIC MDL'!$C$2</c:f>
              <c:strCache>
                <c:ptCount val="1"/>
                <c:pt idx="0">
                  <c:v>2012</c:v>
                </c:pt>
              </c:strCache>
            </c:strRef>
          </c:tx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7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8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Val val="1"/>
          </c:dLbls>
          <c:cat>
            <c:multiLvlStrRef>
              <c:f>'INDIC MDL'!$A$3:$B$11</c:f>
              <c:multiLvlStrCache>
                <c:ptCount val="9"/>
                <c:lvl>
                  <c:pt idx="0">
                    <c:v>Uomini</c:v>
                  </c:pt>
                  <c:pt idx="1">
                    <c:v>Donne</c:v>
                  </c:pt>
                  <c:pt idx="2">
                    <c:v>Totale</c:v>
                  </c:pt>
                  <c:pt idx="3">
                    <c:v>Uomini</c:v>
                  </c:pt>
                  <c:pt idx="4">
                    <c:v>Donne</c:v>
                  </c:pt>
                  <c:pt idx="5">
                    <c:v>Totale</c:v>
                  </c:pt>
                  <c:pt idx="6">
                    <c:v>Uomini</c:v>
                  </c:pt>
                  <c:pt idx="7">
                    <c:v>Donne</c:v>
                  </c:pt>
                  <c:pt idx="8">
                    <c:v>Totale</c:v>
                  </c:pt>
                </c:lvl>
                <c:lvl>
                  <c:pt idx="0">
                    <c:v>Tasso di inattività</c:v>
                  </c:pt>
                  <c:pt idx="3">
                    <c:v>Tasso di occupazione</c:v>
                  </c:pt>
                  <c:pt idx="6">
                    <c:v>Tasso di disoccupazione</c:v>
                  </c:pt>
                </c:lvl>
              </c:multiLvlStrCache>
            </c:multiLvlStrRef>
          </c:cat>
          <c:val>
            <c:numRef>
              <c:f>'INDIC MDL'!$C$3:$C$11</c:f>
              <c:numCache>
                <c:formatCode>0.0</c:formatCode>
                <c:ptCount val="9"/>
                <c:pt idx="0">
                  <c:v>26.060099999999991</c:v>
                </c:pt>
                <c:pt idx="1">
                  <c:v>46.511359999999996</c:v>
                </c:pt>
                <c:pt idx="2">
                  <c:v>36.325799000000011</c:v>
                </c:pt>
                <c:pt idx="3">
                  <c:v>66.514731999999981</c:v>
                </c:pt>
                <c:pt idx="4">
                  <c:v>47.094342000000005</c:v>
                </c:pt>
                <c:pt idx="5">
                  <c:v>56.766487000000005</c:v>
                </c:pt>
                <c:pt idx="6">
                  <c:v>9.8522590000000019</c:v>
                </c:pt>
                <c:pt idx="7">
                  <c:v>11.876635000000002</c:v>
                </c:pt>
                <c:pt idx="8">
                  <c:v>10.699584000000002</c:v>
                </c:pt>
              </c:numCache>
            </c:numRef>
          </c:val>
        </c:ser>
        <c:gapWidth val="50"/>
        <c:axId val="60296192"/>
        <c:axId val="60306176"/>
      </c:barChart>
      <c:catAx>
        <c:axId val="60296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0306176"/>
        <c:crosses val="autoZero"/>
        <c:auto val="1"/>
        <c:lblAlgn val="ctr"/>
        <c:lblOffset val="100"/>
      </c:catAx>
      <c:valAx>
        <c:axId val="60306176"/>
        <c:scaling>
          <c:orientation val="minMax"/>
          <c:max val="70"/>
        </c:scaling>
        <c:delete val="1"/>
        <c:axPos val="l"/>
        <c:numFmt formatCode="0.0" sourceLinked="1"/>
        <c:tickLblPos val="none"/>
        <c:crossAx val="60296192"/>
        <c:crosses val="autoZero"/>
        <c:crossBetween val="between"/>
      </c:valAx>
      <c:spPr>
        <a:solidFill>
          <a:srgbClr val="CCECFF">
            <a:alpha val="30000"/>
          </a:srgbClr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Segoe Print" pitchFamily="2" charset="0"/>
        </a:defRPr>
      </a:pPr>
      <a:endParaRPr lang="it-IT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5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9335980438342852E-3"/>
          <c:y val="5.1400554097404488E-2"/>
          <c:w val="0.96699517688494063"/>
          <c:h val="0.6483621318168552"/>
        </c:manualLayout>
      </c:layout>
      <c:lineChart>
        <c:grouping val="standard"/>
        <c:ser>
          <c:idx val="0"/>
          <c:order val="0"/>
          <c:tx>
            <c:strRef>
              <c:f>inps!$B$46:$B$47</c:f>
              <c:strCache>
                <c:ptCount val="1"/>
                <c:pt idx="0">
                  <c:v>Generazione delle lavoratrici dipendenti in maternità 2007</c:v>
                </c:pt>
              </c:strCache>
            </c:strRef>
          </c:tx>
          <c:marker>
            <c:symbol val="circle"/>
            <c:size val="14"/>
          </c:marker>
          <c:dLbls>
            <c:dLbl>
              <c:idx val="1"/>
              <c:spPr/>
              <c:txPr>
                <a:bodyPr/>
                <a:lstStyle/>
                <a:p>
                  <a:pPr>
                    <a:defRPr sz="1300" b="1">
                      <a:solidFill>
                        <a:srgbClr val="FF6600"/>
                      </a:solidFill>
                    </a:defRPr>
                  </a:pPr>
                  <a:endParaRPr lang="it-IT"/>
                </a:p>
              </c:txPr>
            </c:dLbl>
            <c:dLbl>
              <c:idx val="5"/>
              <c:layout>
                <c:manualLayout>
                  <c:x val="-4.2888844022702294E-2"/>
                  <c:y val="5.1400554097404488E-2"/>
                </c:manualLayout>
              </c:layout>
              <c:dLblPos val="r"/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dLblPos val="b"/>
            <c:showVal val="1"/>
          </c:dLbls>
          <c:cat>
            <c:numRef>
              <c:f>inps!$A$48:$A$53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inps!$B$48:$B$53</c:f>
              <c:numCache>
                <c:formatCode>0.0</c:formatCode>
                <c:ptCount val="6"/>
                <c:pt idx="0">
                  <c:v>7.6</c:v>
                </c:pt>
                <c:pt idx="1">
                  <c:v>10.200000000000001</c:v>
                </c:pt>
                <c:pt idx="2">
                  <c:v>5.3000000000000007</c:v>
                </c:pt>
                <c:pt idx="3">
                  <c:v>2.5999999999999979</c:v>
                </c:pt>
                <c:pt idx="4">
                  <c:v>2.1000000000000014</c:v>
                </c:pt>
                <c:pt idx="5">
                  <c:v>1.6999999999999991</c:v>
                </c:pt>
              </c:numCache>
            </c:numRef>
          </c:val>
        </c:ser>
        <c:ser>
          <c:idx val="1"/>
          <c:order val="1"/>
          <c:tx>
            <c:strRef>
              <c:f>inps!$C$46:$C$47</c:f>
              <c:strCache>
                <c:ptCount val="1"/>
                <c:pt idx="0">
                  <c:v>Generazione delle lavoratrici dipendenti in maternità 2008</c:v>
                </c:pt>
              </c:strCache>
            </c:strRef>
          </c:tx>
          <c:marker>
            <c:symbol val="square"/>
            <c:size val="14"/>
          </c:marker>
          <c:dLbls>
            <c:dLbl>
              <c:idx val="2"/>
              <c:spPr/>
              <c:txPr>
                <a:bodyPr/>
                <a:lstStyle/>
                <a:p>
                  <a:pPr>
                    <a:defRPr sz="1300" b="1">
                      <a:solidFill>
                        <a:srgbClr val="FF6600"/>
                      </a:solidFill>
                    </a:defRPr>
                  </a:pPr>
                  <a:endParaRPr lang="it-IT"/>
                </a:p>
              </c:txPr>
            </c:dLbl>
            <c:dLbl>
              <c:idx val="4"/>
              <c:layout>
                <c:manualLayout>
                  <c:x val="-2.2376023509881781E-2"/>
                  <c:y val="-5.045129775444745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4.1599928214101494E-4"/>
                  <c:y val="9.733887430737824E-3"/>
                </c:manualLayout>
              </c:layout>
              <c:dLblPos val="r"/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dLblPos val="b"/>
            <c:showVal val="1"/>
          </c:dLbls>
          <c:cat>
            <c:numRef>
              <c:f>inps!$A$48:$A$53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inps!$C$48:$C$53</c:f>
              <c:numCache>
                <c:formatCode>0.0</c:formatCode>
                <c:ptCount val="6"/>
                <c:pt idx="1">
                  <c:v>8.1</c:v>
                </c:pt>
                <c:pt idx="2">
                  <c:v>10.500000000000002</c:v>
                </c:pt>
                <c:pt idx="3">
                  <c:v>4.8999999999999986</c:v>
                </c:pt>
                <c:pt idx="4">
                  <c:v>2.6999999999999993</c:v>
                </c:pt>
                <c:pt idx="5">
                  <c:v>1.9000000000000021</c:v>
                </c:pt>
              </c:numCache>
            </c:numRef>
          </c:val>
        </c:ser>
        <c:ser>
          <c:idx val="2"/>
          <c:order val="2"/>
          <c:tx>
            <c:strRef>
              <c:f>inps!$D$46:$D$47</c:f>
              <c:strCache>
                <c:ptCount val="1"/>
                <c:pt idx="0">
                  <c:v>Generazione delle lavoratrici dipendenti in maternità 2009</c:v>
                </c:pt>
              </c:strCache>
            </c:strRef>
          </c:tx>
          <c:marker>
            <c:symbol val="diamond"/>
            <c:size val="14"/>
          </c:marker>
          <c:dLbls>
            <c:dLbl>
              <c:idx val="3"/>
              <c:spPr/>
              <c:txPr>
                <a:bodyPr/>
                <a:lstStyle/>
                <a:p>
                  <a:pPr>
                    <a:defRPr sz="1300" b="1">
                      <a:solidFill>
                        <a:srgbClr val="FF6600"/>
                      </a:solidFill>
                    </a:defRPr>
                  </a:pPr>
                  <a:endParaRPr lang="it-IT"/>
                </a:p>
              </c:txPr>
            </c:dLbl>
            <c:dLbl>
              <c:idx val="4"/>
              <c:layout>
                <c:manualLayout>
                  <c:x val="-1.5538416672274921E-2"/>
                  <c:y val="-4.582166812481772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0980012113870379E-2"/>
                  <c:y val="-3.193277923592884E-2"/>
                </c:manualLayout>
              </c:layout>
              <c:dLblPos val="r"/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dLblPos val="b"/>
            <c:showVal val="1"/>
          </c:dLbls>
          <c:cat>
            <c:numRef>
              <c:f>inps!$A$48:$A$53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inps!$D$48:$D$53</c:f>
              <c:numCache>
                <c:formatCode>General</c:formatCode>
                <c:ptCount val="6"/>
                <c:pt idx="2" formatCode="0.0">
                  <c:v>7.9</c:v>
                </c:pt>
                <c:pt idx="3" formatCode="0.0">
                  <c:v>9.9</c:v>
                </c:pt>
                <c:pt idx="4" formatCode="0.0">
                  <c:v>4.6999999999999984</c:v>
                </c:pt>
                <c:pt idx="5" formatCode="0.0">
                  <c:v>2.5</c:v>
                </c:pt>
              </c:numCache>
            </c:numRef>
          </c:val>
        </c:ser>
        <c:dLbls>
          <c:showVal val="1"/>
        </c:dLbls>
        <c:marker val="1"/>
        <c:axId val="59324672"/>
        <c:axId val="59323136"/>
      </c:lineChart>
      <c:valAx>
        <c:axId val="59323136"/>
        <c:scaling>
          <c:orientation val="minMax"/>
          <c:max val="11"/>
          <c:min val="0"/>
        </c:scaling>
        <c:delete val="1"/>
        <c:axPos val="l"/>
        <c:numFmt formatCode="0.0" sourceLinked="1"/>
        <c:tickLblPos val="none"/>
        <c:crossAx val="59324672"/>
        <c:crosses val="autoZero"/>
        <c:crossBetween val="between"/>
      </c:valAx>
      <c:catAx>
        <c:axId val="59324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932313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9.3208425869843389E-2"/>
          <c:y val="0.8344965733449986"/>
          <c:w val="0.84096875070103416"/>
          <c:h val="0.16550342665500145"/>
        </c:manualLayout>
      </c:layout>
      <c:txPr>
        <a:bodyPr/>
        <a:lstStyle/>
        <a:p>
          <a:pPr>
            <a:defRPr sz="1300"/>
          </a:pPr>
          <a:endParaRPr lang="it-IT"/>
        </a:p>
      </c:txPr>
    </c:legend>
    <c:plotVisOnly val="1"/>
  </c:chart>
  <c:spPr>
    <a:ln>
      <a:noFill/>
    </a:ln>
  </c:spPr>
  <c:txPr>
    <a:bodyPr/>
    <a:lstStyle/>
    <a:p>
      <a:pPr>
        <a:defRPr>
          <a:latin typeface="Segoe Print" pitchFamily="2" charset="0"/>
        </a:defRPr>
      </a:pPr>
      <a:endParaRPr lang="it-IT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9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6724674269908729E-2"/>
          <c:y val="5.3374917406837863E-2"/>
          <c:w val="0.96655065146018293"/>
          <c:h val="0.63880365631888958"/>
        </c:manualLayout>
      </c:layout>
      <c:barChart>
        <c:barDir val="col"/>
        <c:grouping val="clustered"/>
        <c:ser>
          <c:idx val="0"/>
          <c:order val="0"/>
          <c:tx>
            <c:strRef>
              <c:f>'flex e conc'!$C$29</c:f>
              <c:strCache>
                <c:ptCount val="1"/>
                <c:pt idx="0">
                  <c:v>Dipendente</c:v>
                </c:pt>
              </c:strCache>
            </c:strRef>
          </c:tx>
          <c:cat>
            <c:multiLvlStrRef>
              <c:f>'flex e conc'!$A$30:$B$33</c:f>
              <c:multiLvlStrCache>
                <c:ptCount val="4"/>
                <c:lvl>
                  <c:pt idx="0">
                    <c:v>Per nulla o poco</c:v>
                  </c:pt>
                  <c:pt idx="1">
                    <c:v>Molto o abbastanza</c:v>
                  </c:pt>
                  <c:pt idx="2">
                    <c:v>Per nulla o poco</c:v>
                  </c:pt>
                  <c:pt idx="3">
                    <c:v>Molto o abbastanza</c:v>
                  </c:pt>
                </c:lvl>
                <c:lvl>
                  <c:pt idx="0">
                    <c:v>Uomo</c:v>
                  </c:pt>
                  <c:pt idx="2">
                    <c:v>Donna</c:v>
                  </c:pt>
                </c:lvl>
              </c:multiLvlStrCache>
            </c:multiLvlStrRef>
          </c:cat>
          <c:val>
            <c:numRef>
              <c:f>'flex e conc'!$C$30:$C$33</c:f>
              <c:numCache>
                <c:formatCode>0.0</c:formatCode>
                <c:ptCount val="4"/>
                <c:pt idx="0">
                  <c:v>19.982527948760982</c:v>
                </c:pt>
                <c:pt idx="1">
                  <c:v>80.017472051239011</c:v>
                </c:pt>
                <c:pt idx="2">
                  <c:v>14.042283771713921</c:v>
                </c:pt>
                <c:pt idx="3">
                  <c:v>85.957716228286074</c:v>
                </c:pt>
              </c:numCache>
            </c:numRef>
          </c:val>
        </c:ser>
        <c:ser>
          <c:idx val="1"/>
          <c:order val="1"/>
          <c:tx>
            <c:strRef>
              <c:f>'flex e conc'!$D$29</c:f>
              <c:strCache>
                <c:ptCount val="1"/>
                <c:pt idx="0">
                  <c:v>Indipendente</c:v>
                </c:pt>
              </c:strCache>
            </c:strRef>
          </c:tx>
          <c:cat>
            <c:multiLvlStrRef>
              <c:f>'flex e conc'!$A$30:$B$33</c:f>
              <c:multiLvlStrCache>
                <c:ptCount val="4"/>
                <c:lvl>
                  <c:pt idx="0">
                    <c:v>Per nulla o poco</c:v>
                  </c:pt>
                  <c:pt idx="1">
                    <c:v>Molto o abbastanza</c:v>
                  </c:pt>
                  <c:pt idx="2">
                    <c:v>Per nulla o poco</c:v>
                  </c:pt>
                  <c:pt idx="3">
                    <c:v>Molto o abbastanza</c:v>
                  </c:pt>
                </c:lvl>
                <c:lvl>
                  <c:pt idx="0">
                    <c:v>Uomo</c:v>
                  </c:pt>
                  <c:pt idx="2">
                    <c:v>Donna</c:v>
                  </c:pt>
                </c:lvl>
              </c:multiLvlStrCache>
            </c:multiLvlStrRef>
          </c:cat>
          <c:val>
            <c:numRef>
              <c:f>'flex e conc'!$D$30:$D$33</c:f>
              <c:numCache>
                <c:formatCode>0.0</c:formatCode>
                <c:ptCount val="4"/>
                <c:pt idx="0">
                  <c:v>31.08693373351062</c:v>
                </c:pt>
                <c:pt idx="1">
                  <c:v>68.91306626648938</c:v>
                </c:pt>
                <c:pt idx="2">
                  <c:v>24.882657256406738</c:v>
                </c:pt>
                <c:pt idx="3">
                  <c:v>75.117342743593241</c:v>
                </c:pt>
              </c:numCache>
            </c:numRef>
          </c:val>
        </c:ser>
        <c:dLbls>
          <c:showVal val="1"/>
        </c:dLbls>
        <c:axId val="59883520"/>
        <c:axId val="59885056"/>
      </c:barChart>
      <c:catAx>
        <c:axId val="59883520"/>
        <c:scaling>
          <c:orientation val="minMax"/>
        </c:scaling>
        <c:axPos val="b"/>
        <c:tickLblPos val="nextTo"/>
        <c:crossAx val="59885056"/>
        <c:crosses val="autoZero"/>
        <c:auto val="1"/>
        <c:lblAlgn val="ctr"/>
        <c:lblOffset val="100"/>
      </c:catAx>
      <c:valAx>
        <c:axId val="59885056"/>
        <c:scaling>
          <c:orientation val="minMax"/>
          <c:max val="88"/>
          <c:min val="0"/>
        </c:scaling>
        <c:delete val="1"/>
        <c:axPos val="l"/>
        <c:numFmt formatCode="0.0" sourceLinked="1"/>
        <c:tickLblPos val="none"/>
        <c:crossAx val="598835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it-IT"/>
        </a:p>
      </c:txPr>
    </c:legend>
    <c:plotVisOnly val="1"/>
  </c:chart>
  <c:spPr>
    <a:solidFill>
      <a:srgbClr val="FFFFFF"/>
    </a:solidFill>
    <a:ln>
      <a:noFill/>
    </a:ln>
  </c:spPr>
  <c:txPr>
    <a:bodyPr/>
    <a:lstStyle/>
    <a:p>
      <a:pPr>
        <a:defRPr sz="1600">
          <a:latin typeface="Segoe Print" pitchFamily="2" charset="0"/>
        </a:defRPr>
      </a:pPr>
      <a:endParaRPr lang="it-IT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100"/>
      <c:perspective val="30"/>
    </c:view3D>
    <c:plotArea>
      <c:layout>
        <c:manualLayout>
          <c:layoutTarget val="inner"/>
          <c:xMode val="edge"/>
          <c:yMode val="edge"/>
          <c:x val="2.3611111111111145E-2"/>
          <c:y val="4.8611111111111112E-2"/>
          <c:w val="0.9583333333333337"/>
          <c:h val="0.91203703703703709"/>
        </c:manualLayout>
      </c:layout>
      <c:pie3DChart>
        <c:varyColors val="1"/>
        <c:ser>
          <c:idx val="0"/>
          <c:order val="0"/>
          <c:tx>
            <c:strRef>
              <c:f>inps!$B$4</c:f>
              <c:strCache>
                <c:ptCount val="1"/>
                <c:pt idx="0">
                  <c:v>Maternità obbligatoria femminile</c:v>
                </c:pt>
              </c:strCache>
            </c:strRef>
          </c:tx>
          <c:spPr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explosion val="25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3.0858158355205601E-2"/>
                  <c:y val="0.11127952755905511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sz="2000">
                        <a:latin typeface="Comic Sans MS" pitchFamily="66" charset="0"/>
                      </a:defRPr>
                    </a:pPr>
                    <a:r>
                      <a:rPr lang="en-US" sz="2000">
                        <a:latin typeface="Comic Sans MS" pitchFamily="66" charset="0"/>
                      </a:rPr>
                      <a:t>D</a:t>
                    </a:r>
                    <a:r>
                      <a:rPr lang="en-US" sz="900"/>
                      <a:t>ipendenti a tempo determinato </a:t>
                    </a:r>
                    <a:r>
                      <a:rPr lang="en-US" sz="1400" b="1"/>
                      <a:t>8,2</a:t>
                    </a:r>
                  </a:p>
                </c:rich>
              </c:tx>
              <c:spPr>
                <a:noFill/>
                <a:ln w="19050">
                  <a:solidFill>
                    <a:srgbClr val="75BCF7"/>
                  </a:solidFill>
                </a:ln>
              </c:spPr>
              <c:showVal val="1"/>
              <c:showCatName val="1"/>
            </c:dLbl>
            <c:dLbl>
              <c:idx val="1"/>
              <c:layout>
                <c:manualLayout>
                  <c:x val="-4.2662011717362766E-2"/>
                  <c:y val="2.9691236512102658E-2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sz="2000">
                        <a:latin typeface="Comic Sans MS" pitchFamily="66" charset="0"/>
                      </a:defRPr>
                    </a:pPr>
                    <a:r>
                      <a:rPr lang="en-US" sz="2000">
                        <a:latin typeface="Comic Sans MS" pitchFamily="66" charset="0"/>
                      </a:rPr>
                      <a:t>D</a:t>
                    </a:r>
                    <a:r>
                      <a:rPr lang="en-US" sz="900"/>
                      <a:t>ipendenti a tempo indeterminato  </a:t>
                    </a:r>
                    <a:r>
                      <a:rPr lang="en-US" sz="1400" b="1"/>
                      <a:t>82,6</a:t>
                    </a:r>
                  </a:p>
                </c:rich>
              </c:tx>
              <c:spPr>
                <a:noFill/>
                <a:ln w="19050">
                  <a:solidFill>
                    <a:srgbClr val="FFCC99"/>
                  </a:solidFill>
                </a:ln>
              </c:spPr>
              <c:showVal val="1"/>
              <c:showCatName val="1"/>
            </c:dLbl>
            <c:dLbl>
              <c:idx val="2"/>
              <c:layout>
                <c:manualLayout>
                  <c:x val="5.0990263265235723E-2"/>
                  <c:y val="-0.15849591717701961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sz="2000">
                        <a:latin typeface="Comic Sans MS" pitchFamily="66" charset="0"/>
                      </a:defRPr>
                    </a:pPr>
                    <a:r>
                      <a:rPr lang="en-US" sz="2000">
                        <a:latin typeface="Comic Sans MS" pitchFamily="66" charset="0"/>
                      </a:rPr>
                      <a:t>A</a:t>
                    </a:r>
                    <a:r>
                      <a:rPr lang="en-US" sz="900"/>
                      <a:t>utonomi </a:t>
                    </a:r>
                    <a:r>
                      <a:rPr lang="en-US" sz="1400" b="1"/>
                      <a:t>6,6</a:t>
                    </a:r>
                  </a:p>
                </c:rich>
              </c:tx>
              <c:spPr>
                <a:noFill/>
                <a:ln w="19050">
                  <a:solidFill>
                    <a:srgbClr val="A9DA74"/>
                  </a:solidFill>
                </a:ln>
              </c:spPr>
              <c:showVal val="1"/>
              <c:showCatName val="1"/>
            </c:dLbl>
            <c:dLbl>
              <c:idx val="3"/>
              <c:layout>
                <c:manualLayout>
                  <c:x val="6.4667368556331636E-2"/>
                  <c:y val="-3.8484251968503941E-2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sz="2000">
                        <a:latin typeface="Comic Sans MS" pitchFamily="66" charset="0"/>
                      </a:defRPr>
                    </a:pPr>
                    <a:r>
                      <a:rPr lang="en-US" sz="2000">
                        <a:latin typeface="Comic Sans MS" pitchFamily="66" charset="0"/>
                      </a:rPr>
                      <a:t>C</a:t>
                    </a:r>
                    <a:r>
                      <a:rPr lang="en-US" sz="900"/>
                      <a:t>ontribuenti alla gestione separata </a:t>
                    </a:r>
                    <a:r>
                      <a:rPr lang="en-US" sz="1400" b="1"/>
                      <a:t>2,6</a:t>
                    </a:r>
                  </a:p>
                </c:rich>
              </c:tx>
              <c:spPr>
                <a:noFill/>
                <a:ln w="19050">
                  <a:solidFill>
                    <a:srgbClr val="2D2D8A">
                      <a:lumMod val="40000"/>
                      <a:lumOff val="60000"/>
                    </a:srgbClr>
                  </a:solidFill>
                </a:ln>
              </c:spPr>
              <c:showVal val="1"/>
              <c:showCatName val="1"/>
            </c:dLbl>
            <c:spPr>
              <a:noFill/>
              <a:ln w="19050">
                <a:solidFill>
                  <a:srgbClr val="FF6600"/>
                </a:solidFill>
              </a:ln>
            </c:spPr>
            <c:txPr>
              <a:bodyPr anchor="ctr" anchorCtr="0"/>
              <a:lstStyle/>
              <a:p>
                <a:pPr>
                  <a:defRPr sz="2000">
                    <a:latin typeface="Comic Sans MS" pitchFamily="66" charset="0"/>
                  </a:defRPr>
                </a:pPr>
                <a:endParaRPr lang="it-IT"/>
              </a:p>
            </c:txPr>
            <c:showVal val="1"/>
            <c:showCatName val="1"/>
            <c:showLeaderLines val="1"/>
          </c:dLbls>
          <c:cat>
            <c:strRef>
              <c:f>inps!$A$5:$A$8</c:f>
              <c:strCache>
                <c:ptCount val="4"/>
                <c:pt idx="0">
                  <c:v>Dipendenti a tempo determinato</c:v>
                </c:pt>
                <c:pt idx="1">
                  <c:v>Dipendenti a tempo indeterminato</c:v>
                </c:pt>
                <c:pt idx="2">
                  <c:v>Autonomi</c:v>
                </c:pt>
                <c:pt idx="3">
                  <c:v>Contribuenti alla gestione separata</c:v>
                </c:pt>
              </c:strCache>
            </c:strRef>
          </c:cat>
          <c:val>
            <c:numRef>
              <c:f>inps!$B$5:$B$8</c:f>
              <c:numCache>
                <c:formatCode>0.0</c:formatCode>
                <c:ptCount val="4"/>
                <c:pt idx="0">
                  <c:v>8.2000000000000011</c:v>
                </c:pt>
                <c:pt idx="1">
                  <c:v>82.6</c:v>
                </c:pt>
                <c:pt idx="2">
                  <c:v>6.6</c:v>
                </c:pt>
                <c:pt idx="3">
                  <c:v>2.6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txPr>
    <a:bodyPr/>
    <a:lstStyle/>
    <a:p>
      <a:pPr>
        <a:defRPr>
          <a:latin typeface="Segoe Print" pitchFamily="2" charset="0"/>
        </a:defRPr>
      </a:pPr>
      <a:endParaRPr lang="it-IT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100"/>
      <c:perspective val="30"/>
    </c:view3D>
    <c:plotArea>
      <c:layout>
        <c:manualLayout>
          <c:layoutTarget val="inner"/>
          <c:xMode val="edge"/>
          <c:yMode val="edge"/>
          <c:x val="2.3611111111111156E-2"/>
          <c:y val="4.8611111111111112E-2"/>
          <c:w val="0.9583333333333337"/>
          <c:h val="0.91203703703703709"/>
        </c:manualLayout>
      </c:layout>
      <c:pie3DChart>
        <c:varyColors val="1"/>
        <c:ser>
          <c:idx val="0"/>
          <c:order val="0"/>
          <c:tx>
            <c:strRef>
              <c:f>inps!$D$4</c:f>
              <c:strCache>
                <c:ptCount val="1"/>
                <c:pt idx="0">
                  <c:v>Congedo parentale femminile</c:v>
                </c:pt>
              </c:strCache>
            </c:strRef>
          </c:tx>
          <c:spPr>
            <a:ln w="25400">
              <a:solidFill>
                <a:schemeClr val="tx1">
                  <a:lumMod val="50000"/>
                  <a:lumOff val="50000"/>
                </a:schemeClr>
              </a:solidFill>
            </a:ln>
          </c:spPr>
          <c:explosion val="25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1746995911225395E-2"/>
                  <c:y val="0.12811570428696403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9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defRPr>
                    </a:pPr>
                    <a:r>
                      <a:rPr lang="it-IT" sz="20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rPr>
                      <a:t>D</a:t>
                    </a:r>
                    <a:r>
                      <a:rPr lang="en-US"/>
                      <a:t>ipendenti a tempo determinato </a:t>
                    </a:r>
                    <a:r>
                      <a:rPr lang="en-US" sz="1400" b="1"/>
                      <a:t>6,0</a:t>
                    </a:r>
                  </a:p>
                </c:rich>
              </c:tx>
              <c:spPr>
                <a:noFill/>
                <a:ln w="19050">
                  <a:solidFill>
                    <a:srgbClr val="75BCF7"/>
                  </a:solidFill>
                </a:ln>
              </c:spPr>
              <c:showVal val="1"/>
              <c:showCatName val="1"/>
            </c:dLbl>
            <c:dLbl>
              <c:idx val="1"/>
              <c:layout>
                <c:manualLayout>
                  <c:x val="-5.467673683646692E-2"/>
                  <c:y val="7.4597550306211749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9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defRPr>
                    </a:pPr>
                    <a:r>
                      <a:rPr lang="it-IT" sz="20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rPr>
                      <a:t>D</a:t>
                    </a:r>
                    <a:r>
                      <a:rPr lang="en-US"/>
                      <a:t>ipendenti a tempo indeterminato  </a:t>
                    </a:r>
                    <a:r>
                      <a:rPr lang="en-US" sz="1400" b="1"/>
                      <a:t>92,6</a:t>
                    </a:r>
                  </a:p>
                </c:rich>
              </c:tx>
              <c:spPr>
                <a:noFill/>
                <a:ln w="19050">
                  <a:solidFill>
                    <a:srgbClr val="FFCC99"/>
                  </a:solidFill>
                </a:ln>
              </c:spPr>
              <c:showVal val="1"/>
              <c:showCatName val="1"/>
            </c:dLbl>
            <c:dLbl>
              <c:idx val="2"/>
              <c:layout>
                <c:manualLayout>
                  <c:x val="8.4511578909779173E-2"/>
                  <c:y val="-0.41844233012540105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9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defRPr>
                    </a:pPr>
                    <a:r>
                      <a:rPr lang="it-IT" sz="20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rPr>
                      <a:t>A</a:t>
                    </a:r>
                    <a:r>
                      <a:rPr lang="en-US"/>
                      <a:t>utonomi </a:t>
                    </a:r>
                    <a:r>
                      <a:rPr lang="en-US" sz="1400" b="1"/>
                      <a:t>0,9</a:t>
                    </a:r>
                  </a:p>
                </c:rich>
              </c:tx>
              <c:spPr>
                <a:noFill/>
                <a:ln w="19050">
                  <a:solidFill>
                    <a:srgbClr val="A9DA74"/>
                  </a:solidFill>
                </a:ln>
              </c:spPr>
              <c:showVal val="1"/>
              <c:showCatName val="1"/>
            </c:dLbl>
            <c:dLbl>
              <c:idx val="3"/>
              <c:layout>
                <c:manualLayout>
                  <c:x val="9.6976020854536035E-2"/>
                  <c:y val="-0.12982939632545931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it-IT" sz="900" b="0" i="0" u="none" strike="noStrike" kern="1200" baseline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defRPr>
                    </a:pPr>
                    <a:r>
                      <a:rPr lang="it-IT" sz="2000" b="1" i="0" u="none" strike="noStrike" kern="1200" baseline="0" dirty="0">
                        <a:solidFill>
                          <a:sysClr val="windowText" lastClr="000000"/>
                        </a:solidFill>
                        <a:latin typeface="Comic Sans MS" pitchFamily="66" charset="0"/>
                        <a:ea typeface="+mn-ea"/>
                        <a:cs typeface="+mn-cs"/>
                      </a:rPr>
                      <a:t>C</a:t>
                    </a:r>
                    <a:r>
                      <a:rPr lang="en-US" dirty="0" err="1"/>
                      <a:t>ontribuenti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alla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gestione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separata</a:t>
                    </a:r>
                    <a:r>
                      <a:rPr lang="en-US" dirty="0"/>
                      <a:t> </a:t>
                    </a:r>
                    <a:r>
                      <a:rPr lang="en-US" sz="1400" b="1" dirty="0"/>
                      <a:t>0,5</a:t>
                    </a:r>
                  </a:p>
                </c:rich>
              </c:tx>
              <c:spPr>
                <a:noFill/>
                <a:ln w="19050">
                  <a:solidFill>
                    <a:srgbClr val="2D2D8A">
                      <a:lumMod val="40000"/>
                      <a:lumOff val="60000"/>
                    </a:srgbClr>
                  </a:solidFill>
                </a:ln>
              </c:spPr>
              <c:showVal val="1"/>
              <c:showCatName val="1"/>
            </c:dLbl>
            <c:spPr>
              <a:noFill/>
              <a:ln w="19050">
                <a:solidFill>
                  <a:srgbClr val="002060"/>
                </a:solidFill>
              </a:ln>
            </c:spPr>
            <c:txPr>
              <a:bodyPr/>
              <a:lstStyle/>
              <a:p>
                <a:pPr algn="ctr" rtl="0">
                  <a:defRPr lang="it-IT" sz="900" b="0" i="0" u="none" strike="noStrike" kern="1200" baseline="0">
                    <a:solidFill>
                      <a:sysClr val="windowText" lastClr="000000"/>
                    </a:solidFill>
                    <a:latin typeface="Comic Sans MS" pitchFamily="66" charset="0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showCatName val="1"/>
            <c:showLeaderLines val="1"/>
          </c:dLbls>
          <c:cat>
            <c:strRef>
              <c:f>inps!$C$5:$C$8</c:f>
              <c:strCache>
                <c:ptCount val="4"/>
                <c:pt idx="0">
                  <c:v>Dipendenti a tempo determinato</c:v>
                </c:pt>
                <c:pt idx="1">
                  <c:v>Dipendenti a tempo indeterminato</c:v>
                </c:pt>
                <c:pt idx="2">
                  <c:v>Autonomi</c:v>
                </c:pt>
                <c:pt idx="3">
                  <c:v>Contribuenti alla gestione separata</c:v>
                </c:pt>
              </c:strCache>
            </c:strRef>
          </c:cat>
          <c:val>
            <c:numRef>
              <c:f>inps!$D$5:$D$8</c:f>
              <c:numCache>
                <c:formatCode>0.0</c:formatCode>
                <c:ptCount val="4"/>
                <c:pt idx="0">
                  <c:v>6</c:v>
                </c:pt>
                <c:pt idx="1">
                  <c:v>92.6</c:v>
                </c:pt>
                <c:pt idx="2">
                  <c:v>0.9</c:v>
                </c:pt>
                <c:pt idx="3">
                  <c:v>0.5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txPr>
    <a:bodyPr/>
    <a:lstStyle/>
    <a:p>
      <a:pPr>
        <a:defRPr>
          <a:latin typeface="Segoe Print" pitchFamily="2" charset="0"/>
        </a:defRPr>
      </a:pPr>
      <a:endParaRPr lang="it-IT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2.0000641394942374E-2"/>
          <c:y val="6.0626944228419063E-2"/>
          <c:w val="0.95861413451197319"/>
          <c:h val="0.51535202685812687"/>
        </c:manualLayout>
      </c:layout>
      <c:barChart>
        <c:barDir val="col"/>
        <c:grouping val="clustered"/>
        <c:ser>
          <c:idx val="0"/>
          <c:order val="0"/>
          <c:tx>
            <c:strRef>
              <c:f>'flex e conc'!$C$5</c:f>
              <c:strCache>
                <c:ptCount val="1"/>
                <c:pt idx="0">
                  <c:v>Dipendente</c:v>
                </c:pt>
              </c:strCache>
            </c:strRef>
          </c:tx>
          <c:dLbls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Val val="1"/>
          </c:dLbls>
          <c:cat>
            <c:multiLvlStrRef>
              <c:f>'flex e conc'!$A$6:$B$11</c:f>
              <c:multiLvlStrCache>
                <c:ptCount val="6"/>
                <c:lvl>
                  <c:pt idx="0">
                    <c:v>Flessibilità in entrata o in uscita</c:v>
                  </c:pt>
                  <c:pt idx="1">
                    <c:v>Flessibilità in entrata e in uscita</c:v>
                  </c:pt>
                  <c:pt idx="2">
                    <c:v>Nessuna flessibilità</c:v>
                  </c:pt>
                  <c:pt idx="3">
                    <c:v>Flessibilità in entrata o in uscita</c:v>
                  </c:pt>
                  <c:pt idx="4">
                    <c:v>Flessibilità in entrata e in uscita</c:v>
                  </c:pt>
                  <c:pt idx="5">
                    <c:v>Nessuna flessibilità</c:v>
                  </c:pt>
                </c:lvl>
                <c:lvl>
                  <c:pt idx="0">
                    <c:v>Uomo</c:v>
                  </c:pt>
                  <c:pt idx="3">
                    <c:v>Donna</c:v>
                  </c:pt>
                </c:lvl>
              </c:multiLvlStrCache>
            </c:multiLvlStrRef>
          </c:cat>
          <c:val>
            <c:numRef>
              <c:f>'flex e conc'!$C$6:$C$11</c:f>
              <c:numCache>
                <c:formatCode>0.0</c:formatCode>
                <c:ptCount val="6"/>
                <c:pt idx="0">
                  <c:v>3.1634485399658403</c:v>
                </c:pt>
                <c:pt idx="1">
                  <c:v>44.305318278538259</c:v>
                </c:pt>
                <c:pt idx="2">
                  <c:v>52.531233181495907</c:v>
                </c:pt>
                <c:pt idx="3">
                  <c:v>2.5041196238676826</c:v>
                </c:pt>
                <c:pt idx="4">
                  <c:v>45.991366994868443</c:v>
                </c:pt>
                <c:pt idx="5">
                  <c:v>51.504513381263877</c:v>
                </c:pt>
              </c:numCache>
            </c:numRef>
          </c:val>
        </c:ser>
        <c:ser>
          <c:idx val="1"/>
          <c:order val="1"/>
          <c:tx>
            <c:strRef>
              <c:f>'flex e conc'!$D$5</c:f>
              <c:strCache>
                <c:ptCount val="1"/>
                <c:pt idx="0">
                  <c:v>Indipendente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Val val="1"/>
          </c:dLbls>
          <c:cat>
            <c:multiLvlStrRef>
              <c:f>'flex e conc'!$A$6:$B$11</c:f>
              <c:multiLvlStrCache>
                <c:ptCount val="6"/>
                <c:lvl>
                  <c:pt idx="0">
                    <c:v>Flessibilità in entrata o in uscita</c:v>
                  </c:pt>
                  <c:pt idx="1">
                    <c:v>Flessibilità in entrata e in uscita</c:v>
                  </c:pt>
                  <c:pt idx="2">
                    <c:v>Nessuna flessibilità</c:v>
                  </c:pt>
                  <c:pt idx="3">
                    <c:v>Flessibilità in entrata o in uscita</c:v>
                  </c:pt>
                  <c:pt idx="4">
                    <c:v>Flessibilità in entrata e in uscita</c:v>
                  </c:pt>
                  <c:pt idx="5">
                    <c:v>Nessuna flessibilità</c:v>
                  </c:pt>
                </c:lvl>
                <c:lvl>
                  <c:pt idx="0">
                    <c:v>Uomo</c:v>
                  </c:pt>
                  <c:pt idx="3">
                    <c:v>Donna</c:v>
                  </c:pt>
                </c:lvl>
              </c:multiLvlStrCache>
            </c:multiLvlStrRef>
          </c:cat>
          <c:val>
            <c:numRef>
              <c:f>'flex e conc'!$D$6:$D$11</c:f>
              <c:numCache>
                <c:formatCode>0.0</c:formatCode>
                <c:ptCount val="6"/>
                <c:pt idx="0">
                  <c:v>0.40968437344005587</c:v>
                </c:pt>
                <c:pt idx="1">
                  <c:v>89.235824342577601</c:v>
                </c:pt>
                <c:pt idx="2">
                  <c:v>10.354491283982348</c:v>
                </c:pt>
                <c:pt idx="3">
                  <c:v>0.64781188616326368</c:v>
                </c:pt>
                <c:pt idx="4">
                  <c:v>86.046034900187294</c:v>
                </c:pt>
                <c:pt idx="5">
                  <c:v>13.306153213649448</c:v>
                </c:pt>
              </c:numCache>
            </c:numRef>
          </c:val>
        </c:ser>
        <c:dLbls>
          <c:showVal val="1"/>
        </c:dLbls>
        <c:axId val="59631104"/>
        <c:axId val="59632640"/>
      </c:barChart>
      <c:catAx>
        <c:axId val="59631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9632640"/>
        <c:crosses val="autoZero"/>
        <c:auto val="1"/>
        <c:lblAlgn val="ctr"/>
        <c:lblOffset val="100"/>
      </c:catAx>
      <c:valAx>
        <c:axId val="59632640"/>
        <c:scaling>
          <c:orientation val="minMax"/>
          <c:max val="90"/>
          <c:min val="0"/>
        </c:scaling>
        <c:delete val="1"/>
        <c:axPos val="l"/>
        <c:numFmt formatCode="0.0" sourceLinked="1"/>
        <c:tickLblPos val="none"/>
        <c:crossAx val="5963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223393849709708"/>
          <c:y val="6.5714920564381746E-2"/>
          <c:w val="0.20121375402733035"/>
          <c:h val="0.2551287952132304"/>
        </c:manualLayout>
      </c:layout>
      <c:txPr>
        <a:bodyPr/>
        <a:lstStyle/>
        <a:p>
          <a:pPr>
            <a:defRPr sz="1400"/>
          </a:pPr>
          <a:endParaRPr lang="it-IT"/>
        </a:p>
      </c:txPr>
    </c:legend>
    <c:plotVisOnly val="1"/>
  </c:chart>
  <c:spPr>
    <a:solidFill>
      <a:srgbClr val="FFFFFF"/>
    </a:solidFill>
    <a:ln>
      <a:noFill/>
    </a:ln>
  </c:spPr>
  <c:txPr>
    <a:bodyPr/>
    <a:lstStyle/>
    <a:p>
      <a:pPr>
        <a:defRPr>
          <a:latin typeface="Comic Sans MS" pitchFamily="66" charset="0"/>
        </a:defRPr>
      </a:pPr>
      <a:endParaRPr lang="it-IT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7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2.0421707529572751E-2"/>
          <c:y val="5.7060653391453241E-2"/>
          <c:w val="0.96888196633122647"/>
          <c:h val="0.61614640856898273"/>
        </c:manualLayout>
      </c:layout>
      <c:barChart>
        <c:barDir val="col"/>
        <c:grouping val="clustered"/>
        <c:ser>
          <c:idx val="0"/>
          <c:order val="0"/>
          <c:tx>
            <c:strRef>
              <c:f>'flex e conc'!$C$17</c:f>
              <c:strCache>
                <c:ptCount val="1"/>
                <c:pt idx="0">
                  <c:v>Dipendente</c:v>
                </c:pt>
              </c:strCache>
            </c:strRef>
          </c:tx>
          <c:dLbls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Val val="1"/>
          </c:dLbls>
          <c:cat>
            <c:multiLvlStrRef>
              <c:f>'flex e conc'!$A$18:$B$23</c:f>
              <c:multiLvlStrCache>
                <c:ptCount val="6"/>
                <c:lvl>
                  <c:pt idx="0">
                    <c:v>Sì, con facilità</c:v>
                  </c:pt>
                  <c:pt idx="1">
                    <c:v>Sì, ma con difficoltà</c:v>
                  </c:pt>
                  <c:pt idx="2">
                    <c:v>No</c:v>
                  </c:pt>
                  <c:pt idx="3">
                    <c:v>Sì, con facilità</c:v>
                  </c:pt>
                  <c:pt idx="4">
                    <c:v>Sì, ma con difficoltà</c:v>
                  </c:pt>
                  <c:pt idx="5">
                    <c:v>No</c:v>
                  </c:pt>
                </c:lvl>
                <c:lvl>
                  <c:pt idx="0">
                    <c:v>Uomo</c:v>
                  </c:pt>
                  <c:pt idx="3">
                    <c:v>Donna</c:v>
                  </c:pt>
                </c:lvl>
              </c:multiLvlStrCache>
            </c:multiLvlStrRef>
          </c:cat>
          <c:val>
            <c:numRef>
              <c:f>'flex e conc'!$C$18:$C$23</c:f>
              <c:numCache>
                <c:formatCode>0.0</c:formatCode>
                <c:ptCount val="6"/>
                <c:pt idx="0">
                  <c:v>63.992769272500347</c:v>
                </c:pt>
                <c:pt idx="1">
                  <c:v>30.843962461388109</c:v>
                </c:pt>
                <c:pt idx="2">
                  <c:v>5.1632682661115545</c:v>
                </c:pt>
                <c:pt idx="3">
                  <c:v>59.541207818214914</c:v>
                </c:pt>
                <c:pt idx="4">
                  <c:v>33.777614484550575</c:v>
                </c:pt>
                <c:pt idx="5">
                  <c:v>6.6811776972344967</c:v>
                </c:pt>
              </c:numCache>
            </c:numRef>
          </c:val>
        </c:ser>
        <c:ser>
          <c:idx val="1"/>
          <c:order val="1"/>
          <c:tx>
            <c:strRef>
              <c:f>'flex e conc'!$D$17</c:f>
              <c:strCache>
                <c:ptCount val="1"/>
                <c:pt idx="0">
                  <c:v>Indipendente</c:v>
                </c:pt>
              </c:strCache>
            </c:strRef>
          </c:tx>
          <c:dLbls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Val val="1"/>
          </c:dLbls>
          <c:cat>
            <c:multiLvlStrRef>
              <c:f>'flex e conc'!$A$18:$B$23</c:f>
              <c:multiLvlStrCache>
                <c:ptCount val="6"/>
                <c:lvl>
                  <c:pt idx="0">
                    <c:v>Sì, con facilità</c:v>
                  </c:pt>
                  <c:pt idx="1">
                    <c:v>Sì, ma con difficoltà</c:v>
                  </c:pt>
                  <c:pt idx="2">
                    <c:v>No</c:v>
                  </c:pt>
                  <c:pt idx="3">
                    <c:v>Sì, con facilità</c:v>
                  </c:pt>
                  <c:pt idx="4">
                    <c:v>Sì, ma con difficoltà</c:v>
                  </c:pt>
                  <c:pt idx="5">
                    <c:v>No</c:v>
                  </c:pt>
                </c:lvl>
                <c:lvl>
                  <c:pt idx="0">
                    <c:v>Uomo</c:v>
                  </c:pt>
                  <c:pt idx="3">
                    <c:v>Donna</c:v>
                  </c:pt>
                </c:lvl>
              </c:multiLvlStrCache>
            </c:multiLvlStrRef>
          </c:cat>
          <c:val>
            <c:numRef>
              <c:f>'flex e conc'!$D$18:$D$23</c:f>
              <c:numCache>
                <c:formatCode>0.0</c:formatCode>
                <c:ptCount val="6"/>
                <c:pt idx="0">
                  <c:v>78.626483574001057</c:v>
                </c:pt>
                <c:pt idx="1">
                  <c:v>15.827483953485139</c:v>
                </c:pt>
                <c:pt idx="2">
                  <c:v>5.5460324725137919</c:v>
                </c:pt>
                <c:pt idx="3">
                  <c:v>74.839774336485277</c:v>
                </c:pt>
                <c:pt idx="4">
                  <c:v>18.812297291124203</c:v>
                </c:pt>
                <c:pt idx="5">
                  <c:v>6.3479283723904789</c:v>
                </c:pt>
              </c:numCache>
            </c:numRef>
          </c:val>
        </c:ser>
        <c:dLbls>
          <c:showVal val="1"/>
        </c:dLbls>
        <c:axId val="59760640"/>
        <c:axId val="59762176"/>
      </c:barChart>
      <c:catAx>
        <c:axId val="59760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59762176"/>
        <c:crosses val="autoZero"/>
        <c:auto val="1"/>
        <c:lblAlgn val="ctr"/>
        <c:lblOffset val="100"/>
      </c:catAx>
      <c:valAx>
        <c:axId val="59762176"/>
        <c:scaling>
          <c:orientation val="minMax"/>
          <c:max val="80"/>
          <c:min val="0"/>
        </c:scaling>
        <c:delete val="1"/>
        <c:axPos val="l"/>
        <c:numFmt formatCode="0.0" sourceLinked="1"/>
        <c:tickLblPos val="none"/>
        <c:crossAx val="5976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3779287681487"/>
          <c:y val="3.4200448316200172E-2"/>
          <c:w val="0.19517734140651039"/>
          <c:h val="0.24133804952602869"/>
        </c:manualLayout>
      </c:layout>
      <c:txPr>
        <a:bodyPr/>
        <a:lstStyle/>
        <a:p>
          <a:pPr>
            <a:defRPr sz="1400"/>
          </a:pPr>
          <a:endParaRPr lang="it-IT"/>
        </a:p>
      </c:txPr>
    </c:legend>
    <c:plotVisOnly val="1"/>
  </c:chart>
  <c:spPr>
    <a:solidFill>
      <a:srgbClr val="FFFFFF"/>
    </a:solidFill>
    <a:ln>
      <a:noFill/>
    </a:ln>
  </c:spPr>
  <c:txPr>
    <a:bodyPr/>
    <a:lstStyle/>
    <a:p>
      <a:pPr>
        <a:defRPr>
          <a:latin typeface="Comic Sans MS" pitchFamily="66" charset="0"/>
        </a:defRPr>
      </a:pPr>
      <a:endParaRPr lang="it-IT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724674269908715E-2"/>
          <c:y val="1.6280242366232815E-2"/>
          <c:w val="0.96655065146018271"/>
          <c:h val="0.77672566296052603"/>
        </c:manualLayout>
      </c:layout>
      <c:barChart>
        <c:barDir val="col"/>
        <c:grouping val="clustered"/>
        <c:ser>
          <c:idx val="0"/>
          <c:order val="0"/>
          <c:tx>
            <c:strRef>
              <c:f>telelavoro!$B$17</c:f>
              <c:strCache>
                <c:ptCount val="1"/>
                <c:pt idx="0">
                  <c:v>Si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telelavoro!$C$16:$G$16</c:f>
              <c:strCache>
                <c:ptCount val="5"/>
                <c:pt idx="0">
                  <c:v>Da 1 a 15 addetti</c:v>
                </c:pt>
                <c:pt idx="1">
                  <c:v>Da 16 a 49 addetti</c:v>
                </c:pt>
                <c:pt idx="2">
                  <c:v>Da 50 a 249 addetti</c:v>
                </c:pt>
                <c:pt idx="3">
                  <c:v>250 e oltre</c:v>
                </c:pt>
                <c:pt idx="4">
                  <c:v>Totale</c:v>
                </c:pt>
              </c:strCache>
            </c:strRef>
          </c:cat>
          <c:val>
            <c:numRef>
              <c:f>telelavoro!$C$17:$G$17</c:f>
              <c:numCache>
                <c:formatCode>####.0</c:formatCode>
                <c:ptCount val="5"/>
                <c:pt idx="0">
                  <c:v>1.7547640548139747</c:v>
                </c:pt>
                <c:pt idx="1">
                  <c:v>2.4505678992790867</c:v>
                </c:pt>
                <c:pt idx="2">
                  <c:v>1.7370480841039999</c:v>
                </c:pt>
                <c:pt idx="3">
                  <c:v>7.4344882262372041</c:v>
                </c:pt>
                <c:pt idx="4">
                  <c:v>2.7522215721073984</c:v>
                </c:pt>
              </c:numCache>
            </c:numRef>
          </c:val>
        </c:ser>
        <c:dLbls>
          <c:showVal val="1"/>
        </c:dLbls>
        <c:axId val="59303424"/>
        <c:axId val="59304960"/>
      </c:barChart>
      <c:catAx>
        <c:axId val="59303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59304960"/>
        <c:crosses val="autoZero"/>
        <c:auto val="1"/>
        <c:lblAlgn val="ctr"/>
        <c:lblOffset val="100"/>
      </c:catAx>
      <c:valAx>
        <c:axId val="59304960"/>
        <c:scaling>
          <c:orientation val="minMax"/>
        </c:scaling>
        <c:delete val="1"/>
        <c:axPos val="l"/>
        <c:numFmt formatCode="####.0" sourceLinked="1"/>
        <c:tickLblPos val="none"/>
        <c:crossAx val="59303424"/>
        <c:crosses val="autoZero"/>
        <c:crossBetween val="between"/>
      </c:valAx>
      <c:spPr>
        <a:solidFill>
          <a:srgbClr val="FFFFFF"/>
        </a:solidFill>
      </c:spPr>
    </c:plotArea>
    <c:plotVisOnly val="1"/>
  </c:chart>
  <c:txPr>
    <a:bodyPr/>
    <a:lstStyle/>
    <a:p>
      <a:pPr>
        <a:defRPr sz="1400">
          <a:latin typeface="Segoe Print" pitchFamily="2" charset="0"/>
        </a:defRPr>
      </a:pPr>
      <a:endParaRPr lang="it-IT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4459628716623183E-2"/>
          <c:y val="2.6528035346499966E-2"/>
          <c:w val="0.89503243900356355"/>
          <c:h val="0.57661061164144178"/>
        </c:manualLayout>
      </c:layout>
      <c:barChart>
        <c:barDir val="col"/>
        <c:grouping val="percentStacked"/>
        <c:ser>
          <c:idx val="0"/>
          <c:order val="0"/>
          <c:tx>
            <c:strRef>
              <c:f>'Parttime ISTAT RIL'!$B$38</c:f>
              <c:strCache>
                <c:ptCount val="1"/>
                <c:pt idx="0">
                  <c:v>Perché meglio si adatta al tipo di produzione dell’azienda e all’organizzazione del lavoro</c:v>
                </c:pt>
              </c:strCache>
            </c:strRef>
          </c:tx>
          <c:spPr>
            <a:ln w="25400">
              <a:solidFill>
                <a:srgbClr val="4F81BD">
                  <a:shade val="95000"/>
                  <a:satMod val="105000"/>
                </a:srgbClr>
              </a:solidFill>
            </a:ln>
          </c:spPr>
          <c:dLbls>
            <c:dLbl>
              <c:idx val="5"/>
              <c:tx>
                <c:rich>
                  <a:bodyPr/>
                  <a:lstStyle/>
                  <a:p>
                    <a:r>
                      <a:rPr lang="en-US" sz="1400"/>
                      <a:t>P</a:t>
                    </a:r>
                    <a:r>
                      <a:rPr lang="en-US"/>
                      <a:t>er esigenze del datore di lavoro; 53,6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cat>
            <c:strRef>
              <c:f>'Parttime ISTAT RIL'!$C$37:$G$37</c:f>
              <c:strCache>
                <c:ptCount val="5"/>
                <c:pt idx="0">
                  <c:v>Fino a 15 addetti</c:v>
                </c:pt>
                <c:pt idx="1">
                  <c:v>16-49 addetti</c:v>
                </c:pt>
                <c:pt idx="2">
                  <c:v>50-249 addetti</c:v>
                </c:pt>
                <c:pt idx="3">
                  <c:v>250 addetti e oltre</c:v>
                </c:pt>
                <c:pt idx="4">
                  <c:v>Totale</c:v>
                </c:pt>
              </c:strCache>
            </c:strRef>
          </c:cat>
          <c:val>
            <c:numRef>
              <c:f>'Parttime ISTAT RIL'!$C$38:$G$38</c:f>
              <c:numCache>
                <c:formatCode>0.0</c:formatCode>
                <c:ptCount val="5"/>
                <c:pt idx="0">
                  <c:v>41.733978411477651</c:v>
                </c:pt>
                <c:pt idx="1">
                  <c:v>23.4457758912137</c:v>
                </c:pt>
                <c:pt idx="2">
                  <c:v>18.787799960980681</c:v>
                </c:pt>
                <c:pt idx="3">
                  <c:v>23.588850174216031</c:v>
                </c:pt>
                <c:pt idx="4">
                  <c:v>38.699274684394155</c:v>
                </c:pt>
              </c:numCache>
            </c:numRef>
          </c:val>
        </c:ser>
        <c:ser>
          <c:idx val="1"/>
          <c:order val="1"/>
          <c:tx>
            <c:strRef>
              <c:f>'Parttime ISTAT RIL'!$B$39</c:f>
              <c:strCache>
                <c:ptCount val="1"/>
                <c:pt idx="0">
                  <c:v>Per fronteggiare la stagionalità programmata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solidFill>
                <a:srgbClr val="4F81BD">
                  <a:shade val="95000"/>
                  <a:satMod val="105000"/>
                </a:srgbClr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dLblPos val="ctr"/>
            <c:showVal val="1"/>
          </c:dLbls>
          <c:cat>
            <c:strRef>
              <c:f>'Parttime ISTAT RIL'!$C$37:$G$37</c:f>
              <c:strCache>
                <c:ptCount val="5"/>
                <c:pt idx="0">
                  <c:v>Fino a 15 addetti</c:v>
                </c:pt>
                <c:pt idx="1">
                  <c:v>16-49 addetti</c:v>
                </c:pt>
                <c:pt idx="2">
                  <c:v>50-249 addetti</c:v>
                </c:pt>
                <c:pt idx="3">
                  <c:v>250 addetti e oltre</c:v>
                </c:pt>
                <c:pt idx="4">
                  <c:v>Totale</c:v>
                </c:pt>
              </c:strCache>
            </c:strRef>
          </c:cat>
          <c:val>
            <c:numRef>
              <c:f>'Parttime ISTAT RIL'!$C$39:$G$39</c:f>
              <c:numCache>
                <c:formatCode>0.0</c:formatCode>
                <c:ptCount val="5"/>
                <c:pt idx="0">
                  <c:v>3.7186908954116551</c:v>
                </c:pt>
                <c:pt idx="1">
                  <c:v>3.3037827279215661</c:v>
                </c:pt>
                <c:pt idx="2">
                  <c:v>2.6338037328477601</c:v>
                </c:pt>
                <c:pt idx="3">
                  <c:v>2.9965156794425081</c:v>
                </c:pt>
                <c:pt idx="4">
                  <c:v>3.6287792905334761</c:v>
                </c:pt>
              </c:numCache>
            </c:numRef>
          </c:val>
        </c:ser>
        <c:ser>
          <c:idx val="2"/>
          <c:order val="2"/>
          <c:tx>
            <c:strRef>
              <c:f>'Parttime ISTAT RIL'!$B$40</c:f>
              <c:strCache>
                <c:ptCount val="1"/>
                <c:pt idx="0">
                  <c:v>Per l’impossibilità di far lavorare il personale a tempo pieno o per tutto l’arco dell’anno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rgbClr val="4F81BD">
                  <a:shade val="95000"/>
                  <a:satMod val="105000"/>
                </a:srgbClr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dLblPos val="inBase"/>
            <c:showVal val="1"/>
          </c:dLbls>
          <c:cat>
            <c:strRef>
              <c:f>'Parttime ISTAT RIL'!$C$37:$G$37</c:f>
              <c:strCache>
                <c:ptCount val="5"/>
                <c:pt idx="0">
                  <c:v>Fino a 15 addetti</c:v>
                </c:pt>
                <c:pt idx="1">
                  <c:v>16-49 addetti</c:v>
                </c:pt>
                <c:pt idx="2">
                  <c:v>50-249 addetti</c:v>
                </c:pt>
                <c:pt idx="3">
                  <c:v>250 addetti e oltre</c:v>
                </c:pt>
                <c:pt idx="4">
                  <c:v>Totale</c:v>
                </c:pt>
              </c:strCache>
            </c:strRef>
          </c:cat>
          <c:val>
            <c:numRef>
              <c:f>'Parttime ISTAT RIL'!$C$40:$G$40</c:f>
              <c:numCache>
                <c:formatCode>0.0</c:formatCode>
                <c:ptCount val="5"/>
                <c:pt idx="0">
                  <c:v>12.458594133690006</c:v>
                </c:pt>
                <c:pt idx="1">
                  <c:v>5.7867848690883132</c:v>
                </c:pt>
                <c:pt idx="2">
                  <c:v>2.9524614684268711</c:v>
                </c:pt>
                <c:pt idx="3">
                  <c:v>0.76655052264808377</c:v>
                </c:pt>
                <c:pt idx="4">
                  <c:v>11.281024026767337</c:v>
                </c:pt>
              </c:numCache>
            </c:numRef>
          </c:val>
        </c:ser>
        <c:ser>
          <c:idx val="3"/>
          <c:order val="3"/>
          <c:tx>
            <c:strRef>
              <c:f>'Parttime ISTAT RIL'!$B$41</c:f>
              <c:strCache>
                <c:ptCount val="1"/>
                <c:pt idx="0">
                  <c:v>È’ generalmente richiesto dai lavoratori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cat>
            <c:strRef>
              <c:f>'Parttime ISTAT RIL'!$C$37:$G$37</c:f>
              <c:strCache>
                <c:ptCount val="5"/>
                <c:pt idx="0">
                  <c:v>Fino a 15 addetti</c:v>
                </c:pt>
                <c:pt idx="1">
                  <c:v>16-49 addetti</c:v>
                </c:pt>
                <c:pt idx="2">
                  <c:v>50-249 addetti</c:v>
                </c:pt>
                <c:pt idx="3">
                  <c:v>250 addetti e oltre</c:v>
                </c:pt>
                <c:pt idx="4">
                  <c:v>Totale</c:v>
                </c:pt>
              </c:strCache>
            </c:strRef>
          </c:cat>
          <c:val>
            <c:numRef>
              <c:f>'Parttime ISTAT RIL'!$C$41:$G$41</c:f>
              <c:numCache>
                <c:formatCode>0.0</c:formatCode>
                <c:ptCount val="5"/>
                <c:pt idx="0">
                  <c:v>36.03276941242855</c:v>
                </c:pt>
                <c:pt idx="1">
                  <c:v>63.057360730250544</c:v>
                </c:pt>
                <c:pt idx="2">
                  <c:v>71.847564544449497</c:v>
                </c:pt>
                <c:pt idx="3">
                  <c:v>69.233449477351911</c:v>
                </c:pt>
                <c:pt idx="4">
                  <c:v>40.622076449805746</c:v>
                </c:pt>
              </c:numCache>
            </c:numRef>
          </c:val>
        </c:ser>
        <c:ser>
          <c:idx val="4"/>
          <c:order val="4"/>
          <c:tx>
            <c:strRef>
              <c:f>'Parttime ISTAT RIL'!$B$42</c:f>
              <c:strCache>
                <c:ptCount val="1"/>
                <c:pt idx="0">
                  <c:v>Perché la produttività dei lavoratori è migliore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0">
              <a:solidFill>
                <a:srgbClr val="9BBB59">
                  <a:lumMod val="75000"/>
                </a:srgbClr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cat>
            <c:strRef>
              <c:f>'Parttime ISTAT RIL'!$C$37:$G$37</c:f>
              <c:strCache>
                <c:ptCount val="5"/>
                <c:pt idx="0">
                  <c:v>Fino a 15 addetti</c:v>
                </c:pt>
                <c:pt idx="1">
                  <c:v>16-49 addetti</c:v>
                </c:pt>
                <c:pt idx="2">
                  <c:v>50-249 addetti</c:v>
                </c:pt>
                <c:pt idx="3">
                  <c:v>250 addetti e oltre</c:v>
                </c:pt>
                <c:pt idx="4">
                  <c:v>Totale</c:v>
                </c:pt>
              </c:strCache>
            </c:strRef>
          </c:cat>
          <c:val>
            <c:numRef>
              <c:f>'Parttime ISTAT RIL'!$C$42:$G$42</c:f>
              <c:numCache>
                <c:formatCode>0.0</c:formatCode>
                <c:ptCount val="5"/>
                <c:pt idx="0">
                  <c:v>1.0117660581615271</c:v>
                </c:pt>
                <c:pt idx="1">
                  <c:v>0.5860035310469176</c:v>
                </c:pt>
                <c:pt idx="2">
                  <c:v>0.39019314560707552</c:v>
                </c:pt>
                <c:pt idx="3">
                  <c:v>1.1846689895470386</c:v>
                </c:pt>
                <c:pt idx="4">
                  <c:v>0.9419197199995597</c:v>
                </c:pt>
              </c:numCache>
            </c:numRef>
          </c:val>
        </c:ser>
        <c:ser>
          <c:idx val="5"/>
          <c:order val="5"/>
          <c:tx>
            <c:strRef>
              <c:f>'Parttime ISTAT RIL'!$B$43</c:f>
              <c:strCache>
                <c:ptCount val="1"/>
                <c:pt idx="0">
                  <c:v>Altro/Non risponde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dLblPos val="inBase"/>
            <c:showVal val="1"/>
          </c:dLbls>
          <c:cat>
            <c:strRef>
              <c:f>'Parttime ISTAT RIL'!$C$37:$G$37</c:f>
              <c:strCache>
                <c:ptCount val="5"/>
                <c:pt idx="0">
                  <c:v>Fino a 15 addetti</c:v>
                </c:pt>
                <c:pt idx="1">
                  <c:v>16-49 addetti</c:v>
                </c:pt>
                <c:pt idx="2">
                  <c:v>50-249 addetti</c:v>
                </c:pt>
                <c:pt idx="3">
                  <c:v>250 addetti e oltre</c:v>
                </c:pt>
                <c:pt idx="4">
                  <c:v>Totale</c:v>
                </c:pt>
              </c:strCache>
            </c:strRef>
          </c:cat>
          <c:val>
            <c:numRef>
              <c:f>'Parttime ISTAT RIL'!$C$43:$G$43</c:f>
              <c:numCache>
                <c:formatCode>0.0</c:formatCode>
                <c:ptCount val="5"/>
                <c:pt idx="0">
                  <c:v>5.0442010888306053</c:v>
                </c:pt>
                <c:pt idx="1">
                  <c:v>3.8202922504789454</c:v>
                </c:pt>
                <c:pt idx="2">
                  <c:v>3.3881771476881064</c:v>
                </c:pt>
                <c:pt idx="3">
                  <c:v>2.229965156794425</c:v>
                </c:pt>
                <c:pt idx="4">
                  <c:v>4.8269258284997285</c:v>
                </c:pt>
              </c:numCache>
            </c:numRef>
          </c:val>
        </c:ser>
        <c:overlap val="100"/>
        <c:axId val="59672832"/>
        <c:axId val="59691008"/>
      </c:barChart>
      <c:catAx>
        <c:axId val="59672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00"/>
            </a:pPr>
            <a:endParaRPr lang="it-IT"/>
          </a:p>
        </c:txPr>
        <c:crossAx val="59691008"/>
        <c:crosses val="autoZero"/>
        <c:auto val="1"/>
        <c:lblAlgn val="ctr"/>
        <c:lblOffset val="100"/>
      </c:catAx>
      <c:valAx>
        <c:axId val="59691008"/>
        <c:scaling>
          <c:orientation val="minMax"/>
        </c:scaling>
        <c:delete val="1"/>
        <c:axPos val="l"/>
        <c:numFmt formatCode="0%" sourceLinked="1"/>
        <c:tickLblPos val="none"/>
        <c:crossAx val="59672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1.5913329982688341E-2"/>
          <c:y val="0.70555835676377854"/>
          <c:w val="0.9743534394649267"/>
          <c:h val="0.26956905073225484"/>
        </c:manualLayout>
      </c:layout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</c:chart>
  <c:spPr>
    <a:solidFill>
      <a:srgbClr val="FFFFFF">
        <a:lumMod val="85000"/>
      </a:srgbClr>
    </a:solidFill>
    <a:ln w="38100" cap="rnd" cmpd="tri">
      <a:noFill/>
      <a:bevel/>
    </a:ln>
  </c:spPr>
  <c:txPr>
    <a:bodyPr/>
    <a:lstStyle/>
    <a:p>
      <a:pPr>
        <a:defRPr>
          <a:latin typeface="Comic Sans MS" pitchFamily="66" charset="0"/>
        </a:defRPr>
      </a:pPr>
      <a:endParaRPr lang="it-IT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0.85124</cdr:x>
      <cdr:y>0.29487</cdr:y>
    </cdr:from>
    <cdr:to>
      <cdr:x>0.89227</cdr:x>
      <cdr:y>0.60256</cdr:y>
    </cdr:to>
    <cdr:sp macro="" textlink="">
      <cdr:nvSpPr>
        <cdr:cNvPr id="2" name="Parentesi graffa chiusa 1"/>
        <cdr:cNvSpPr/>
      </cdr:nvSpPr>
      <cdr:spPr>
        <a:xfrm xmlns:a="http://schemas.openxmlformats.org/drawingml/2006/main">
          <a:off x="7416824" y="1656184"/>
          <a:ext cx="357493" cy="1728192"/>
        </a:xfrm>
        <a:prstGeom xmlns:a="http://schemas.openxmlformats.org/drawingml/2006/main" prst="rightBrac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0.89256</cdr:x>
      <cdr:y>0.35897</cdr:y>
    </cdr:from>
    <cdr:to>
      <cdr:x>0.99174</cdr:x>
      <cdr:y>0.55128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7841136" y="2016224"/>
          <a:ext cx="871237" cy="10801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solidFill>
            <a:srgbClr val="0070C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>
            <a:defRPr/>
          </a:pPr>
          <a:r>
            <a:rPr lang="en-US" sz="1200" b="1" dirty="0"/>
            <a:t>Per </a:t>
          </a:r>
          <a:r>
            <a:rPr lang="en-US" sz="1200" b="1" dirty="0" err="1"/>
            <a:t>esigenze</a:t>
          </a:r>
          <a:r>
            <a:rPr lang="en-US" sz="1200" b="1" dirty="0"/>
            <a:t> del </a:t>
          </a:r>
          <a:r>
            <a:rPr lang="en-US" sz="1200" b="1" dirty="0" err="1"/>
            <a:t>datore</a:t>
          </a:r>
          <a:r>
            <a:rPr lang="en-US" sz="1200" b="1" dirty="0"/>
            <a:t> </a:t>
          </a:r>
          <a:r>
            <a:rPr lang="en-US" sz="1200" b="1" dirty="0" err="1"/>
            <a:t>di</a:t>
          </a:r>
          <a:r>
            <a:rPr lang="en-US" sz="1200" b="1" dirty="0"/>
            <a:t> </a:t>
          </a:r>
          <a:r>
            <a:rPr lang="en-US" sz="1200" b="1" dirty="0" err="1" smtClean="0"/>
            <a:t>lavoro</a:t>
          </a:r>
          <a:r>
            <a:rPr lang="en-US" sz="1200" b="1" dirty="0" smtClean="0"/>
            <a:t> </a:t>
          </a:r>
          <a:r>
            <a:rPr lang="en-US" sz="1600" b="1" dirty="0" smtClean="0"/>
            <a:t>53,6</a:t>
          </a:r>
          <a:endParaRPr lang="it-IT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7694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5" tIns="49533" rIns="99065" bIns="49533" numCol="1" anchor="t" anchorCtr="0" compatLnSpc="1">
            <a:prstTxWarp prst="textNoShape">
              <a:avLst/>
            </a:prstTxWarp>
          </a:bodyPr>
          <a:lstStyle>
            <a:lvl1pPr defTabSz="99049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4024677" y="0"/>
            <a:ext cx="3077694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5" tIns="49533" rIns="99065" bIns="49533" numCol="1" anchor="t" anchorCtr="0" compatLnSpc="1">
            <a:prstTxWarp prst="textNoShape">
              <a:avLst/>
            </a:prstTxWarp>
          </a:bodyPr>
          <a:lstStyle>
            <a:lvl1pPr algn="r" defTabSz="99049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ADF3F7-5C21-44B0-854E-C8B11916231E}" type="datetimeFigureOut">
              <a:rPr lang="it-IT"/>
              <a:pPr>
                <a:defRPr/>
              </a:pPr>
              <a:t>21/10/2013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711929" y="4860378"/>
            <a:ext cx="5681897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5" tIns="49533" rIns="99065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722392"/>
            <a:ext cx="3077694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5" tIns="49533" rIns="99065" bIns="49533" numCol="1" anchor="b" anchorCtr="0" compatLnSpc="1">
            <a:prstTxWarp prst="textNoShape">
              <a:avLst/>
            </a:prstTxWarp>
          </a:bodyPr>
          <a:lstStyle>
            <a:lvl1pPr defTabSz="99049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4024677" y="9722392"/>
            <a:ext cx="3077694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5" tIns="49533" rIns="99065" bIns="49533" numCol="1" anchor="b" anchorCtr="0" compatLnSpc="1">
            <a:prstTxWarp prst="textNoShape">
              <a:avLst/>
            </a:prstTxWarp>
          </a:bodyPr>
          <a:lstStyle>
            <a:lvl1pPr algn="r" defTabSz="990492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0C55E0-2577-47E9-9BC7-CCCA636F8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E0155910-4123-4176-9DE9-428A97273C70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1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10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11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12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2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3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4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5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6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7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8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it-IT" sz="1100" dirty="0" smtClean="0">
              <a:solidFill>
                <a:srgbClr val="C00000"/>
              </a:solidFill>
            </a:endParaRPr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007"/>
            <a:fld id="{16FEAB19-BC5B-4C5B-8AFB-EA538F67185D}" type="slidenum">
              <a:rPr lang="it-IT" smtClean="0">
                <a:latin typeface="Arial" pitchFamily="34" charset="0"/>
                <a:cs typeface="Arial" pitchFamily="34" charset="0"/>
              </a:rPr>
              <a:pPr defTabSz="990007"/>
              <a:t>9</a:t>
            </a:fld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CD4ED-17A0-4C48-A11E-81330091EB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6D16-C1B9-4134-9D02-4275E53C88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66C1D-8546-4363-AE56-0EB65D61E8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2429E-65EF-49E7-993C-C091A88831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6055-5C60-4C21-A2DC-A50BEB0CCB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CB753-9255-41BD-9087-9DE804A681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6391-D3D6-4D46-B730-C114C68CF1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3629-781B-494D-9659-BA00DCE3DB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01863-3128-4529-8C45-F9628A99BB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E9DFE-F6F7-469E-A474-481F3F8FAE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ECF7-78EC-4248-9E7C-008E4CE383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F551C0-5CF0-4376-BF40-6D673F6DB4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3635896" y="2924944"/>
            <a:ext cx="5112568" cy="83099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Arial Rounded MT Bold"/>
              </a:rPr>
              <a:t>Alcune evidenze su </a:t>
            </a:r>
            <a:r>
              <a:rPr lang="it-IT" sz="2400" b="1" dirty="0" smtClean="0">
                <a:solidFill>
                  <a:schemeClr val="bg1"/>
                </a:solidFill>
                <a:latin typeface="Arial Rounded MT Bold"/>
              </a:rPr>
              <a:t>maternità e conciliazione</a:t>
            </a:r>
            <a:endParaRPr lang="it-IT" sz="2400" b="1" dirty="0">
              <a:solidFill>
                <a:schemeClr val="bg1"/>
              </a:solidFill>
              <a:latin typeface="Arial Rounded MT Bold"/>
            </a:endParaRPr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3995738" y="4736237"/>
            <a:ext cx="44656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 dirty="0" smtClean="0">
              <a:solidFill>
                <a:srgbClr val="808080"/>
              </a:solidFill>
            </a:endParaRPr>
          </a:p>
          <a:p>
            <a:pPr algn="ctr"/>
            <a:r>
              <a:rPr lang="it-IT" dirty="0" smtClean="0">
                <a:solidFill>
                  <a:srgbClr val="808080"/>
                </a:solidFill>
              </a:rPr>
              <a:t> </a:t>
            </a:r>
            <a:r>
              <a:rPr lang="it-IT" dirty="0" err="1" smtClean="0">
                <a:solidFill>
                  <a:srgbClr val="808080"/>
                </a:solidFill>
              </a:rPr>
              <a:t>XV</a:t>
            </a:r>
            <a:r>
              <a:rPr lang="it-IT" dirty="0" smtClean="0">
                <a:solidFill>
                  <a:srgbClr val="808080"/>
                </a:solidFill>
              </a:rPr>
              <a:t> Convention Confartigianato Donne Impresa </a:t>
            </a:r>
          </a:p>
          <a:p>
            <a:pPr algn="ctr"/>
            <a:r>
              <a:rPr lang="it-IT" dirty="0" smtClean="0">
                <a:solidFill>
                  <a:srgbClr val="808080"/>
                </a:solidFill>
              </a:rPr>
              <a:t>“INVENTARE IL PRESENTE” </a:t>
            </a:r>
          </a:p>
          <a:p>
            <a:pPr algn="ctr"/>
            <a:r>
              <a:rPr lang="it-IT" dirty="0" smtClean="0">
                <a:solidFill>
                  <a:srgbClr val="808080"/>
                </a:solidFill>
              </a:rPr>
              <a:t>“Essere imprenditrice in Italia oggi”</a:t>
            </a:r>
          </a:p>
          <a:p>
            <a:pPr algn="ctr"/>
            <a:r>
              <a:rPr lang="it-IT" dirty="0" smtClean="0">
                <a:solidFill>
                  <a:srgbClr val="808080"/>
                </a:solidFill>
              </a:rPr>
              <a:t>Roma 21-22 ottobre 2013 </a:t>
            </a:r>
            <a:endParaRPr lang="it-IT" dirty="0">
              <a:solidFill>
                <a:srgbClr val="808080"/>
              </a:solidFill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3443902"/>
            <a:ext cx="313848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dirty="0">
                <a:solidFill>
                  <a:srgbClr val="FF6600"/>
                </a:solidFill>
                <a:latin typeface="Arial Black" pitchFamily="34" charset="0"/>
              </a:rPr>
              <a:t>Francesca Bergamante</a:t>
            </a:r>
          </a:p>
          <a:p>
            <a:endParaRPr lang="it-IT" dirty="0">
              <a:solidFill>
                <a:srgbClr val="FF66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FF66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FF66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FF66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FF6600"/>
              </a:solidFill>
              <a:latin typeface="Arial Black" pitchFamily="34" charset="0"/>
            </a:endParaRPr>
          </a:p>
          <a:p>
            <a:r>
              <a:rPr lang="it-IT" sz="1200" dirty="0">
                <a:solidFill>
                  <a:srgbClr val="FF6600"/>
                </a:solidFill>
                <a:latin typeface="Arial Black" pitchFamily="34" charset="0"/>
              </a:rPr>
              <a:t>f.bergamante@isfol.it</a:t>
            </a:r>
          </a:p>
          <a:p>
            <a:endParaRPr lang="it-IT" dirty="0">
              <a:solidFill>
                <a:srgbClr val="FF6600"/>
              </a:solidFill>
              <a:latin typeface="Arial Black" pitchFamily="34" charset="0"/>
            </a:endParaRPr>
          </a:p>
          <a:p>
            <a:endParaRPr lang="it-IT" sz="12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251520" y="523711"/>
            <a:ext cx="72008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it-IT" sz="1600" b="1" dirty="0" smtClean="0">
                <a:solidFill>
                  <a:srgbClr val="002060"/>
                </a:solidFill>
                <a:latin typeface="Segoe Print" pitchFamily="2" charset="0"/>
              </a:rPr>
              <a:t>Motivo principale per cui l’impresa utilizza il contratto part-time per classi di addetti, Anno 2011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0" y="6627168"/>
            <a:ext cx="233108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 Elaborazioni su dati 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Isfol-RIL</a:t>
            </a:r>
            <a:endParaRPr lang="it-IT" sz="900" dirty="0">
              <a:latin typeface="Segoe Print" pitchFamily="2" charset="0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/>
        </p:nvGraphicFramePr>
        <p:xfrm>
          <a:off x="179512" y="1052736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0777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L’UTILIZZO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DEL PART-TIME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971600" y="2801253"/>
            <a:ext cx="7488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6600"/>
                </a:solidFill>
                <a:latin typeface="Segoe Print" pitchFamily="2" charset="0"/>
              </a:rPr>
              <a:t>GRAZIE PER </a:t>
            </a:r>
            <a:r>
              <a:rPr lang="en-US" sz="2400" b="1" dirty="0" err="1" smtClean="0">
                <a:solidFill>
                  <a:srgbClr val="FF6600"/>
                </a:solidFill>
                <a:latin typeface="Segoe Print" pitchFamily="2" charset="0"/>
              </a:rPr>
              <a:t>L’ATTENZIONE</a:t>
            </a:r>
            <a:endParaRPr lang="en-US" sz="2400" b="1" dirty="0">
              <a:solidFill>
                <a:srgbClr val="FF66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323528" y="1124744"/>
          <a:ext cx="8640960" cy="488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53336"/>
            <a:ext cx="50040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elaborazioni Isfol su dati Istat, Rilevazione sulle forze di lavoro, Anno 2012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9512" y="476672"/>
            <a:ext cx="8316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Tasso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inattività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tasso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occupazione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e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tasso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disoccupazione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per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genere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Anno 2012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971600" y="2801253"/>
            <a:ext cx="7488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6600"/>
                </a:solidFill>
                <a:latin typeface="Segoe Print" pitchFamily="2" charset="0"/>
              </a:rPr>
              <a:t>LAVORO E </a:t>
            </a:r>
            <a:r>
              <a:rPr lang="en-US" sz="2400" b="1" dirty="0" err="1" smtClean="0">
                <a:solidFill>
                  <a:srgbClr val="FF6600"/>
                </a:solidFill>
                <a:latin typeface="Segoe Print" pitchFamily="2" charset="0"/>
              </a:rPr>
              <a:t>INATTIVITÀ</a:t>
            </a:r>
            <a:endParaRPr lang="en-US" sz="2400" b="1" dirty="0">
              <a:solidFill>
                <a:srgbClr val="FF66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395536" y="1772816"/>
            <a:ext cx="8136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Motivi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dell’inattività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persone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dai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25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ai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49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anni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2012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9512" y="0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L’inattività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67544" y="548680"/>
          <a:ext cx="4608511" cy="853440"/>
        </p:xfrm>
        <a:graphic>
          <a:graphicData uri="http://schemas.openxmlformats.org/drawingml/2006/table">
            <a:tbl>
              <a:tblPr/>
              <a:tblGrid>
                <a:gridCol w="2676559"/>
                <a:gridCol w="965976"/>
                <a:gridCol w="965976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Tasso di inattività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Uomini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26,1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omic Sans MS" pitchFamily="66" charset="0"/>
                        </a:rPr>
                        <a:t>Donne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omic Sans MS" pitchFamily="66" charset="0"/>
                        </a:rPr>
                        <a:t>46,5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Tasso di occupazione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Uomini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B0F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66,5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FF9900"/>
                        </a:solidFill>
                        <a:latin typeface="Comic Sans MS" pitchFamily="66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omic Sans MS" pitchFamily="66" charset="0"/>
                        </a:rPr>
                        <a:t>Donne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47,1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0" y="6627168"/>
            <a:ext cx="529208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elaborazioni Isfol su dati Istat, Rilevazione sulle forze di lavoro, Anno 2012</a:t>
            </a:r>
          </a:p>
        </p:txBody>
      </p:sp>
      <p:graphicFrame>
        <p:nvGraphicFramePr>
          <p:cNvPr id="16" name="Grafico 15"/>
          <p:cNvGraphicFramePr/>
          <p:nvPr/>
        </p:nvGraphicFramePr>
        <p:xfrm>
          <a:off x="251520" y="2060848"/>
          <a:ext cx="8486776" cy="451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179512" y="404664"/>
            <a:ext cx="8100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endParaRPr lang="it-IT" sz="1600" b="1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algn="just" eaLnBrk="0" hangingPunct="0"/>
            <a:r>
              <a:rPr lang="it-IT" sz="1600" b="1" dirty="0" smtClean="0">
                <a:solidFill>
                  <a:srgbClr val="002060"/>
                </a:solidFill>
                <a:latin typeface="Segoe Print" pitchFamily="2" charset="0"/>
              </a:rPr>
              <a:t>Tasso di abbandono del lavoro dopo la maternità per generazione delle lavoratrici dipendenti in maternità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2011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79512" y="6350168"/>
            <a:ext cx="8424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3400" indent="-533400"/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elaborazioni Isfol su dati INPS - http://www.lavoro.gov.it/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ConsiglieraNazionale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/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Documents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/Evidenza/2012/20121128ContributodottssaMUNDO.pdf</a:t>
            </a:r>
            <a:endParaRPr lang="it-IT" sz="900" dirty="0">
              <a:latin typeface="Segoe Print" pitchFamily="2" charset="0"/>
            </a:endParaRPr>
          </a:p>
        </p:txBody>
      </p:sp>
      <p:graphicFrame>
        <p:nvGraphicFramePr>
          <p:cNvPr id="11" name="Grafico 10"/>
          <p:cNvGraphicFramePr/>
          <p:nvPr/>
        </p:nvGraphicFramePr>
        <p:xfrm>
          <a:off x="179512" y="1268760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1520" y="0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L’abbandono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del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lavoro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delle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lavoratrici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dipendenti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971600" y="2801253"/>
            <a:ext cx="7488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 err="1" smtClean="0">
                <a:solidFill>
                  <a:srgbClr val="FF6600"/>
                </a:solidFill>
                <a:latin typeface="Segoe Print" pitchFamily="2" charset="0"/>
              </a:rPr>
              <a:t>ALCUNI</a:t>
            </a:r>
            <a:r>
              <a:rPr lang="en-US" sz="2400" b="1" dirty="0" smtClean="0">
                <a:solidFill>
                  <a:srgbClr val="FF6600"/>
                </a:solidFill>
                <a:latin typeface="Segoe Print" pitchFamily="2" charset="0"/>
              </a:rPr>
              <a:t> </a:t>
            </a:r>
            <a:r>
              <a:rPr lang="en-US" sz="2400" b="1" dirty="0" err="1" smtClean="0">
                <a:solidFill>
                  <a:srgbClr val="FF6600"/>
                </a:solidFill>
                <a:latin typeface="Segoe Print" pitchFamily="2" charset="0"/>
              </a:rPr>
              <a:t>STRUMENTI</a:t>
            </a:r>
            <a:r>
              <a:rPr lang="en-US" sz="2400" b="1" dirty="0" smtClean="0">
                <a:solidFill>
                  <a:srgbClr val="FF6600"/>
                </a:solidFill>
                <a:latin typeface="Segoe Print" pitchFamily="2" charset="0"/>
              </a:rPr>
              <a:t> PER LA </a:t>
            </a:r>
            <a:r>
              <a:rPr lang="en-US" sz="2400" b="1" dirty="0" err="1" smtClean="0">
                <a:solidFill>
                  <a:srgbClr val="FF6600"/>
                </a:solidFill>
                <a:latin typeface="Segoe Print" pitchFamily="2" charset="0"/>
              </a:rPr>
              <a:t>CONCILIAZIONE</a:t>
            </a:r>
            <a:endParaRPr lang="en-US" sz="2400" b="1" dirty="0">
              <a:solidFill>
                <a:srgbClr val="FF66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0" y="6604084"/>
            <a:ext cx="46618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elaborazione su dati ISFOL, 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III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 Indagine sulla qualità del lavoro, 2010</a:t>
            </a:r>
            <a:endParaRPr lang="it-IT" sz="900" dirty="0">
              <a:latin typeface="Segoe Print" pitchFamily="2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9512" y="0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Concilia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?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251520" y="1196752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3528" y="656983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Livello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conciliabilità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del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lavoro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con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gli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impegni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extra-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lavorativi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per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carattere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dell’occupazione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2010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0" y="692696"/>
            <a:ext cx="5652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Beneficiarie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u="sng" dirty="0" err="1" smtClean="0">
                <a:solidFill>
                  <a:srgbClr val="002060"/>
                </a:solidFill>
                <a:latin typeface="Segoe Print" pitchFamily="2" charset="0"/>
              </a:rPr>
              <a:t>maternità</a:t>
            </a:r>
            <a:r>
              <a:rPr lang="en-US" sz="1600" b="1" u="sng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u="sng" dirty="0" err="1" smtClean="0">
                <a:solidFill>
                  <a:srgbClr val="002060"/>
                </a:solidFill>
                <a:latin typeface="Segoe Print" pitchFamily="2" charset="0"/>
              </a:rPr>
              <a:t>obbligatoria</a:t>
            </a:r>
            <a:r>
              <a:rPr lang="en-US" sz="1600" b="1" u="sng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per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tipo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lavoro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2011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79512" y="6350168"/>
            <a:ext cx="8424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3400" indent="-533400"/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elaborazioni Isfol su dati INPS - http://www.lavoro.gov.it/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ConsiglieraNazionale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/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Documents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/Evidenza/2012/20121128ContributodottssaMUNDO.pdf</a:t>
            </a:r>
            <a:endParaRPr lang="it-IT" sz="900" dirty="0">
              <a:latin typeface="Segoe Print" pitchFamily="2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23528" y="3645024"/>
            <a:ext cx="43569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Beneficiarie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u="sng" dirty="0" err="1" smtClean="0">
                <a:solidFill>
                  <a:srgbClr val="002060"/>
                </a:solidFill>
                <a:latin typeface="Segoe Print" pitchFamily="2" charset="0"/>
              </a:rPr>
              <a:t>congedo</a:t>
            </a:r>
            <a:r>
              <a:rPr lang="en-US" sz="1600" b="1" u="sng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u="sng" dirty="0" err="1" smtClean="0">
                <a:solidFill>
                  <a:srgbClr val="002060"/>
                </a:solidFill>
                <a:latin typeface="Segoe Print" pitchFamily="2" charset="0"/>
              </a:rPr>
              <a:t>parentale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per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tipo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lavoro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2011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graphicFrame>
        <p:nvGraphicFramePr>
          <p:cNvPr id="16" name="Grafico 15"/>
          <p:cNvGraphicFramePr/>
          <p:nvPr/>
        </p:nvGraphicFramePr>
        <p:xfrm>
          <a:off x="0" y="908720"/>
          <a:ext cx="78843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fico 17"/>
          <p:cNvGraphicFramePr/>
          <p:nvPr/>
        </p:nvGraphicFramePr>
        <p:xfrm>
          <a:off x="2143125" y="3645024"/>
          <a:ext cx="7000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67544" y="0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Maternità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obbligatoria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e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congedi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parentali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0" y="6604084"/>
            <a:ext cx="46618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elaborazione su dati ISFOL, 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III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 Indagine sulla qualità del lavoro, 2010</a:t>
            </a:r>
            <a:endParaRPr lang="it-IT" sz="900" dirty="0">
              <a:latin typeface="Segoe Print" pitchFamily="2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30777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La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flessibilità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dei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tempi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di</a:t>
            </a:r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lavoro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476672"/>
            <a:ext cx="83164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Flessibilità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dell’orario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lavoro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per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carattere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dell’occupazione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2010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graphicFrame>
        <p:nvGraphicFramePr>
          <p:cNvPr id="7" name="Grafico 6"/>
          <p:cNvGraphicFramePr/>
          <p:nvPr/>
        </p:nvGraphicFramePr>
        <p:xfrm>
          <a:off x="0" y="836712"/>
          <a:ext cx="698477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8" y="3480102"/>
            <a:ext cx="882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it-IT" sz="1600" b="1" dirty="0" smtClean="0">
                <a:solidFill>
                  <a:srgbClr val="002060"/>
                </a:solidFill>
                <a:latin typeface="Segoe Print" pitchFamily="2" charset="0"/>
              </a:rPr>
              <a:t>Possibilità di prendere un permesso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per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carattere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Segoe Print" pitchFamily="2" charset="0"/>
              </a:rPr>
              <a:t>dell’occupazione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Anno 2010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971600" y="3789040"/>
          <a:ext cx="72008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30777"/>
            <a:ext cx="7488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000" b="1" u="sng" dirty="0" smtClean="0">
                <a:solidFill>
                  <a:srgbClr val="FF6600"/>
                </a:solidFill>
                <a:latin typeface="Segoe Print" pitchFamily="2" charset="0"/>
              </a:rPr>
              <a:t>Il </a:t>
            </a:r>
            <a:r>
              <a:rPr lang="en-US" sz="2000" b="1" u="sng" dirty="0" err="1" smtClean="0">
                <a:solidFill>
                  <a:srgbClr val="FF6600"/>
                </a:solidFill>
                <a:latin typeface="Segoe Print" pitchFamily="2" charset="0"/>
              </a:rPr>
              <a:t>telelavoro</a:t>
            </a:r>
            <a:endParaRPr lang="en-US" sz="2000" b="1" u="sng" dirty="0">
              <a:solidFill>
                <a:srgbClr val="FF6600"/>
              </a:solidFill>
              <a:latin typeface="Segoe Print" pitchFamily="2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8" y="743799"/>
            <a:ext cx="72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it-IT" sz="1600" b="1" dirty="0" smtClean="0">
                <a:solidFill>
                  <a:srgbClr val="002060"/>
                </a:solidFill>
                <a:latin typeface="Segoe Print" pitchFamily="2" charset="0"/>
              </a:rPr>
              <a:t>Occupati che dichiarano che l’azienda prevede contratti di telelavoro per classi di addetti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, </a:t>
            </a:r>
            <a:r>
              <a:rPr lang="it-IT" sz="1600" b="1" dirty="0" smtClean="0">
                <a:solidFill>
                  <a:srgbClr val="002060"/>
                </a:solidFill>
                <a:latin typeface="Segoe Print" pitchFamily="2" charset="0"/>
              </a:rPr>
              <a:t>18-64 anni, </a:t>
            </a:r>
            <a:r>
              <a:rPr lang="en-US" sz="1600" b="1" dirty="0" smtClean="0">
                <a:solidFill>
                  <a:srgbClr val="002060"/>
                </a:solidFill>
                <a:latin typeface="Segoe Print" pitchFamily="2" charset="0"/>
              </a:rPr>
              <a:t>Anno 2010 (%)</a:t>
            </a:r>
            <a:endParaRPr lang="en-US" sz="1600" b="1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6604084"/>
            <a:ext cx="27606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Fonte: elaborazione su dati </a:t>
            </a:r>
            <a:r>
              <a:rPr lang="it-IT" sz="900" i="1" dirty="0" err="1" smtClean="0">
                <a:latin typeface="Segoe Print" pitchFamily="2" charset="0"/>
                <a:cs typeface="Calibri" pitchFamily="34" charset="0"/>
              </a:rPr>
              <a:t>Isfol-Plus</a:t>
            </a:r>
            <a:r>
              <a:rPr lang="it-IT" sz="900" i="1" dirty="0" smtClean="0">
                <a:latin typeface="Segoe Print" pitchFamily="2" charset="0"/>
                <a:cs typeface="Calibri" pitchFamily="34" charset="0"/>
              </a:rPr>
              <a:t>, 2011</a:t>
            </a:r>
            <a:endParaRPr lang="it-IT" sz="900" dirty="0">
              <a:latin typeface="Segoe Print" pitchFamily="2" charset="0"/>
            </a:endParaRPr>
          </a:p>
        </p:txBody>
      </p:sp>
      <p:graphicFrame>
        <p:nvGraphicFramePr>
          <p:cNvPr id="13" name="Grafico 12"/>
          <p:cNvGraphicFramePr/>
          <p:nvPr/>
        </p:nvGraphicFramePr>
        <p:xfrm>
          <a:off x="323528" y="1268760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ttangolo 13"/>
          <p:cNvSpPr/>
          <p:nvPr/>
        </p:nvSpPr>
        <p:spPr>
          <a:xfrm>
            <a:off x="2504041" y="5589240"/>
            <a:ext cx="6639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FF6600"/>
                </a:solidFill>
                <a:latin typeface="Comic Sans MS" pitchFamily="66" charset="0"/>
              </a:rPr>
              <a:t>Il 5,1% degli occupati ha un contratto di telelavoro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413</Words>
  <Application>Microsoft Office PowerPoint</Application>
  <PresentationFormat>Presentazione su schermo (4:3)</PresentationFormat>
  <Paragraphs>85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e.lagana</dc:creator>
  <cp:lastModifiedBy>f.bergamante</cp:lastModifiedBy>
  <cp:revision>393</cp:revision>
  <dcterms:created xsi:type="dcterms:W3CDTF">2010-11-22T13:40:59Z</dcterms:created>
  <dcterms:modified xsi:type="dcterms:W3CDTF">2013-10-21T10:49:00Z</dcterms:modified>
</cp:coreProperties>
</file>