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0"/>
  </p:notesMasterIdLst>
  <p:sldIdLst>
    <p:sldId id="256" r:id="rId2"/>
    <p:sldId id="257" r:id="rId3"/>
    <p:sldId id="258" r:id="rId4"/>
    <p:sldId id="261" r:id="rId5"/>
    <p:sldId id="266" r:id="rId6"/>
    <p:sldId id="275" r:id="rId7"/>
    <p:sldId id="263" r:id="rId8"/>
    <p:sldId id="268" r:id="rId9"/>
    <p:sldId id="260" r:id="rId10"/>
    <p:sldId id="259" r:id="rId11"/>
    <p:sldId id="264" r:id="rId12"/>
    <p:sldId id="280" r:id="rId13"/>
    <p:sldId id="281" r:id="rId14"/>
    <p:sldId id="272" r:id="rId15"/>
    <p:sldId id="276" r:id="rId16"/>
    <p:sldId id="277" r:id="rId17"/>
    <p:sldId id="278" r:id="rId18"/>
    <p:sldId id="279"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70" d="100"/>
          <a:sy n="70" d="100"/>
        </p:scale>
        <p:origin x="-1188" y="-8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F9D13E0-260E-4882-B337-DDB05D8820F0}" type="datetimeFigureOut">
              <a:rPr lang="it-IT"/>
              <a:pPr>
                <a:defRPr/>
              </a:pPr>
              <a:t>25/02/2013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32B2B95-A977-44FA-9BC9-A218310161D7}"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692150" cy="6875463"/>
          </a:xfrm>
          <a:prstGeom prst="rect">
            <a:avLst/>
          </a:prstGeom>
          <a:noFill/>
          <a:ln w="9525">
            <a:noFill/>
            <a:miter lim="800000"/>
            <a:headEnd/>
            <a:tailEnd/>
          </a:ln>
        </p:spPr>
      </p:pic>
      <p:sp>
        <p:nvSpPr>
          <p:cNvPr id="2" name="Titolo 1"/>
          <p:cNvSpPr>
            <a:spLocks noGrp="1"/>
          </p:cNvSpPr>
          <p:nvPr>
            <p:ph type="ctrTitle"/>
          </p:nvPr>
        </p:nvSpPr>
        <p:spPr>
          <a:xfrm>
            <a:off x="827584" y="2132856"/>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75656" y="38610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dirty="0"/>
          </a:p>
        </p:txBody>
      </p:sp>
      <p:sp>
        <p:nvSpPr>
          <p:cNvPr id="5" name="Segnaposto data 3"/>
          <p:cNvSpPr>
            <a:spLocks noGrp="1"/>
          </p:cNvSpPr>
          <p:nvPr>
            <p:ph type="dt" sz="half" idx="10"/>
          </p:nvPr>
        </p:nvSpPr>
        <p:spPr/>
        <p:txBody>
          <a:bodyPr/>
          <a:lstStyle>
            <a:lvl1pPr>
              <a:defRPr smtClean="0"/>
            </a:lvl1pPr>
          </a:lstStyle>
          <a:p>
            <a:pPr>
              <a:defRPr/>
            </a:pPr>
            <a:fld id="{74F74FA2-D619-4BA6-9265-BB11ECEF639A}" type="datetime1">
              <a:rPr lang="it-IT"/>
              <a:pPr>
                <a:defRPr/>
              </a:pPr>
              <a:t>25/02/2013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smtClean="0"/>
            </a:lvl1pPr>
          </a:lstStyle>
          <a:p>
            <a:pPr>
              <a:defRPr/>
            </a:pPr>
            <a:fld id="{1AA1B410-C382-42B5-85F1-E604BCF0756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3E8B5DC-EB8D-4070-8E3B-8127DF3DA529}" type="datetime1">
              <a:rPr lang="it-IT"/>
              <a:pPr>
                <a:defRPr/>
              </a:pPr>
              <a:t>25/02/2013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1762DD7-ABF6-499F-858A-D8C1E71C3AC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D7F22B6-1C66-4F53-B110-0EAF04E34E14}" type="datetime1">
              <a:rPr lang="it-IT"/>
              <a:pPr>
                <a:defRPr/>
              </a:pPr>
              <a:t>25/02/2013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1456B06-436A-4810-B6E1-385A2C34215E}"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59EDB15-1F0E-4862-8991-E7608CD21392}" type="datetime1">
              <a:rPr lang="it-IT"/>
              <a:pPr>
                <a:defRPr/>
              </a:pPr>
              <a:t>25/02/2013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52CF1D9-A624-4F35-9AE8-76A4E068B1F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8DE2696-E399-487A-8693-2AE37FEDC5F6}" type="datetime1">
              <a:rPr lang="it-IT"/>
              <a:pPr>
                <a:defRPr/>
              </a:pPr>
              <a:t>25/02/2013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2ECEEBE-67AB-4645-83B9-21D5FAB4999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8EBDD91-FF01-4DC8-955F-D21A30324F34}" type="datetime1">
              <a:rPr lang="it-IT"/>
              <a:pPr>
                <a:defRPr/>
              </a:pPr>
              <a:t>25/02/2013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106502D-8CB7-4B9D-A65F-90238B6F93B0}"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0FCC00B6-E5AA-4014-82D2-A280C475877C}" type="datetime1">
              <a:rPr lang="it-IT"/>
              <a:pPr>
                <a:defRPr/>
              </a:pPr>
              <a:t>25/02/2013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9CAEF8B-B49E-4ED1-8689-6C9E05BA79E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FE79589-45E0-4455-88CB-14F18E6938FE}" type="datetime1">
              <a:rPr lang="it-IT"/>
              <a:pPr>
                <a:defRPr/>
              </a:pPr>
              <a:t>25/02/2013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59303CD-0A50-4170-A415-DEAA7B46B149}"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B84BE5F4-C1AB-4767-AC74-73C8303378A2}" type="datetime1">
              <a:rPr lang="it-IT"/>
              <a:pPr>
                <a:defRPr/>
              </a:pPr>
              <a:t>25/02/2013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C769165-27FC-4A91-8F91-22430889E0D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3984718-04BC-459D-9CCD-92B8B8C184A6}" type="datetime1">
              <a:rPr lang="it-IT"/>
              <a:pPr>
                <a:defRPr/>
              </a:pPr>
              <a:t>25/02/2013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8DCC21B-AB97-479A-95D4-E7CC95DEF6D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856925F-C833-4599-BA0C-D38B1EF4856D}" type="datetime1">
              <a:rPr lang="it-IT"/>
              <a:pPr>
                <a:defRPr/>
              </a:pPr>
              <a:t>25/02/2013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4AA0B45-5B32-489A-B7D4-04F4E8FCF00B}"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Georgia" pitchFamily="18" charset="0"/>
                <a:cs typeface="+mn-cs"/>
              </a:defRPr>
            </a:lvl1pPr>
          </a:lstStyle>
          <a:p>
            <a:pPr>
              <a:defRPr/>
            </a:pPr>
            <a:fld id="{4255F18C-F5CC-4466-8C42-30A9082211FE}" type="datetime1">
              <a:rPr lang="it-IT"/>
              <a:pPr>
                <a:defRPr/>
              </a:pPr>
              <a:t>25/02/2013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Georgia" pitchFamily="18" charset="0"/>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Georgia" pitchFamily="18" charset="0"/>
                <a:cs typeface="+mn-cs"/>
              </a:defRPr>
            </a:lvl1pPr>
          </a:lstStyle>
          <a:p>
            <a:pPr>
              <a:defRPr/>
            </a:pPr>
            <a:fld id="{FA7D713B-26E4-446A-B635-F5C81140E558}" type="slidenum">
              <a:rPr lang="it-IT"/>
              <a:pPr>
                <a:defRPr/>
              </a:pPr>
              <a:t>‹N›</a:t>
            </a:fld>
            <a:endParaRPr lang="it-IT"/>
          </a:p>
        </p:txBody>
      </p:sp>
      <p:pic>
        <p:nvPicPr>
          <p:cNvPr id="1031" name="Picture 2"/>
          <p:cNvPicPr>
            <a:picLocks noChangeAspect="1" noChangeArrowheads="1"/>
          </p:cNvPicPr>
          <p:nvPr/>
        </p:nvPicPr>
        <p:blipFill>
          <a:blip r:embed="rId13" cstate="print"/>
          <a:srcRect/>
          <a:stretch>
            <a:fillRect/>
          </a:stretch>
        </p:blipFill>
        <p:spPr bwMode="auto">
          <a:xfrm>
            <a:off x="0" y="0"/>
            <a:ext cx="241300" cy="6875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4" r:id="rId1"/>
    <p:sldLayoutId id="2147483863" r:id="rId2"/>
    <p:sldLayoutId id="2147483862" r:id="rId3"/>
    <p:sldLayoutId id="2147483861" r:id="rId4"/>
    <p:sldLayoutId id="2147483860" r:id="rId5"/>
    <p:sldLayoutId id="2147483859" r:id="rId6"/>
    <p:sldLayoutId id="2147483858" r:id="rId7"/>
    <p:sldLayoutId id="2147483857" r:id="rId8"/>
    <p:sldLayoutId id="2147483856" r:id="rId9"/>
    <p:sldLayoutId id="2147483855" r:id="rId10"/>
    <p:sldLayoutId id="2147483854" r:id="rId11"/>
  </p:sldLayoutIdLst>
  <p:hf hdr="0" ftr="0"/>
  <p:txStyles>
    <p:titleStyle>
      <a:lvl1pPr algn="ctr" rtl="0" fontAlgn="base">
        <a:spcBef>
          <a:spcPct val="0"/>
        </a:spcBef>
        <a:spcAft>
          <a:spcPct val="0"/>
        </a:spcAft>
        <a:defRPr sz="4000" kern="1200">
          <a:solidFill>
            <a:schemeClr val="tx1"/>
          </a:solidFill>
          <a:latin typeface="Georgia" pitchFamily="18" charset="0"/>
          <a:ea typeface="+mj-ea"/>
          <a:cs typeface="+mj-cs"/>
        </a:defRPr>
      </a:lvl1pPr>
      <a:lvl2pPr algn="ctr" rtl="0" fontAlgn="base">
        <a:spcBef>
          <a:spcPct val="0"/>
        </a:spcBef>
        <a:spcAft>
          <a:spcPct val="0"/>
        </a:spcAft>
        <a:defRPr sz="4000">
          <a:solidFill>
            <a:schemeClr val="tx1"/>
          </a:solidFill>
          <a:latin typeface="Georgia" pitchFamily="18" charset="0"/>
        </a:defRPr>
      </a:lvl2pPr>
      <a:lvl3pPr algn="ctr" rtl="0" fontAlgn="base">
        <a:spcBef>
          <a:spcPct val="0"/>
        </a:spcBef>
        <a:spcAft>
          <a:spcPct val="0"/>
        </a:spcAft>
        <a:defRPr sz="4000">
          <a:solidFill>
            <a:schemeClr val="tx1"/>
          </a:solidFill>
          <a:latin typeface="Georgia" pitchFamily="18" charset="0"/>
        </a:defRPr>
      </a:lvl3pPr>
      <a:lvl4pPr algn="ctr" rtl="0" fontAlgn="base">
        <a:spcBef>
          <a:spcPct val="0"/>
        </a:spcBef>
        <a:spcAft>
          <a:spcPct val="0"/>
        </a:spcAft>
        <a:defRPr sz="4000">
          <a:solidFill>
            <a:schemeClr val="tx1"/>
          </a:solidFill>
          <a:latin typeface="Georgia" pitchFamily="18" charset="0"/>
        </a:defRPr>
      </a:lvl4pPr>
      <a:lvl5pPr algn="ctr" rtl="0" fontAlgn="base">
        <a:spcBef>
          <a:spcPct val="0"/>
        </a:spcBef>
        <a:spcAft>
          <a:spcPct val="0"/>
        </a:spcAft>
        <a:defRPr sz="4000">
          <a:solidFill>
            <a:schemeClr val="tx1"/>
          </a:solidFill>
          <a:latin typeface="Georgia" pitchFamily="18" charset="0"/>
        </a:defRPr>
      </a:lvl5pPr>
      <a:lvl6pPr marL="457200" algn="ctr" rtl="0" eaLnBrk="1" fontAlgn="base" hangingPunct="1">
        <a:spcBef>
          <a:spcPct val="0"/>
        </a:spcBef>
        <a:spcAft>
          <a:spcPct val="0"/>
        </a:spcAft>
        <a:defRPr sz="4000">
          <a:solidFill>
            <a:schemeClr val="tx1"/>
          </a:solidFill>
          <a:latin typeface="Georgia" pitchFamily="18" charset="0"/>
        </a:defRPr>
      </a:lvl6pPr>
      <a:lvl7pPr marL="914400" algn="ctr" rtl="0" eaLnBrk="1" fontAlgn="base" hangingPunct="1">
        <a:spcBef>
          <a:spcPct val="0"/>
        </a:spcBef>
        <a:spcAft>
          <a:spcPct val="0"/>
        </a:spcAft>
        <a:defRPr sz="4000">
          <a:solidFill>
            <a:schemeClr val="tx1"/>
          </a:solidFill>
          <a:latin typeface="Georgia" pitchFamily="18" charset="0"/>
        </a:defRPr>
      </a:lvl7pPr>
      <a:lvl8pPr marL="1371600" algn="ctr" rtl="0" eaLnBrk="1" fontAlgn="base" hangingPunct="1">
        <a:spcBef>
          <a:spcPct val="0"/>
        </a:spcBef>
        <a:spcAft>
          <a:spcPct val="0"/>
        </a:spcAft>
        <a:defRPr sz="4000">
          <a:solidFill>
            <a:schemeClr val="tx1"/>
          </a:solidFill>
          <a:latin typeface="Georgia" pitchFamily="18" charset="0"/>
        </a:defRPr>
      </a:lvl8pPr>
      <a:lvl9pPr marL="1828800" algn="ctr" rtl="0" eaLnBrk="1" fontAlgn="base" hangingPunct="1">
        <a:spcBef>
          <a:spcPct val="0"/>
        </a:spcBef>
        <a:spcAft>
          <a:spcPct val="0"/>
        </a:spcAft>
        <a:defRPr sz="4000">
          <a:solidFill>
            <a:schemeClr val="tx1"/>
          </a:solidFill>
          <a:latin typeface="Georgia"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Georgia" pitchFamily="18" charset="0"/>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Georgia" pitchFamily="18" charset="0"/>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Georgia" pitchFamily="18" charset="0"/>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Georgia" pitchFamily="18" charset="0"/>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ctrTitle"/>
          </p:nvPr>
        </p:nvSpPr>
        <p:spPr>
          <a:xfrm>
            <a:off x="533400" y="1484313"/>
            <a:ext cx="7851775" cy="2089150"/>
          </a:xfrm>
        </p:spPr>
        <p:txBody>
          <a:bodyPr/>
          <a:lstStyle/>
          <a:p>
            <a:r>
              <a:rPr lang="it-IT" smtClean="0"/>
              <a:t>Gli effetti </a:t>
            </a:r>
            <a:br>
              <a:rPr lang="it-IT" smtClean="0"/>
            </a:br>
            <a:r>
              <a:rPr lang="it-IT" smtClean="0"/>
              <a:t>delle borse lavoro </a:t>
            </a:r>
            <a:br>
              <a:rPr lang="it-IT" smtClean="0"/>
            </a:br>
            <a:r>
              <a:rPr lang="it-IT" smtClean="0"/>
              <a:t>nella Regione Marche</a:t>
            </a:r>
          </a:p>
        </p:txBody>
      </p:sp>
      <p:sp>
        <p:nvSpPr>
          <p:cNvPr id="3" name="Sottotitolo 2"/>
          <p:cNvSpPr>
            <a:spLocks noGrp="1"/>
          </p:cNvSpPr>
          <p:nvPr>
            <p:ph type="subTitle" idx="1"/>
          </p:nvPr>
        </p:nvSpPr>
        <p:spPr>
          <a:xfrm>
            <a:off x="533400" y="3789363"/>
            <a:ext cx="7854950" cy="1192212"/>
          </a:xfrm>
        </p:spPr>
        <p:txBody>
          <a:bodyPr/>
          <a:lstStyle/>
          <a:p>
            <a:pPr>
              <a:lnSpc>
                <a:spcPct val="80000"/>
              </a:lnSpc>
            </a:pPr>
            <a:r>
              <a:rPr lang="it-IT" sz="2400" smtClean="0">
                <a:solidFill>
                  <a:srgbClr val="898989"/>
                </a:solidFill>
              </a:rPr>
              <a:t>Gruppo Nazionale Placement</a:t>
            </a:r>
          </a:p>
          <a:p>
            <a:pPr>
              <a:lnSpc>
                <a:spcPct val="80000"/>
              </a:lnSpc>
            </a:pPr>
            <a:r>
              <a:rPr lang="it-IT" sz="2400" smtClean="0">
                <a:solidFill>
                  <a:srgbClr val="898989"/>
                </a:solidFill>
              </a:rPr>
              <a:t>Isfol</a:t>
            </a:r>
          </a:p>
          <a:p>
            <a:pPr>
              <a:lnSpc>
                <a:spcPct val="80000"/>
              </a:lnSpc>
            </a:pPr>
            <a:r>
              <a:rPr lang="it-IT" sz="2400" smtClean="0">
                <a:solidFill>
                  <a:srgbClr val="898989"/>
                </a:solidFill>
              </a:rPr>
              <a:t>Roma, 27 febbraio 2013</a:t>
            </a:r>
          </a:p>
        </p:txBody>
      </p:sp>
      <p:sp>
        <p:nvSpPr>
          <p:cNvPr id="4" name="Segnaposto data 3"/>
          <p:cNvSpPr>
            <a:spLocks noGrp="1"/>
          </p:cNvSpPr>
          <p:nvPr>
            <p:ph type="dt" sz="quarter" idx="10"/>
          </p:nvPr>
        </p:nvSpPr>
        <p:spPr/>
        <p:txBody>
          <a:bodyPr/>
          <a:lstStyle/>
          <a:p>
            <a:pPr>
              <a:defRPr/>
            </a:pPr>
            <a:fld id="{B4F91884-A185-4345-B28C-B90989594694}" type="datetime1">
              <a:rPr lang="it-IT"/>
              <a:pPr>
                <a:defRPr/>
              </a:pPr>
              <a:t>25/02/2013</a:t>
            </a:fld>
            <a:endParaRPr lang="it-IT" dirty="0"/>
          </a:p>
        </p:txBody>
      </p:sp>
      <p:sp>
        <p:nvSpPr>
          <p:cNvPr id="5" name="Segnaposto numero diapositiva 4"/>
          <p:cNvSpPr>
            <a:spLocks noGrp="1"/>
          </p:cNvSpPr>
          <p:nvPr>
            <p:ph type="sldNum" sz="quarter" idx="12"/>
          </p:nvPr>
        </p:nvSpPr>
        <p:spPr/>
        <p:txBody>
          <a:bodyPr/>
          <a:lstStyle/>
          <a:p>
            <a:pPr>
              <a:defRPr/>
            </a:pPr>
            <a:fld id="{27898EA8-DA09-47FB-BC5B-0BB4486BAC7F}" type="slidenum">
              <a:rPr lang="it-IT"/>
              <a:pPr>
                <a:defRPr/>
              </a:pPr>
              <a:t>1</a:t>
            </a:fld>
            <a:endParaRPr lang="it-IT"/>
          </a:p>
        </p:txBody>
      </p:sp>
      <p:pic>
        <p:nvPicPr>
          <p:cNvPr id="14341" name="Immagine 8" descr="Carta intestataIRS-perMilano-k40"/>
          <p:cNvPicPr>
            <a:picLocks noChangeAspect="1" noChangeArrowheads="1"/>
          </p:cNvPicPr>
          <p:nvPr/>
        </p:nvPicPr>
        <p:blipFill>
          <a:blip r:embed="rId2" cstate="print"/>
          <a:srcRect/>
          <a:stretch>
            <a:fillRect/>
          </a:stretch>
        </p:blipFill>
        <p:spPr bwMode="auto">
          <a:xfrm>
            <a:off x="827088" y="188913"/>
            <a:ext cx="1871662" cy="720725"/>
          </a:xfrm>
          <a:prstGeom prst="rect">
            <a:avLst/>
          </a:prstGeom>
          <a:noFill/>
          <a:ln w="9525">
            <a:noFill/>
            <a:miter lim="800000"/>
            <a:headEnd/>
            <a:tailEnd/>
          </a:ln>
        </p:spPr>
      </p:pic>
      <p:pic>
        <p:nvPicPr>
          <p:cNvPr id="14342" name="Immagine 1"/>
          <p:cNvPicPr>
            <a:picLocks noChangeAspect="1" noChangeArrowheads="1"/>
          </p:cNvPicPr>
          <p:nvPr/>
        </p:nvPicPr>
        <p:blipFill>
          <a:blip r:embed="rId3" cstate="print"/>
          <a:srcRect/>
          <a:stretch>
            <a:fillRect/>
          </a:stretch>
        </p:blipFill>
        <p:spPr bwMode="auto">
          <a:xfrm>
            <a:off x="6588125" y="188913"/>
            <a:ext cx="1466850" cy="85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r>
              <a:rPr lang="it-IT" smtClean="0"/>
              <a:t>Le variabili-risultato osservate</a:t>
            </a:r>
          </a:p>
        </p:txBody>
      </p:sp>
      <p:sp>
        <p:nvSpPr>
          <p:cNvPr id="3" name="Segnaposto contenuto 2"/>
          <p:cNvSpPr>
            <a:spLocks noGrp="1"/>
          </p:cNvSpPr>
          <p:nvPr>
            <p:ph idx="1"/>
          </p:nvPr>
        </p:nvSpPr>
        <p:spPr/>
        <p:txBody>
          <a:bodyPr>
            <a:normAutofit fontScale="62500" lnSpcReduction="20000"/>
          </a:bodyPr>
          <a:lstStyle/>
          <a:p>
            <a:pPr>
              <a:defRPr/>
            </a:pPr>
            <a:endParaRPr lang="it-IT" dirty="0" smtClean="0"/>
          </a:p>
          <a:p>
            <a:pPr marL="542925" indent="-180975">
              <a:buFont typeface="Wingdings" pitchFamily="2" charset="2"/>
              <a:buChar char="§"/>
              <a:defRPr/>
            </a:pPr>
            <a:r>
              <a:rPr lang="it-IT" dirty="0" smtClean="0"/>
              <a:t>Condizione occupazionale a 6 mesi dalla fine dell’intervento</a:t>
            </a:r>
          </a:p>
          <a:p>
            <a:pPr marL="542925" indent="-180975">
              <a:buFont typeface="Wingdings" pitchFamily="2" charset="2"/>
              <a:buChar char="§"/>
              <a:defRPr/>
            </a:pPr>
            <a:r>
              <a:rPr lang="it-IT" dirty="0" smtClean="0"/>
              <a:t>Condizione occupazionale a 12 mesi dalla fine dell’intervento</a:t>
            </a:r>
          </a:p>
          <a:p>
            <a:pPr marL="542925" indent="-180975">
              <a:buFont typeface="Wingdings" pitchFamily="2" charset="2"/>
              <a:buChar char="§"/>
              <a:defRPr/>
            </a:pPr>
            <a:r>
              <a:rPr lang="it-IT" dirty="0" smtClean="0"/>
              <a:t>Occupati a tempo indeterminato a 12 mesi dalla fine dell’intervento</a:t>
            </a:r>
          </a:p>
          <a:p>
            <a:pPr marL="542925" indent="-180975">
              <a:buFont typeface="Wingdings" pitchFamily="2" charset="2"/>
              <a:buChar char="§"/>
              <a:defRPr/>
            </a:pPr>
            <a:r>
              <a:rPr lang="it-IT" dirty="0" smtClean="0"/>
              <a:t>Persone che hanno avuto almeno un’esperienza di lavoro nei 12 mesi successivi alla fine dell’intervento</a:t>
            </a:r>
          </a:p>
          <a:p>
            <a:pPr marL="542925" indent="-180975">
              <a:buFont typeface="Wingdings" pitchFamily="2" charset="2"/>
              <a:buChar char="§"/>
              <a:defRPr/>
            </a:pPr>
            <a:r>
              <a:rPr lang="it-IT" dirty="0" smtClean="0"/>
              <a:t>Numero di settimane lavorate nei 12 mesi successivi alla fine dell’intervento</a:t>
            </a:r>
          </a:p>
          <a:p>
            <a:pPr marL="542925" indent="-180975">
              <a:buFont typeface="Wingdings" pitchFamily="2" charset="2"/>
              <a:buChar char="§"/>
              <a:defRPr/>
            </a:pPr>
            <a:r>
              <a:rPr lang="it-IT" dirty="0" smtClean="0"/>
              <a:t>Intervallo di tempo trascorso fra la fine dell’intervento e il primo avviamento al lavoro </a:t>
            </a:r>
          </a:p>
          <a:p>
            <a:pPr marL="542925" indent="-180975">
              <a:buFont typeface="Wingdings" pitchFamily="2" charset="2"/>
              <a:buChar char="§"/>
              <a:defRPr/>
            </a:pPr>
            <a:r>
              <a:rPr lang="it-IT" dirty="0" smtClean="0"/>
              <a:t>Intervallo di tempo trascorso fra la fine dell’intervento e il primo avviamento a tempo indeterminato</a:t>
            </a:r>
          </a:p>
          <a:p>
            <a:pPr marL="542925" indent="-180975">
              <a:buFont typeface="Wingdings" pitchFamily="2" charset="2"/>
              <a:buChar char="§"/>
              <a:defRPr/>
            </a:pPr>
            <a:r>
              <a:rPr lang="it-IT" dirty="0" smtClean="0"/>
              <a:t>Durata del primo avviamento successivo alla fine dell’intervento</a:t>
            </a:r>
          </a:p>
        </p:txBody>
      </p:sp>
      <p:sp>
        <p:nvSpPr>
          <p:cNvPr id="4" name="Segnaposto data 3"/>
          <p:cNvSpPr>
            <a:spLocks noGrp="1"/>
          </p:cNvSpPr>
          <p:nvPr>
            <p:ph type="dt" sz="quarter" idx="10"/>
          </p:nvPr>
        </p:nvSpPr>
        <p:spPr/>
        <p:txBody>
          <a:bodyPr/>
          <a:lstStyle/>
          <a:p>
            <a:pPr>
              <a:defRPr/>
            </a:pPr>
            <a:fld id="{1EA67627-4C6D-4A2F-A82B-19FCE3CDDBC5}"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CE8219B3-EBE0-4925-B19B-0B24DBF6CED2}" type="slidenum">
              <a:rPr lang="it-IT"/>
              <a:pPr>
                <a:defRPr/>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r>
              <a:rPr lang="it-IT" smtClean="0"/>
              <a:t>Una prima stima del ATT (1) </a:t>
            </a:r>
          </a:p>
        </p:txBody>
      </p:sp>
      <p:graphicFrame>
        <p:nvGraphicFramePr>
          <p:cNvPr id="6" name="Segnaposto contenuto 5"/>
          <p:cNvGraphicFramePr>
            <a:graphicFrameLocks noGrp="1"/>
          </p:cNvGraphicFramePr>
          <p:nvPr>
            <p:ph idx="1"/>
          </p:nvPr>
        </p:nvGraphicFramePr>
        <p:xfrm>
          <a:off x="457200" y="1600200"/>
          <a:ext cx="8229600" cy="2466340"/>
        </p:xfrm>
        <a:graphic>
          <a:graphicData uri="http://schemas.openxmlformats.org/drawingml/2006/table">
            <a:tbl>
              <a:tblPr firstRow="1" bandRow="1">
                <a:tableStyleId>{5C22544A-7EE6-4342-B048-85BDC9FD1C3A}</a:tableStyleId>
              </a:tblPr>
              <a:tblGrid>
                <a:gridCol w="2818656"/>
                <a:gridCol w="901824"/>
                <a:gridCol w="901824"/>
                <a:gridCol w="901824"/>
                <a:gridCol w="901824"/>
                <a:gridCol w="901824"/>
                <a:gridCol w="901824"/>
              </a:tblGrid>
              <a:tr h="370840">
                <a:tc>
                  <a:txBody>
                    <a:bodyPr/>
                    <a:lstStyle/>
                    <a:p>
                      <a:pPr algn="l" fontAlgn="b"/>
                      <a:endParaRPr lang="it-IT" sz="1200" b="0" i="0" u="none" strike="noStrike" dirty="0">
                        <a:solidFill>
                          <a:srgbClr val="000000"/>
                        </a:solidFill>
                        <a:latin typeface="Calibri"/>
                      </a:endParaRPr>
                    </a:p>
                  </a:txBody>
                  <a:tcPr marL="0" marR="0" marT="0" marB="0" anchor="b"/>
                </a:tc>
                <a:tc gridSpan="3">
                  <a:txBody>
                    <a:bodyPr/>
                    <a:lstStyle/>
                    <a:p>
                      <a:pPr algn="ctr"/>
                      <a:r>
                        <a:rPr kumimoji="0" lang="it-IT" sz="1200" b="1" kern="1200" dirty="0" smtClean="0">
                          <a:solidFill>
                            <a:schemeClr val="lt1"/>
                          </a:solidFill>
                          <a:latin typeface="+mn-lt"/>
                          <a:ea typeface="+mn-ea"/>
                          <a:cs typeface="+mn-cs"/>
                        </a:rPr>
                        <a:t>Criterio A:</a:t>
                      </a:r>
                    </a:p>
                    <a:p>
                      <a:pPr algn="ctr"/>
                      <a:r>
                        <a:rPr kumimoji="0" lang="it-IT" sz="1200" b="1" kern="1200" dirty="0" smtClean="0">
                          <a:solidFill>
                            <a:schemeClr val="lt1"/>
                          </a:solidFill>
                          <a:latin typeface="+mn-lt"/>
                          <a:ea typeface="+mn-ea"/>
                          <a:cs typeface="+mn-cs"/>
                        </a:rPr>
                        <a:t>+/- 15 dalla soglia di discontinuità</a:t>
                      </a:r>
                      <a:endParaRPr lang="it-IT" sz="1200" b="1" i="0" u="none" strike="noStrike" dirty="0">
                        <a:solidFill>
                          <a:schemeClr val="tx1"/>
                        </a:solidFill>
                        <a:latin typeface="Calibri"/>
                      </a:endParaRPr>
                    </a:p>
                  </a:txBody>
                  <a:tcPr marL="0" marR="0" marT="0" marB="0" anchor="ctr"/>
                </a:tc>
                <a:tc hMerge="1">
                  <a:txBody>
                    <a:bodyPr/>
                    <a:lstStyle/>
                    <a:p>
                      <a:endParaRPr lang="it-IT" dirty="0"/>
                    </a:p>
                  </a:txBody>
                  <a:tcPr/>
                </a:tc>
                <a:tc hMerge="1">
                  <a:txBody>
                    <a:bodyPr/>
                    <a:lstStyle/>
                    <a:p>
                      <a:endParaRPr lang="it-IT"/>
                    </a:p>
                  </a:txBody>
                  <a:tcPr/>
                </a:tc>
                <a:tc gridSpan="3">
                  <a:txBody>
                    <a:bodyPr/>
                    <a:lstStyle/>
                    <a:p>
                      <a:pPr algn="ctr"/>
                      <a:r>
                        <a:rPr kumimoji="0" lang="it-IT" sz="1200" b="1" kern="1200" dirty="0" smtClean="0">
                          <a:solidFill>
                            <a:schemeClr val="lt1"/>
                          </a:solidFill>
                          <a:latin typeface="+mn-lt"/>
                          <a:ea typeface="+mn-ea"/>
                          <a:cs typeface="+mn-cs"/>
                        </a:rPr>
                        <a:t>Criterio B:</a:t>
                      </a:r>
                    </a:p>
                    <a:p>
                      <a:pPr algn="ctr"/>
                      <a:r>
                        <a:rPr kumimoji="0" lang="it-IT" sz="1200" b="1" kern="1200" dirty="0" smtClean="0">
                          <a:solidFill>
                            <a:schemeClr val="lt1"/>
                          </a:solidFill>
                          <a:latin typeface="+mn-lt"/>
                          <a:ea typeface="+mn-ea"/>
                          <a:cs typeface="+mn-cs"/>
                        </a:rPr>
                        <a:t>+/- 10 dalla soglia di discontinuità</a:t>
                      </a:r>
                      <a:endParaRPr lang="it-IT" sz="1200" b="1" i="0" u="none" strike="noStrike" dirty="0">
                        <a:solidFill>
                          <a:schemeClr val="tx1"/>
                        </a:solidFill>
                        <a:latin typeface="Calibri"/>
                      </a:endParaRPr>
                    </a:p>
                  </a:txBody>
                  <a:tcPr marL="0" marR="0" marT="0" marB="0" anchor="ctr"/>
                </a:tc>
                <a:tc hMerge="1">
                  <a:txBody>
                    <a:bodyPr/>
                    <a:lstStyle/>
                    <a:p>
                      <a:endParaRPr lang="it-IT"/>
                    </a:p>
                  </a:txBody>
                  <a:tcPr/>
                </a:tc>
                <a:tc hMerge="1">
                  <a:txBody>
                    <a:bodyPr/>
                    <a:lstStyle/>
                    <a:p>
                      <a:endParaRPr lang="it-IT"/>
                    </a:p>
                  </a:txBody>
                  <a:tcPr/>
                </a:tc>
              </a:tr>
              <a:tr h="370840">
                <a:tc>
                  <a:txBody>
                    <a:bodyPr/>
                    <a:lstStyle/>
                    <a:p>
                      <a:pPr algn="l" fontAlgn="ctr"/>
                      <a:endParaRPr lang="it-IT" sz="1200" b="0" i="0" u="none" strike="noStrike" dirty="0">
                        <a:solidFill>
                          <a:srgbClr val="000000"/>
                        </a:solidFill>
                        <a:latin typeface="Calibri"/>
                      </a:endParaRPr>
                    </a:p>
                  </a:txBody>
                  <a:tcPr marL="0" marR="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Ammesso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Non</a:t>
                      </a:r>
                      <a:endParaRPr lang="it-IT" sz="1200" dirty="0">
                        <a:latin typeface="Calibri"/>
                        <a:ea typeface="Calibri"/>
                        <a:cs typeface="Times New Roman"/>
                      </a:endParaRPr>
                    </a:p>
                    <a:p>
                      <a:pPr algn="ctr">
                        <a:lnSpc>
                          <a:spcPts val="1500"/>
                        </a:lnSpc>
                        <a:spcAft>
                          <a:spcPts val="0"/>
                        </a:spcAft>
                      </a:pPr>
                      <a:r>
                        <a:rPr lang="it-IT" sz="1200" dirty="0">
                          <a:solidFill>
                            <a:srgbClr val="000000"/>
                          </a:solidFill>
                          <a:latin typeface="Calibri"/>
                          <a:ea typeface="Times New Roman"/>
                          <a:cs typeface="Calibri"/>
                        </a:rPr>
                        <a:t>ammesso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Ammesso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Non</a:t>
                      </a:r>
                      <a:endParaRPr lang="it-IT" sz="1200">
                        <a:latin typeface="Calibri"/>
                        <a:ea typeface="Calibri"/>
                        <a:cs typeface="Times New Roman"/>
                      </a:endParaRPr>
                    </a:p>
                    <a:p>
                      <a:pPr algn="ctr">
                        <a:lnSpc>
                          <a:spcPts val="1500"/>
                        </a:lnSpc>
                        <a:spcAft>
                          <a:spcPts val="0"/>
                        </a:spcAft>
                      </a:pPr>
                      <a:r>
                        <a:rPr lang="it-IT" sz="1200">
                          <a:solidFill>
                            <a:srgbClr val="000000"/>
                          </a:solidFill>
                          <a:latin typeface="Calibri"/>
                          <a:ea typeface="Times New Roman"/>
                          <a:cs typeface="Calibri"/>
                        </a:rPr>
                        <a:t>ammesso</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dirty="0">
                          <a:latin typeface="Calibri"/>
                          <a:ea typeface="Calibri"/>
                          <a:cs typeface="Times New Roman"/>
                        </a:rPr>
                        <a:t>Condizione occupazionale a 12 mesi dall'inizio del periodo di osservazione</a:t>
                      </a: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42,4%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25,3%</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17,1%</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41,4%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22,9%</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18,5%</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latin typeface="Calibri"/>
                          <a:ea typeface="Calibri"/>
                          <a:cs typeface="Times New Roman"/>
                        </a:rPr>
                        <a:t>Occupati a tempo indeterminato a 12 mesi dall'inizio del periodo di osservazione</a:t>
                      </a: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34,4%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15,0%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19,4%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35,8%</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16,0%</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19,8%</a:t>
                      </a:r>
                      <a:endParaRPr lang="it-IT" sz="1200">
                        <a:latin typeface="Calibri"/>
                        <a:ea typeface="Calibri"/>
                        <a:cs typeface="Times New Roman"/>
                      </a:endParaRPr>
                    </a:p>
                  </a:txBody>
                  <a:tcPr marL="44449" marR="44449" marT="0" marB="0" anchor="ctr"/>
                </a:tc>
              </a:tr>
              <a:tr h="345440">
                <a:tc>
                  <a:txBody>
                    <a:bodyPr/>
                    <a:lstStyle/>
                    <a:p>
                      <a:pPr algn="l">
                        <a:lnSpc>
                          <a:spcPts val="1500"/>
                        </a:lnSpc>
                        <a:spcAft>
                          <a:spcPts val="0"/>
                        </a:spcAft>
                      </a:pPr>
                      <a:r>
                        <a:rPr lang="it-IT" sz="1200">
                          <a:latin typeface="Calibri"/>
                          <a:ea typeface="Calibri"/>
                          <a:cs typeface="Times New Roman"/>
                        </a:rPr>
                        <a:t>Condizione occupazionale a 6 mesi dall'inizio del periodo di osservazione </a:t>
                      </a: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36,5%</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23,4%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13,1%</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36,7%</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22,0%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14,7%</a:t>
                      </a:r>
                      <a:endParaRPr lang="it-IT" sz="120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latin typeface="Calibri"/>
                          <a:ea typeface="Calibri"/>
                          <a:cs typeface="Times New Roman"/>
                        </a:rPr>
                        <a:t>Persone che hanno avuto almeno un’esperienza di lavoro nel periodo di osservazione</a:t>
                      </a: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69,0%</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57,0%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12,0%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69,5%</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52,3%</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17,2%</a:t>
                      </a:r>
                      <a:endParaRPr lang="it-IT" sz="1200" dirty="0">
                        <a:latin typeface="Calibri"/>
                        <a:ea typeface="Calibri"/>
                        <a:cs typeface="Times New Roman"/>
                      </a:endParaRPr>
                    </a:p>
                  </a:txBody>
                  <a:tcPr marL="44449" marR="44449" marT="0" marB="0" anchor="ctr"/>
                </a:tc>
              </a:tr>
            </a:tbl>
          </a:graphicData>
        </a:graphic>
      </p:graphicFrame>
      <p:sp>
        <p:nvSpPr>
          <p:cNvPr id="4" name="Segnaposto data 3"/>
          <p:cNvSpPr>
            <a:spLocks noGrp="1"/>
          </p:cNvSpPr>
          <p:nvPr>
            <p:ph type="dt" sz="quarter" idx="10"/>
          </p:nvPr>
        </p:nvSpPr>
        <p:spPr/>
        <p:txBody>
          <a:bodyPr/>
          <a:lstStyle/>
          <a:p>
            <a:pPr>
              <a:defRPr/>
            </a:pPr>
            <a:fld id="{90C8BDCA-69A2-4404-BFBA-F577EDC63564}"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55F18505-2C5F-4C29-9F9F-52E8A82EF841}" type="slidenum">
              <a:rPr lang="it-IT"/>
              <a:pPr>
                <a:defRPr/>
              </a:pPr>
              <a:t>11</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r>
              <a:rPr lang="it-IT" smtClean="0"/>
              <a:t>Una prima stima dell’ATT (2)</a:t>
            </a:r>
          </a:p>
        </p:txBody>
      </p:sp>
      <p:graphicFrame>
        <p:nvGraphicFramePr>
          <p:cNvPr id="7" name="Segnaposto contenuto 6"/>
          <p:cNvGraphicFramePr>
            <a:graphicFrameLocks noGrp="1"/>
          </p:cNvGraphicFramePr>
          <p:nvPr>
            <p:ph idx="1"/>
          </p:nvPr>
        </p:nvGraphicFramePr>
        <p:xfrm>
          <a:off x="457200" y="1600200"/>
          <a:ext cx="8229602" cy="3398520"/>
        </p:xfrm>
        <a:graphic>
          <a:graphicData uri="http://schemas.openxmlformats.org/drawingml/2006/table">
            <a:tbl>
              <a:tblPr firstRow="1" bandRow="1">
                <a:tableStyleId>{5C22544A-7EE6-4342-B048-85BDC9FD1C3A}</a:tableStyleId>
              </a:tblPr>
              <a:tblGrid>
                <a:gridCol w="2143034"/>
                <a:gridCol w="1014428"/>
                <a:gridCol w="1014428"/>
                <a:gridCol w="1014428"/>
                <a:gridCol w="1014428"/>
                <a:gridCol w="1014428"/>
                <a:gridCol w="1014428"/>
              </a:tblGrid>
              <a:tr h="370840">
                <a:tc>
                  <a:txBody>
                    <a:bodyPr/>
                    <a:lstStyle/>
                    <a:p>
                      <a:endParaRPr lang="it-IT" dirty="0"/>
                    </a:p>
                  </a:txBody>
                  <a:tcPr/>
                </a:tc>
                <a:tc gridSpan="3">
                  <a:txBody>
                    <a:bodyPr/>
                    <a:lstStyle/>
                    <a:p>
                      <a:pPr algn="ctr"/>
                      <a:r>
                        <a:rPr kumimoji="0" lang="it-IT" sz="1200" b="1" kern="1200" dirty="0" smtClean="0">
                          <a:solidFill>
                            <a:schemeClr val="lt1"/>
                          </a:solidFill>
                          <a:latin typeface="+mn-lt"/>
                          <a:ea typeface="+mn-ea"/>
                          <a:cs typeface="+mn-cs"/>
                        </a:rPr>
                        <a:t>Criterio A:</a:t>
                      </a:r>
                    </a:p>
                    <a:p>
                      <a:pPr algn="ctr"/>
                      <a:r>
                        <a:rPr kumimoji="0" lang="it-IT" sz="1200" b="1" kern="1200" dirty="0" smtClean="0">
                          <a:solidFill>
                            <a:schemeClr val="lt1"/>
                          </a:solidFill>
                          <a:latin typeface="+mn-lt"/>
                          <a:ea typeface="+mn-ea"/>
                          <a:cs typeface="+mn-cs"/>
                        </a:rPr>
                        <a:t>+/- 15 dalla soglia di discontinuità</a:t>
                      </a:r>
                      <a:endParaRPr lang="it-IT" sz="1200" b="1" i="0" u="none" strike="noStrike" dirty="0" smtClean="0">
                        <a:solidFill>
                          <a:schemeClr val="tx1"/>
                        </a:solidFill>
                        <a:latin typeface="Calibri"/>
                      </a:endParaRPr>
                    </a:p>
                    <a:p>
                      <a:endParaRPr lang="it-IT" dirty="0"/>
                    </a:p>
                  </a:txBody>
                  <a:tcPr/>
                </a:tc>
                <a:tc hMerge="1">
                  <a:txBody>
                    <a:bodyPr/>
                    <a:lstStyle/>
                    <a:p>
                      <a:endParaRPr lang="it-IT" dirty="0"/>
                    </a:p>
                  </a:txBody>
                  <a:tcPr/>
                </a:tc>
                <a:tc hMerge="1">
                  <a:txBody>
                    <a:bodyPr/>
                    <a:lstStyle/>
                    <a:p>
                      <a:endParaRPr lang="it-IT" dirty="0"/>
                    </a:p>
                  </a:txBody>
                  <a:tcPr/>
                </a:tc>
                <a:tc gridSpan="3">
                  <a:txBody>
                    <a:bodyPr/>
                    <a:lstStyle/>
                    <a:p>
                      <a:pPr algn="ctr"/>
                      <a:r>
                        <a:rPr kumimoji="0" lang="it-IT" sz="1200" b="1" kern="1200" dirty="0" smtClean="0">
                          <a:solidFill>
                            <a:schemeClr val="lt1"/>
                          </a:solidFill>
                          <a:latin typeface="+mn-lt"/>
                          <a:ea typeface="+mn-ea"/>
                          <a:cs typeface="+mn-cs"/>
                        </a:rPr>
                        <a:t>Criterio B:</a:t>
                      </a:r>
                    </a:p>
                    <a:p>
                      <a:pPr algn="ctr"/>
                      <a:r>
                        <a:rPr kumimoji="0" lang="it-IT" sz="1200" b="1" kern="1200" dirty="0" smtClean="0">
                          <a:solidFill>
                            <a:schemeClr val="lt1"/>
                          </a:solidFill>
                          <a:latin typeface="+mn-lt"/>
                          <a:ea typeface="+mn-ea"/>
                          <a:cs typeface="+mn-cs"/>
                        </a:rPr>
                        <a:t>+/- 10 dalla soglia di discontinuità</a:t>
                      </a:r>
                      <a:endParaRPr lang="it-IT" sz="1200" b="1" i="0" u="none" strike="noStrike" dirty="0">
                        <a:solidFill>
                          <a:schemeClr val="tx1"/>
                        </a:solidFill>
                        <a:latin typeface="Calibri"/>
                      </a:endParaRPr>
                    </a:p>
                  </a:txBody>
                  <a:tcPr/>
                </a:tc>
                <a:tc hMerge="1">
                  <a:txBody>
                    <a:bodyPr/>
                    <a:lstStyle/>
                    <a:p>
                      <a:pPr algn="ctr"/>
                      <a:endParaRPr lang="it-IT" sz="1800" b="1" i="0" u="none" strike="noStrike" dirty="0">
                        <a:solidFill>
                          <a:schemeClr val="tx1"/>
                        </a:solidFill>
                        <a:latin typeface="Calibri"/>
                      </a:endParaRPr>
                    </a:p>
                  </a:txBody>
                  <a:tcPr/>
                </a:tc>
                <a:tc hMerge="1">
                  <a:txBody>
                    <a:bodyPr/>
                    <a:lstStyle/>
                    <a:p>
                      <a:endParaRPr lang="it-IT" dirty="0"/>
                    </a:p>
                  </a:txBody>
                  <a:tcPr/>
                </a:tc>
              </a:tr>
              <a:tr h="370840">
                <a:tc>
                  <a:txBody>
                    <a:bodyPr/>
                    <a:lstStyle/>
                    <a:p>
                      <a:endParaRPr lang="it-IT"/>
                    </a:p>
                  </a:txBody>
                  <a:tcPr/>
                </a:tc>
                <a:tc>
                  <a:txBody>
                    <a:bodyPr/>
                    <a:lstStyle/>
                    <a:p>
                      <a:pPr algn="ctr">
                        <a:lnSpc>
                          <a:spcPts val="1500"/>
                        </a:lnSpc>
                        <a:spcAft>
                          <a:spcPts val="0"/>
                        </a:spcAft>
                      </a:pPr>
                      <a:r>
                        <a:rPr lang="it-IT" sz="1200" dirty="0">
                          <a:solidFill>
                            <a:srgbClr val="000000"/>
                          </a:solidFill>
                          <a:latin typeface="Calibri"/>
                          <a:ea typeface="Times New Roman"/>
                          <a:cs typeface="Calibri"/>
                        </a:rPr>
                        <a:t>Ammesso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Non</a:t>
                      </a:r>
                      <a:endParaRPr lang="it-IT" sz="1200" dirty="0">
                        <a:latin typeface="Calibri"/>
                        <a:ea typeface="Calibri"/>
                        <a:cs typeface="Times New Roman"/>
                      </a:endParaRPr>
                    </a:p>
                    <a:p>
                      <a:pPr algn="ctr">
                        <a:lnSpc>
                          <a:spcPts val="1500"/>
                        </a:lnSpc>
                        <a:spcAft>
                          <a:spcPts val="0"/>
                        </a:spcAft>
                      </a:pPr>
                      <a:r>
                        <a:rPr lang="it-IT" sz="1200" dirty="0">
                          <a:solidFill>
                            <a:srgbClr val="000000"/>
                          </a:solidFill>
                          <a:latin typeface="Calibri"/>
                          <a:ea typeface="Times New Roman"/>
                          <a:cs typeface="Calibri"/>
                        </a:rPr>
                        <a:t>ammesso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Ammesso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Non</a:t>
                      </a:r>
                      <a:endParaRPr lang="it-IT" sz="1200">
                        <a:latin typeface="Calibri"/>
                        <a:ea typeface="Calibri"/>
                        <a:cs typeface="Times New Roman"/>
                      </a:endParaRPr>
                    </a:p>
                    <a:p>
                      <a:pPr algn="ctr">
                        <a:lnSpc>
                          <a:spcPts val="1500"/>
                        </a:lnSpc>
                        <a:spcAft>
                          <a:spcPts val="0"/>
                        </a:spcAft>
                      </a:pPr>
                      <a:r>
                        <a:rPr lang="it-IT" sz="1200">
                          <a:solidFill>
                            <a:srgbClr val="000000"/>
                          </a:solidFill>
                          <a:latin typeface="Calibri"/>
                          <a:ea typeface="Times New Roman"/>
                          <a:cs typeface="Calibri"/>
                        </a:rPr>
                        <a:t>ammesso</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dirty="0">
                          <a:latin typeface="Calibri"/>
                          <a:ea typeface="Calibri"/>
                          <a:cs typeface="Times New Roman"/>
                        </a:rPr>
                        <a:t>N. di settimane lavorate nel periodo di osservazione</a:t>
                      </a:r>
                    </a:p>
                  </a:txBody>
                  <a:tcPr marL="44450" marR="44450" marT="0" marB="0" anchor="b"/>
                </a:tc>
                <a:tc>
                  <a:txBody>
                    <a:bodyPr/>
                    <a:lstStyle/>
                    <a:p>
                      <a:pPr algn="ctr">
                        <a:lnSpc>
                          <a:spcPts val="1500"/>
                        </a:lnSpc>
                        <a:spcAft>
                          <a:spcPts val="0"/>
                        </a:spcAft>
                      </a:pPr>
                      <a:r>
                        <a:rPr lang="it-IT" sz="1200" dirty="0">
                          <a:solidFill>
                            <a:srgbClr val="000000"/>
                          </a:solidFill>
                          <a:latin typeface="Calibri"/>
                          <a:ea typeface="Times New Roman"/>
                          <a:cs typeface="Calibri"/>
                        </a:rPr>
                        <a:t>28,2</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20,9</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7,2</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27,5</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20,2</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7,3</a:t>
                      </a:r>
                      <a:endParaRPr lang="it-IT" sz="1200">
                        <a:latin typeface="Calibri"/>
                        <a:ea typeface="Calibri"/>
                        <a:cs typeface="Times New Roman"/>
                      </a:endParaRPr>
                    </a:p>
                  </a:txBody>
                  <a:tcPr marL="44450" marR="44450"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N. di settimane intercorse dall'inizio del periodo di osservazione al primo lavoro</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11,0</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14,9</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-3,9</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10,8</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16,4</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-5,6</a:t>
                      </a:r>
                      <a:endParaRPr lang="it-IT" sz="1200">
                        <a:latin typeface="Calibri"/>
                        <a:ea typeface="Calibri"/>
                        <a:cs typeface="Times New Roman"/>
                      </a:endParaRPr>
                    </a:p>
                  </a:txBody>
                  <a:tcPr marL="44450" marR="44450"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N. di settimane intercorse dall'inizio del periodo di osservazione al primo lavoro a tempo indeterminato</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18,6</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19,9</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-1,3</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18,3</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21,7</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-3,4</a:t>
                      </a:r>
                      <a:endParaRPr lang="it-IT" sz="1200" dirty="0">
                        <a:latin typeface="Calibri"/>
                        <a:ea typeface="Calibri"/>
                        <a:cs typeface="Times New Roman"/>
                      </a:endParaRPr>
                    </a:p>
                  </a:txBody>
                  <a:tcPr marL="44450" marR="44450"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Durata del primo avviamento nell'intervallo di osservazione (settimane)</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20,1</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14,0</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6,1</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20,1</a:t>
                      </a:r>
                      <a:endParaRPr lang="it-IT" sz="120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14,0</a:t>
                      </a:r>
                      <a:endParaRPr lang="it-IT" sz="1200" dirty="0">
                        <a:latin typeface="Calibri"/>
                        <a:ea typeface="Calibri"/>
                        <a:cs typeface="Times New Roman"/>
                      </a:endParaRPr>
                    </a:p>
                  </a:txBody>
                  <a:tcPr marL="44450" marR="44450"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6,1</a:t>
                      </a:r>
                      <a:endParaRPr lang="it-IT" sz="1200" dirty="0">
                        <a:latin typeface="Calibri"/>
                        <a:ea typeface="Calibri"/>
                        <a:cs typeface="Times New Roman"/>
                      </a:endParaRPr>
                    </a:p>
                  </a:txBody>
                  <a:tcPr marL="44450" marR="44450" marT="0" marB="0" anchor="ctr"/>
                </a:tc>
              </a:tr>
            </a:tbl>
          </a:graphicData>
        </a:graphic>
      </p:graphicFrame>
      <p:sp>
        <p:nvSpPr>
          <p:cNvPr id="4" name="Segnaposto data 3"/>
          <p:cNvSpPr>
            <a:spLocks noGrp="1"/>
          </p:cNvSpPr>
          <p:nvPr>
            <p:ph type="dt" sz="quarter" idx="10"/>
          </p:nvPr>
        </p:nvSpPr>
        <p:spPr/>
        <p:txBody>
          <a:bodyPr/>
          <a:lstStyle/>
          <a:p>
            <a:pPr>
              <a:defRPr/>
            </a:pPr>
            <a:fld id="{C65342FF-B1D2-4363-AA40-5EEC7D18E196}" type="datetime1">
              <a:rPr lang="it-IT"/>
              <a:pPr>
                <a:defRPr/>
              </a:pPr>
              <a:t>25/02/2013</a:t>
            </a:fld>
            <a:endParaRPr lang="it-IT"/>
          </a:p>
        </p:txBody>
      </p:sp>
      <p:sp>
        <p:nvSpPr>
          <p:cNvPr id="5" name="Segnaposto numero diapositiva 4"/>
          <p:cNvSpPr>
            <a:spLocks noGrp="1"/>
          </p:cNvSpPr>
          <p:nvPr>
            <p:ph type="sldNum" sz="quarter" idx="12"/>
          </p:nvPr>
        </p:nvSpPr>
        <p:spPr/>
        <p:txBody>
          <a:bodyPr/>
          <a:lstStyle/>
          <a:p>
            <a:pPr>
              <a:defRPr/>
            </a:pPr>
            <a:fld id="{48B5400A-DDBA-4C8F-AFB3-A3709A7F2C4A}" type="slidenum">
              <a:rPr lang="it-IT"/>
              <a:pPr>
                <a:defRPr/>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r>
              <a:rPr lang="it-IT" smtClean="0"/>
              <a:t>Anali di regressione</a:t>
            </a:r>
          </a:p>
        </p:txBody>
      </p:sp>
      <p:sp>
        <p:nvSpPr>
          <p:cNvPr id="3" name="Segnaposto contenuto 2"/>
          <p:cNvSpPr>
            <a:spLocks noGrp="1"/>
          </p:cNvSpPr>
          <p:nvPr>
            <p:ph idx="1"/>
          </p:nvPr>
        </p:nvSpPr>
        <p:spPr/>
        <p:txBody>
          <a:bodyPr>
            <a:normAutofit fontScale="70000" lnSpcReduction="20000"/>
          </a:bodyPr>
          <a:lstStyle/>
          <a:p>
            <a:pPr algn="just">
              <a:defRPr/>
            </a:pPr>
            <a:r>
              <a:rPr lang="it-IT" dirty="0" smtClean="0"/>
              <a:t>La stima dell’</a:t>
            </a:r>
            <a:r>
              <a:rPr lang="it-IT" dirty="0" err="1" smtClean="0"/>
              <a:t>ATT</a:t>
            </a:r>
            <a:r>
              <a:rPr lang="it-IT" dirty="0" smtClean="0"/>
              <a:t> appena presentata è ottenuta imponendo che sul risultato abbia influito solo il trattamento </a:t>
            </a:r>
          </a:p>
          <a:p>
            <a:pPr algn="just">
              <a:defRPr/>
            </a:pPr>
            <a:r>
              <a:rPr lang="it-IT" dirty="0" smtClean="0"/>
              <a:t>Possiamo ritenerci soddisfatti? Naturalmente no, in quanto il risultato potrebbe dipendere anche da altri fattori, oltre al trattamento. Occorre utilizzare tutte le informazioni a disposizione, al fine di controllore la parità di condizioni tra i due gruppi </a:t>
            </a:r>
          </a:p>
          <a:p>
            <a:pPr algn="just">
              <a:defRPr/>
            </a:pPr>
            <a:r>
              <a:rPr lang="it-IT" b="1" dirty="0" smtClean="0"/>
              <a:t>Con quale metodo? </a:t>
            </a:r>
            <a:r>
              <a:rPr lang="it-IT" dirty="0" smtClean="0"/>
              <a:t>analisi di regressione (</a:t>
            </a:r>
            <a:r>
              <a:rPr lang="it-IT" dirty="0" err="1" smtClean="0"/>
              <a:t>Probit</a:t>
            </a:r>
            <a:r>
              <a:rPr lang="it-IT" dirty="0" smtClean="0"/>
              <a:t>, </a:t>
            </a:r>
            <a:r>
              <a:rPr lang="it-IT" dirty="0" err="1" smtClean="0"/>
              <a:t>OLS</a:t>
            </a:r>
            <a:r>
              <a:rPr lang="it-IT" dirty="0" smtClean="0"/>
              <a:t>, </a:t>
            </a:r>
            <a:r>
              <a:rPr lang="it-IT" dirty="0" err="1" smtClean="0"/>
              <a:t>Cox</a:t>
            </a:r>
            <a:r>
              <a:rPr lang="it-IT" dirty="0" smtClean="0"/>
              <a:t>)</a:t>
            </a:r>
          </a:p>
          <a:p>
            <a:pPr algn="just">
              <a:defRPr/>
            </a:pPr>
            <a:r>
              <a:rPr lang="it-IT" b="1" dirty="0" smtClean="0"/>
              <a:t>Con quali fattori? </a:t>
            </a:r>
            <a:r>
              <a:rPr lang="it-IT" dirty="0" smtClean="0"/>
              <a:t>genere, età, titolo di studio, cittadinanza, esperienza lavorativa pregressa al momento della presentazione della domanda, territorio, partecipazione a percorsi di formazione diversi dalla borsa lavoro</a:t>
            </a:r>
          </a:p>
          <a:p>
            <a:pPr>
              <a:defRPr/>
            </a:pPr>
            <a:endParaRPr lang="it-IT" dirty="0"/>
          </a:p>
        </p:txBody>
      </p:sp>
      <p:sp>
        <p:nvSpPr>
          <p:cNvPr id="4" name="Segnaposto data 3"/>
          <p:cNvSpPr>
            <a:spLocks noGrp="1"/>
          </p:cNvSpPr>
          <p:nvPr>
            <p:ph type="dt" sz="quarter" idx="10"/>
          </p:nvPr>
        </p:nvSpPr>
        <p:spPr/>
        <p:txBody>
          <a:bodyPr/>
          <a:lstStyle/>
          <a:p>
            <a:pPr>
              <a:defRPr/>
            </a:pPr>
            <a:fld id="{C65342FF-B1D2-4363-AA40-5EEC7D18E196}" type="datetime1">
              <a:rPr lang="it-IT"/>
              <a:pPr>
                <a:defRPr/>
              </a:pPr>
              <a:t>25/02/2013</a:t>
            </a:fld>
            <a:endParaRPr lang="it-IT"/>
          </a:p>
        </p:txBody>
      </p:sp>
      <p:sp>
        <p:nvSpPr>
          <p:cNvPr id="5" name="Segnaposto numero diapositiva 4"/>
          <p:cNvSpPr>
            <a:spLocks noGrp="1"/>
          </p:cNvSpPr>
          <p:nvPr>
            <p:ph type="sldNum" sz="quarter" idx="12"/>
          </p:nvPr>
        </p:nvSpPr>
        <p:spPr/>
        <p:txBody>
          <a:bodyPr/>
          <a:lstStyle/>
          <a:p>
            <a:pPr>
              <a:defRPr/>
            </a:pPr>
            <a:fld id="{586DA3A4-775B-4AA7-BE59-6DC272755863}" type="slidenum">
              <a:rPr lang="it-IT"/>
              <a:pPr>
                <a:defRPr/>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r>
              <a:rPr lang="it-IT" smtClean="0"/>
              <a:t>La stima dell’ATT tramite Probit (1)</a:t>
            </a:r>
          </a:p>
        </p:txBody>
      </p:sp>
      <p:graphicFrame>
        <p:nvGraphicFramePr>
          <p:cNvPr id="9" name="Segnaposto contenuto 8"/>
          <p:cNvGraphicFramePr>
            <a:graphicFrameLocks noGrp="1"/>
          </p:cNvGraphicFramePr>
          <p:nvPr>
            <p:ph idx="1"/>
          </p:nvPr>
        </p:nvGraphicFramePr>
        <p:xfrm>
          <a:off x="457200" y="1600200"/>
          <a:ext cx="8229600" cy="2900363"/>
        </p:xfrm>
        <a:graphic>
          <a:graphicData uri="http://schemas.openxmlformats.org/drawingml/2006/table">
            <a:tbl>
              <a:tblPr firstRow="1" bandRow="1">
                <a:tableStyleId>{5C22544A-7EE6-4342-B048-85BDC9FD1C3A}</a:tableStyleId>
              </a:tblPr>
              <a:tblGrid>
                <a:gridCol w="3610744"/>
                <a:gridCol w="1154715"/>
                <a:gridCol w="1154715"/>
                <a:gridCol w="1154715"/>
                <a:gridCol w="1154715"/>
              </a:tblGrid>
              <a:tr h="370840">
                <a:tc>
                  <a:txBody>
                    <a:bodyPr/>
                    <a:lstStyle/>
                    <a:p>
                      <a:endParaRPr lang="it-IT" dirty="0"/>
                    </a:p>
                  </a:txBody>
                  <a:tcPr/>
                </a:tc>
                <a:tc gridSpan="2">
                  <a:txBody>
                    <a:bodyPr/>
                    <a:lstStyle/>
                    <a:p>
                      <a:pPr algn="ctr"/>
                      <a:r>
                        <a:rPr kumimoji="0" lang="it-IT" sz="1400" b="1" kern="1200" dirty="0" smtClean="0">
                          <a:solidFill>
                            <a:schemeClr val="lt1"/>
                          </a:solidFill>
                          <a:latin typeface="+mn-lt"/>
                          <a:ea typeface="+mn-ea"/>
                          <a:cs typeface="+mn-cs"/>
                        </a:rPr>
                        <a:t>Criterio A:</a:t>
                      </a:r>
                    </a:p>
                    <a:p>
                      <a:pPr algn="ctr"/>
                      <a:r>
                        <a:rPr kumimoji="0" lang="it-IT" sz="1400" b="1" kern="1200" dirty="0" smtClean="0">
                          <a:solidFill>
                            <a:schemeClr val="lt1"/>
                          </a:solidFill>
                          <a:latin typeface="+mn-lt"/>
                          <a:ea typeface="+mn-ea"/>
                          <a:cs typeface="+mn-cs"/>
                        </a:rPr>
                        <a:t>+/- 15 dalla soglia di discontinuità</a:t>
                      </a:r>
                      <a:endParaRPr lang="it-IT" sz="1400" b="1" i="0" u="none" strike="noStrike" dirty="0" smtClean="0">
                        <a:solidFill>
                          <a:schemeClr val="tx1"/>
                        </a:solidFill>
                        <a:latin typeface="Calibri"/>
                      </a:endParaRPr>
                    </a:p>
                    <a:p>
                      <a:endParaRPr lang="it-IT" dirty="0"/>
                    </a:p>
                  </a:txBody>
                  <a:tcPr/>
                </a:tc>
                <a:tc hMerge="1">
                  <a:txBody>
                    <a:bodyPr/>
                    <a:lstStyle/>
                    <a:p>
                      <a:endParaRPr lang="it-IT" dirty="0"/>
                    </a:p>
                  </a:txBody>
                  <a:tcPr/>
                </a:tc>
                <a:tc gridSpan="2">
                  <a:txBody>
                    <a:bodyPr/>
                    <a:lstStyle/>
                    <a:p>
                      <a:pPr algn="ctr"/>
                      <a:r>
                        <a:rPr kumimoji="0" lang="it-IT" sz="1400" b="1" kern="1200" dirty="0" smtClean="0">
                          <a:solidFill>
                            <a:schemeClr val="lt1"/>
                          </a:solidFill>
                          <a:latin typeface="+mn-lt"/>
                          <a:ea typeface="+mn-ea"/>
                          <a:cs typeface="+mn-cs"/>
                        </a:rPr>
                        <a:t>Criterio B:</a:t>
                      </a:r>
                    </a:p>
                    <a:p>
                      <a:pPr algn="ctr"/>
                      <a:r>
                        <a:rPr kumimoji="0" lang="it-IT" sz="1400" b="1" kern="1200" dirty="0" smtClean="0">
                          <a:solidFill>
                            <a:schemeClr val="lt1"/>
                          </a:solidFill>
                          <a:latin typeface="+mn-lt"/>
                          <a:ea typeface="+mn-ea"/>
                          <a:cs typeface="+mn-cs"/>
                        </a:rPr>
                        <a:t>+/- 10 dalla soglia di discontinuità</a:t>
                      </a:r>
                      <a:endParaRPr lang="it-IT" sz="1400" b="1" i="0" u="none" strike="noStrike" dirty="0" smtClean="0">
                        <a:solidFill>
                          <a:schemeClr val="tx1"/>
                        </a:solidFill>
                        <a:latin typeface="Calibri"/>
                      </a:endParaRPr>
                    </a:p>
                    <a:p>
                      <a:endParaRPr lang="it-IT" dirty="0"/>
                    </a:p>
                  </a:txBody>
                  <a:tcPr/>
                </a:tc>
                <a:tc hMerge="1">
                  <a:txBody>
                    <a:bodyPr/>
                    <a:lstStyle/>
                    <a:p>
                      <a:endParaRPr lang="it-IT" dirty="0"/>
                    </a:p>
                  </a:txBody>
                  <a:tcPr/>
                </a:tc>
              </a:tr>
              <a:tr h="370840">
                <a:tc>
                  <a:txBody>
                    <a:bodyPr/>
                    <a:lstStyle/>
                    <a:p>
                      <a:endParaRPr lang="it-IT" sz="1200" dirty="0"/>
                    </a:p>
                  </a:txBody>
                  <a:tcP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P-value</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P-value</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dirty="0">
                          <a:latin typeface="Calibri"/>
                          <a:ea typeface="Calibri"/>
                          <a:cs typeface="Times New Roman"/>
                        </a:rPr>
                        <a:t>Condizione occupazionale a 12 mesi dall'inizio del periodo di osservazione</a:t>
                      </a: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15,9</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Times New Roman"/>
                          <a:cs typeface="Calibri"/>
                        </a:rPr>
                        <a:t>0,004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15,1</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a:solidFill>
                            <a:srgbClr val="000000"/>
                          </a:solidFill>
                          <a:latin typeface="Calibri"/>
                          <a:ea typeface="Times New Roman"/>
                          <a:cs typeface="Calibri"/>
                        </a:rPr>
                        <a:t>0,002</a:t>
                      </a:r>
                      <a:endParaRPr lang="it-IT" sz="120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latin typeface="Calibri"/>
                          <a:ea typeface="Calibri"/>
                          <a:cs typeface="Times New Roman"/>
                        </a:rPr>
                        <a:t>Occupati a tempo indeterminato a 12 mesi dall'inizio del periodo di osservazione</a:t>
                      </a: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19,5</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Times New Roman"/>
                          <a:cs typeface="Calibri"/>
                        </a:rPr>
                        <a:t>0,017</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25,1</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a:solidFill>
                            <a:srgbClr val="000000"/>
                          </a:solidFill>
                          <a:latin typeface="Calibri"/>
                          <a:ea typeface="Times New Roman"/>
                          <a:cs typeface="Calibri"/>
                        </a:rPr>
                        <a:t>0,042</a:t>
                      </a:r>
                      <a:endParaRPr lang="it-IT" sz="120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latin typeface="Calibri"/>
                          <a:ea typeface="Calibri"/>
                          <a:cs typeface="Times New Roman"/>
                        </a:rPr>
                        <a:t>Condizione occupazionale a 6 mesi dall'inizio del periodo di osservazione</a:t>
                      </a: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16,4</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Times New Roman"/>
                          <a:cs typeface="Calibri"/>
                        </a:rPr>
                        <a:t>0,001</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16,0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Times New Roman"/>
                          <a:cs typeface="Calibri"/>
                        </a:rPr>
                        <a:t>0,007</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latin typeface="Calibri"/>
                          <a:ea typeface="Calibri"/>
                          <a:cs typeface="Times New Roman"/>
                        </a:rPr>
                        <a:t>Persone che hanno avuto almeno un’esperienza di lavoro nel periodo di osservazione</a:t>
                      </a: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20,7</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a:solidFill>
                            <a:srgbClr val="000000"/>
                          </a:solidFill>
                          <a:latin typeface="Calibri"/>
                          <a:ea typeface="Times New Roman"/>
                          <a:cs typeface="Calibri"/>
                        </a:rPr>
                        <a:t>0,000</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22,0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Times New Roman"/>
                          <a:cs typeface="Calibri"/>
                        </a:rPr>
                        <a:t>0,001</a:t>
                      </a:r>
                      <a:endParaRPr lang="it-IT" sz="1200" dirty="0">
                        <a:latin typeface="Calibri"/>
                        <a:ea typeface="Calibri"/>
                        <a:cs typeface="Times New Roman"/>
                      </a:endParaRPr>
                    </a:p>
                  </a:txBody>
                  <a:tcPr marL="44449" marR="44449" marT="0" marB="0" anchor="ctr"/>
                </a:tc>
              </a:tr>
            </a:tbl>
          </a:graphicData>
        </a:graphic>
      </p:graphicFrame>
      <p:sp>
        <p:nvSpPr>
          <p:cNvPr id="5" name="Segnaposto data 4"/>
          <p:cNvSpPr>
            <a:spLocks noGrp="1"/>
          </p:cNvSpPr>
          <p:nvPr>
            <p:ph type="dt" sz="quarter" idx="10"/>
          </p:nvPr>
        </p:nvSpPr>
        <p:spPr/>
        <p:txBody>
          <a:bodyPr/>
          <a:lstStyle/>
          <a:p>
            <a:pPr>
              <a:defRPr/>
            </a:pPr>
            <a:fld id="{36EBAB62-7673-4EE2-B85C-727F36E853F7}" type="datetime1">
              <a:rPr lang="it-IT"/>
              <a:pPr>
                <a:defRPr/>
              </a:pPr>
              <a:t>25/02/2013</a:t>
            </a:fld>
            <a:endParaRPr lang="it-IT"/>
          </a:p>
        </p:txBody>
      </p:sp>
      <p:sp>
        <p:nvSpPr>
          <p:cNvPr id="6" name="Segnaposto numero diapositiva 5"/>
          <p:cNvSpPr>
            <a:spLocks noGrp="1"/>
          </p:cNvSpPr>
          <p:nvPr>
            <p:ph type="sldNum" sz="quarter" idx="12"/>
          </p:nvPr>
        </p:nvSpPr>
        <p:spPr/>
        <p:txBody>
          <a:bodyPr>
            <a:normAutofit/>
          </a:bodyPr>
          <a:lstStyle/>
          <a:p>
            <a:pPr>
              <a:defRPr/>
            </a:pPr>
            <a:fld id="{E33424B8-D598-440E-9D70-10A199C97715}" type="slidenum">
              <a:rPr lang="it-IT"/>
              <a:pPr>
                <a:defRPr/>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r>
              <a:rPr lang="it-IT" smtClean="0"/>
              <a:t>La stima dell’ATT tramite OLS</a:t>
            </a:r>
          </a:p>
        </p:txBody>
      </p:sp>
      <p:graphicFrame>
        <p:nvGraphicFramePr>
          <p:cNvPr id="6" name="Segnaposto contenuto 5"/>
          <p:cNvGraphicFramePr>
            <a:graphicFrameLocks noGrp="1"/>
          </p:cNvGraphicFramePr>
          <p:nvPr>
            <p:ph idx="1"/>
          </p:nvPr>
        </p:nvGraphicFramePr>
        <p:xfrm>
          <a:off x="457200" y="1600200"/>
          <a:ext cx="8229600" cy="1392238"/>
        </p:xfrm>
        <a:graphic>
          <a:graphicData uri="http://schemas.openxmlformats.org/drawingml/2006/table">
            <a:tbl>
              <a:tblPr firstRow="1" bandRow="1">
                <a:tableStyleId>{5C22544A-7EE6-4342-B048-85BDC9FD1C3A}</a:tableStyleId>
              </a:tblPr>
              <a:tblGrid>
                <a:gridCol w="2386608"/>
                <a:gridCol w="1460749"/>
                <a:gridCol w="1460749"/>
                <a:gridCol w="1460749"/>
                <a:gridCol w="1460749"/>
              </a:tblGrid>
              <a:tr h="370840">
                <a:tc>
                  <a:txBody>
                    <a:bodyPr/>
                    <a:lstStyle/>
                    <a:p>
                      <a:endParaRPr lang="it-IT" sz="1200" dirty="0"/>
                    </a:p>
                  </a:txBody>
                  <a:tcPr/>
                </a:tc>
                <a:tc gridSpan="2">
                  <a:txBody>
                    <a:bodyPr/>
                    <a:lstStyle/>
                    <a:p>
                      <a:pPr algn="ctr"/>
                      <a:r>
                        <a:rPr kumimoji="0" lang="it-IT" sz="1200" b="1" kern="1200" dirty="0" smtClean="0">
                          <a:solidFill>
                            <a:schemeClr val="lt1"/>
                          </a:solidFill>
                          <a:latin typeface="+mn-lt"/>
                          <a:ea typeface="+mn-ea"/>
                          <a:cs typeface="+mn-cs"/>
                        </a:rPr>
                        <a:t>Criterio A:</a:t>
                      </a:r>
                    </a:p>
                    <a:p>
                      <a:pPr algn="ctr"/>
                      <a:r>
                        <a:rPr kumimoji="0" lang="it-IT" sz="1200" b="1" kern="1200" dirty="0" smtClean="0">
                          <a:solidFill>
                            <a:schemeClr val="lt1"/>
                          </a:solidFill>
                          <a:latin typeface="+mn-lt"/>
                          <a:ea typeface="+mn-ea"/>
                          <a:cs typeface="+mn-cs"/>
                        </a:rPr>
                        <a:t>+/- 15 dalla soglia di discontinuità</a:t>
                      </a:r>
                      <a:endParaRPr lang="it-IT" sz="1200" b="1" i="0" u="none" strike="noStrike" dirty="0" smtClean="0">
                        <a:solidFill>
                          <a:schemeClr val="tx1"/>
                        </a:solidFill>
                        <a:latin typeface="Calibri"/>
                      </a:endParaRPr>
                    </a:p>
                    <a:p>
                      <a:endParaRPr lang="it-IT" sz="1200" dirty="0"/>
                    </a:p>
                  </a:txBody>
                  <a:tcPr/>
                </a:tc>
                <a:tc hMerge="1">
                  <a:txBody>
                    <a:bodyPr/>
                    <a:lstStyle/>
                    <a:p>
                      <a:endParaRPr lang="it-IT" sz="1200" dirty="0"/>
                    </a:p>
                  </a:txBody>
                  <a:tcPr/>
                </a:tc>
                <a:tc gridSpan="2">
                  <a:txBody>
                    <a:bodyPr/>
                    <a:lstStyle/>
                    <a:p>
                      <a:pPr algn="ctr"/>
                      <a:r>
                        <a:rPr kumimoji="0" lang="it-IT" sz="1200" b="1" kern="1200" dirty="0" smtClean="0">
                          <a:solidFill>
                            <a:schemeClr val="lt1"/>
                          </a:solidFill>
                          <a:latin typeface="+mn-lt"/>
                          <a:ea typeface="+mn-ea"/>
                          <a:cs typeface="+mn-cs"/>
                        </a:rPr>
                        <a:t>Criterio B:</a:t>
                      </a:r>
                    </a:p>
                    <a:p>
                      <a:pPr algn="ctr"/>
                      <a:r>
                        <a:rPr kumimoji="0" lang="it-IT" sz="1200" b="1" kern="1200" dirty="0" smtClean="0">
                          <a:solidFill>
                            <a:schemeClr val="lt1"/>
                          </a:solidFill>
                          <a:latin typeface="+mn-lt"/>
                          <a:ea typeface="+mn-ea"/>
                          <a:cs typeface="+mn-cs"/>
                        </a:rPr>
                        <a:t>+/- 10 dalla soglia di discontinuità</a:t>
                      </a:r>
                      <a:endParaRPr lang="it-IT" sz="1200" b="1" i="0" u="none" strike="noStrike" dirty="0" smtClean="0">
                        <a:solidFill>
                          <a:schemeClr val="tx1"/>
                        </a:solidFill>
                        <a:latin typeface="Calibri"/>
                      </a:endParaRPr>
                    </a:p>
                    <a:p>
                      <a:endParaRPr lang="it-IT" sz="1200" dirty="0"/>
                    </a:p>
                  </a:txBody>
                  <a:tcPr/>
                </a:tc>
                <a:tc hMerge="1">
                  <a:txBody>
                    <a:bodyPr/>
                    <a:lstStyle/>
                    <a:p>
                      <a:endParaRPr lang="it-IT" sz="1200" dirty="0"/>
                    </a:p>
                  </a:txBody>
                  <a:tcPr/>
                </a:tc>
              </a:tr>
              <a:tr h="370840">
                <a:tc>
                  <a:txBody>
                    <a:bodyPr/>
                    <a:lstStyle/>
                    <a:p>
                      <a:endParaRPr lang="it-IT" sz="1200"/>
                    </a:p>
                  </a:txBody>
                  <a:tcP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P-value</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P-value</a:t>
                      </a:r>
                      <a:endParaRPr lang="it-IT" sz="1200" dirty="0">
                        <a:latin typeface="Calibri"/>
                        <a:ea typeface="Calibri"/>
                        <a:cs typeface="Times New Roman"/>
                      </a:endParaRPr>
                    </a:p>
                  </a:txBody>
                  <a:tcPr marL="44449" marR="44449" marT="0" marB="0" anchor="ctr"/>
                </a:tc>
              </a:tr>
              <a:tr h="370840">
                <a:tc>
                  <a:txBody>
                    <a:bodyPr/>
                    <a:lstStyle/>
                    <a:p>
                      <a:pPr algn="just">
                        <a:lnSpc>
                          <a:spcPts val="1500"/>
                        </a:lnSpc>
                        <a:spcAft>
                          <a:spcPts val="0"/>
                        </a:spcAft>
                      </a:pPr>
                      <a:r>
                        <a:rPr lang="it-IT" sz="1200" dirty="0">
                          <a:latin typeface="Calibri"/>
                          <a:ea typeface="Calibri"/>
                          <a:cs typeface="Times New Roman"/>
                        </a:rPr>
                        <a:t>Numero di settimane lavorate nel periodo di osservazione</a:t>
                      </a: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Calibri"/>
                          <a:cs typeface="Calibri"/>
                        </a:rPr>
                        <a:t>6,7</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Calibri"/>
                          <a:cs typeface="Calibri"/>
                        </a:rPr>
                        <a:t>0,006</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smtClean="0">
                          <a:solidFill>
                            <a:srgbClr val="000000"/>
                          </a:solidFill>
                          <a:latin typeface="Calibri"/>
                          <a:ea typeface="Calibri"/>
                          <a:cs typeface="Calibri"/>
                        </a:rPr>
                        <a:t>5,9</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Calibri"/>
                          <a:cs typeface="Calibri"/>
                        </a:rPr>
                        <a:t>0,047</a:t>
                      </a:r>
                      <a:endParaRPr lang="it-IT" sz="1200" dirty="0">
                        <a:latin typeface="Calibri"/>
                        <a:ea typeface="Calibri"/>
                        <a:cs typeface="Times New Roman"/>
                      </a:endParaRPr>
                    </a:p>
                  </a:txBody>
                  <a:tcPr marL="44449" marR="44449" marT="0" marB="0" anchor="ctr"/>
                </a:tc>
              </a:tr>
            </a:tbl>
          </a:graphicData>
        </a:graphic>
      </p:graphicFrame>
      <p:sp>
        <p:nvSpPr>
          <p:cNvPr id="4" name="Segnaposto data 3"/>
          <p:cNvSpPr>
            <a:spLocks noGrp="1"/>
          </p:cNvSpPr>
          <p:nvPr>
            <p:ph type="dt" sz="quarter" idx="10"/>
          </p:nvPr>
        </p:nvSpPr>
        <p:spPr/>
        <p:txBody>
          <a:bodyPr/>
          <a:lstStyle/>
          <a:p>
            <a:pPr>
              <a:defRPr/>
            </a:pPr>
            <a:fld id="{C65342FF-B1D2-4363-AA40-5EEC7D18E196}"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00855247-6A26-4696-B020-FA809717463A}" type="slidenum">
              <a:rPr lang="it-IT"/>
              <a:pPr>
                <a:defRPr/>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p:txBody>
          <a:bodyPr/>
          <a:lstStyle/>
          <a:p>
            <a:r>
              <a:rPr lang="it-IT" smtClean="0"/>
              <a:t>La stima dell’ATT tramite COX (3)</a:t>
            </a:r>
          </a:p>
        </p:txBody>
      </p:sp>
      <p:graphicFrame>
        <p:nvGraphicFramePr>
          <p:cNvPr id="6" name="Segnaposto contenuto 5"/>
          <p:cNvGraphicFramePr>
            <a:graphicFrameLocks noGrp="1"/>
          </p:cNvGraphicFramePr>
          <p:nvPr>
            <p:ph idx="1"/>
          </p:nvPr>
        </p:nvGraphicFramePr>
        <p:xfrm>
          <a:off x="457200" y="1600200"/>
          <a:ext cx="8229600" cy="2116138"/>
        </p:xfrm>
        <a:graphic>
          <a:graphicData uri="http://schemas.openxmlformats.org/drawingml/2006/table">
            <a:tbl>
              <a:tblPr firstRow="1" bandRow="1">
                <a:tableStyleId>{5C22544A-7EE6-4342-B048-85BDC9FD1C3A}</a:tableStyleId>
              </a:tblPr>
              <a:tblGrid>
                <a:gridCol w="2602632"/>
                <a:gridCol w="1406743"/>
                <a:gridCol w="1406743"/>
                <a:gridCol w="1406743"/>
                <a:gridCol w="1406743"/>
              </a:tblGrid>
              <a:tr h="485725">
                <a:tc>
                  <a:txBody>
                    <a:bodyPr/>
                    <a:lstStyle/>
                    <a:p>
                      <a:endParaRPr lang="it-IT" dirty="0"/>
                    </a:p>
                  </a:txBody>
                  <a:tcPr/>
                </a:tc>
                <a:tc gridSpan="2">
                  <a:txBody>
                    <a:bodyPr/>
                    <a:lstStyle/>
                    <a:p>
                      <a:pPr algn="ctr"/>
                      <a:r>
                        <a:rPr kumimoji="0" lang="it-IT" sz="1400" b="1" kern="1200" dirty="0" smtClean="0">
                          <a:solidFill>
                            <a:schemeClr val="lt1"/>
                          </a:solidFill>
                          <a:latin typeface="+mn-lt"/>
                          <a:ea typeface="+mn-ea"/>
                          <a:cs typeface="+mn-cs"/>
                        </a:rPr>
                        <a:t>Criterio A:</a:t>
                      </a:r>
                    </a:p>
                    <a:p>
                      <a:pPr algn="ctr"/>
                      <a:r>
                        <a:rPr kumimoji="0" lang="it-IT" sz="1400" b="1" kern="1200" dirty="0" smtClean="0">
                          <a:solidFill>
                            <a:schemeClr val="lt1"/>
                          </a:solidFill>
                          <a:latin typeface="+mn-lt"/>
                          <a:ea typeface="+mn-ea"/>
                          <a:cs typeface="+mn-cs"/>
                        </a:rPr>
                        <a:t>+/- 15 dalla soglia di discontinuità</a:t>
                      </a:r>
                      <a:endParaRPr lang="it-IT" sz="1400" b="1" i="0" u="none" strike="noStrike" dirty="0" smtClean="0">
                        <a:solidFill>
                          <a:schemeClr val="tx1"/>
                        </a:solidFill>
                        <a:latin typeface="Calibri"/>
                      </a:endParaRPr>
                    </a:p>
                    <a:p>
                      <a:endParaRPr lang="it-IT" dirty="0"/>
                    </a:p>
                  </a:txBody>
                  <a:tcPr/>
                </a:tc>
                <a:tc hMerge="1">
                  <a:txBody>
                    <a:bodyPr/>
                    <a:lstStyle/>
                    <a:p>
                      <a:endParaRPr lang="it-IT" dirty="0"/>
                    </a:p>
                  </a:txBody>
                  <a:tcPr/>
                </a:tc>
                <a:tc gridSpan="2">
                  <a:txBody>
                    <a:bodyPr/>
                    <a:lstStyle/>
                    <a:p>
                      <a:pPr algn="ctr"/>
                      <a:r>
                        <a:rPr kumimoji="0" lang="it-IT" sz="1400" b="1" kern="1200" dirty="0" smtClean="0">
                          <a:solidFill>
                            <a:schemeClr val="lt1"/>
                          </a:solidFill>
                          <a:latin typeface="+mn-lt"/>
                          <a:ea typeface="+mn-ea"/>
                          <a:cs typeface="+mn-cs"/>
                        </a:rPr>
                        <a:t>Criterio B:</a:t>
                      </a:r>
                    </a:p>
                    <a:p>
                      <a:pPr algn="ctr"/>
                      <a:r>
                        <a:rPr kumimoji="0" lang="it-IT" sz="1400" b="1" kern="1200" dirty="0" smtClean="0">
                          <a:solidFill>
                            <a:schemeClr val="lt1"/>
                          </a:solidFill>
                          <a:latin typeface="+mn-lt"/>
                          <a:ea typeface="+mn-ea"/>
                          <a:cs typeface="+mn-cs"/>
                        </a:rPr>
                        <a:t>+/- 10 dalla soglia di discontinuità</a:t>
                      </a:r>
                      <a:endParaRPr lang="it-IT" sz="1400" b="1" i="0" u="none" strike="noStrike" dirty="0" smtClean="0">
                        <a:solidFill>
                          <a:schemeClr val="tx1"/>
                        </a:solidFill>
                        <a:latin typeface="Calibri"/>
                      </a:endParaRPr>
                    </a:p>
                    <a:p>
                      <a:endParaRPr lang="it-IT" dirty="0"/>
                    </a:p>
                  </a:txBody>
                  <a:tcPr/>
                </a:tc>
                <a:tc hMerge="1">
                  <a:txBody>
                    <a:bodyPr/>
                    <a:lstStyle/>
                    <a:p>
                      <a:endParaRPr lang="it-IT" dirty="0"/>
                    </a:p>
                  </a:txBody>
                  <a:tcPr/>
                </a:tc>
              </a:tr>
              <a:tr h="370840">
                <a:tc>
                  <a:txBody>
                    <a:bodyPr/>
                    <a:lstStyle/>
                    <a:p>
                      <a:endParaRPr lang="it-IT" sz="1200" dirty="0"/>
                    </a:p>
                  </a:txBody>
                  <a:tcP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P-value</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ATT</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err="1">
                          <a:solidFill>
                            <a:srgbClr val="000000"/>
                          </a:solidFill>
                          <a:latin typeface="Calibri"/>
                          <a:ea typeface="Times New Roman"/>
                          <a:cs typeface="Calibri"/>
                        </a:rPr>
                        <a:t>P-value</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dirty="0">
                          <a:solidFill>
                            <a:srgbClr val="000000"/>
                          </a:solidFill>
                          <a:latin typeface="Calibri"/>
                          <a:ea typeface="Times New Roman"/>
                          <a:cs typeface="Calibri"/>
                        </a:rPr>
                        <a:t>N. di settimane intercorse dall'inizio del periodo di osservazione al primo lavoro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Calibri"/>
                          <a:cs typeface="Calibri"/>
                        </a:rPr>
                        <a:t>1,813</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Calibri"/>
                          <a:cs typeface="Calibri"/>
                        </a:rPr>
                        <a:t>0,000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Calibri"/>
                          <a:cs typeface="Calibri"/>
                        </a:rPr>
                        <a:t>1,886</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Calibri"/>
                          <a:cs typeface="Calibri"/>
                        </a:rPr>
                        <a:t>0,000</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N. di settimane intercorse dall'inizio del periodo di osservazione al primo lavoro a tempo indeterminato</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Calibri"/>
                          <a:cs typeface="Calibri"/>
                        </a:rPr>
                        <a:t>3,284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Calibri"/>
                          <a:cs typeface="Calibri"/>
                        </a:rPr>
                        <a:t>0,024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Calibri"/>
                          <a:cs typeface="Calibri"/>
                        </a:rPr>
                        <a:t>3,028</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b="1" dirty="0">
                          <a:solidFill>
                            <a:srgbClr val="000000"/>
                          </a:solidFill>
                          <a:latin typeface="Calibri"/>
                          <a:ea typeface="Calibri"/>
                          <a:cs typeface="Calibri"/>
                        </a:rPr>
                        <a:t>0,002</a:t>
                      </a:r>
                      <a:endParaRPr lang="it-IT" sz="1200" dirty="0">
                        <a:latin typeface="Calibri"/>
                        <a:ea typeface="Calibri"/>
                        <a:cs typeface="Times New Roman"/>
                      </a:endParaRPr>
                    </a:p>
                  </a:txBody>
                  <a:tcPr marL="44449" marR="44449" marT="0" marB="0" anchor="ctr"/>
                </a:tc>
              </a:tr>
            </a:tbl>
          </a:graphicData>
        </a:graphic>
      </p:graphicFrame>
      <p:sp>
        <p:nvSpPr>
          <p:cNvPr id="4" name="Segnaposto data 3"/>
          <p:cNvSpPr>
            <a:spLocks noGrp="1"/>
          </p:cNvSpPr>
          <p:nvPr>
            <p:ph type="dt" sz="quarter" idx="10"/>
          </p:nvPr>
        </p:nvSpPr>
        <p:spPr/>
        <p:txBody>
          <a:bodyPr/>
          <a:lstStyle/>
          <a:p>
            <a:pPr>
              <a:defRPr/>
            </a:pPr>
            <a:fld id="{C65342FF-B1D2-4363-AA40-5EEC7D18E196}"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C23F4B85-40F7-43BC-B0B2-8DC8ECBE29DB}" type="slidenum">
              <a:rPr lang="it-IT"/>
              <a:pPr>
                <a:defRPr/>
              </a:pPr>
              <a:t>16</a:t>
            </a:fld>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r>
              <a:rPr lang="it-IT" smtClean="0"/>
              <a:t>Presenza di effetti eterogenei</a:t>
            </a:r>
          </a:p>
        </p:txBody>
      </p:sp>
      <p:sp>
        <p:nvSpPr>
          <p:cNvPr id="30722" name="Segnaposto contenuto 2"/>
          <p:cNvSpPr>
            <a:spLocks noGrp="1"/>
          </p:cNvSpPr>
          <p:nvPr>
            <p:ph idx="1"/>
          </p:nvPr>
        </p:nvSpPr>
        <p:spPr/>
        <p:txBody>
          <a:bodyPr/>
          <a:lstStyle/>
          <a:p>
            <a:pPr algn="just"/>
            <a:r>
              <a:rPr lang="it-IT" smtClean="0"/>
              <a:t>Le caratteristiche socio-anagrafiche dei soggetti (</a:t>
            </a:r>
            <a:r>
              <a:rPr lang="it-IT" b="1" smtClean="0"/>
              <a:t>genere, nazionalità, titolo di studio, età</a:t>
            </a:r>
            <a:r>
              <a:rPr lang="it-IT" smtClean="0"/>
              <a:t>) rivestono una scarsa rilevanza nella determinazione degli effetti, contrariamente a quanto accade per  l’</a:t>
            </a:r>
            <a:r>
              <a:rPr lang="it-IT" b="1" smtClean="0"/>
              <a:t>esperienza lavorativa pregressa </a:t>
            </a:r>
            <a:r>
              <a:rPr lang="it-IT" smtClean="0"/>
              <a:t>e la </a:t>
            </a:r>
            <a:r>
              <a:rPr lang="it-IT" b="1" smtClean="0"/>
              <a:t>partecipazione a corsi di formazione</a:t>
            </a:r>
          </a:p>
        </p:txBody>
      </p:sp>
      <p:sp>
        <p:nvSpPr>
          <p:cNvPr id="4" name="Segnaposto data 3"/>
          <p:cNvSpPr>
            <a:spLocks noGrp="1"/>
          </p:cNvSpPr>
          <p:nvPr>
            <p:ph type="dt" sz="quarter" idx="10"/>
          </p:nvPr>
        </p:nvSpPr>
        <p:spPr/>
        <p:txBody>
          <a:bodyPr/>
          <a:lstStyle/>
          <a:p>
            <a:pPr>
              <a:defRPr/>
            </a:pPr>
            <a:fld id="{C65342FF-B1D2-4363-AA40-5EEC7D18E196}" type="datetime1">
              <a:rPr lang="it-IT"/>
              <a:pPr>
                <a:defRPr/>
              </a:pPr>
              <a:t>25/02/2013</a:t>
            </a:fld>
            <a:endParaRPr lang="it-IT"/>
          </a:p>
        </p:txBody>
      </p:sp>
      <p:sp>
        <p:nvSpPr>
          <p:cNvPr id="5" name="Segnaposto numero diapositiva 4"/>
          <p:cNvSpPr>
            <a:spLocks noGrp="1"/>
          </p:cNvSpPr>
          <p:nvPr>
            <p:ph type="sldNum" sz="quarter" idx="12"/>
          </p:nvPr>
        </p:nvSpPr>
        <p:spPr/>
        <p:txBody>
          <a:bodyPr/>
          <a:lstStyle/>
          <a:p>
            <a:pPr>
              <a:defRPr/>
            </a:pPr>
            <a:fld id="{AACFA8F0-FB77-4D27-BF1E-45F6165F71EF}" type="slidenum">
              <a:rPr lang="it-IT"/>
              <a:pPr>
                <a:defRPr/>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dirty="0" smtClean="0"/>
              <a:t>Considerazione conclusive e indicazioni di policy</a:t>
            </a:r>
            <a:endParaRPr lang="it-IT" dirty="0"/>
          </a:p>
        </p:txBody>
      </p:sp>
      <p:sp>
        <p:nvSpPr>
          <p:cNvPr id="31746" name="Segnaposto contenuto 2"/>
          <p:cNvSpPr>
            <a:spLocks noGrp="1"/>
          </p:cNvSpPr>
          <p:nvPr>
            <p:ph idx="1"/>
          </p:nvPr>
        </p:nvSpPr>
        <p:spPr/>
        <p:txBody>
          <a:bodyPr/>
          <a:lstStyle/>
          <a:p>
            <a:pPr algn="just"/>
            <a:r>
              <a:rPr lang="it-IT" sz="2800" smtClean="0"/>
              <a:t>L’esperimento evidenzia la presenza di effetti positivi piuttosto marcati: chi ha usufruito di una borsa lavoro aumenta significativamente le proprie chance di successo sul mercato del lavoro. </a:t>
            </a:r>
          </a:p>
          <a:p>
            <a:pPr algn="just"/>
            <a:r>
              <a:rPr lang="it-IT" sz="2800" smtClean="0"/>
              <a:t>Pertanto, da esso si ricava una forte indicazione: </a:t>
            </a:r>
            <a:r>
              <a:rPr lang="it-IT" sz="2800" b="1" smtClean="0"/>
              <a:t>continuare ad investire</a:t>
            </a:r>
            <a:r>
              <a:rPr lang="it-IT" sz="2800" smtClean="0"/>
              <a:t>, anche per ciò che riguarda il miglioramento della raccolta delle informazioni (persona, impresa, progetto formativo)</a:t>
            </a:r>
          </a:p>
          <a:p>
            <a:pPr algn="just"/>
            <a:endParaRPr lang="it-IT" smtClean="0"/>
          </a:p>
          <a:p>
            <a:pPr algn="just"/>
            <a:endParaRPr lang="it-IT" smtClean="0"/>
          </a:p>
          <a:p>
            <a:pPr algn="just"/>
            <a:endParaRPr lang="it-IT" smtClean="0"/>
          </a:p>
        </p:txBody>
      </p:sp>
      <p:sp>
        <p:nvSpPr>
          <p:cNvPr id="4" name="Segnaposto data 3"/>
          <p:cNvSpPr>
            <a:spLocks noGrp="1"/>
          </p:cNvSpPr>
          <p:nvPr>
            <p:ph type="dt" sz="quarter" idx="10"/>
          </p:nvPr>
        </p:nvSpPr>
        <p:spPr/>
        <p:txBody>
          <a:bodyPr/>
          <a:lstStyle/>
          <a:p>
            <a:pPr>
              <a:defRPr/>
            </a:pPr>
            <a:fld id="{C65342FF-B1D2-4363-AA40-5EEC7D18E196}" type="datetime1">
              <a:rPr lang="it-IT"/>
              <a:pPr>
                <a:defRPr/>
              </a:pPr>
              <a:t>25/02/2013</a:t>
            </a:fld>
            <a:endParaRPr lang="it-IT"/>
          </a:p>
        </p:txBody>
      </p:sp>
      <p:sp>
        <p:nvSpPr>
          <p:cNvPr id="5" name="Segnaposto numero diapositiva 4"/>
          <p:cNvSpPr>
            <a:spLocks noGrp="1"/>
          </p:cNvSpPr>
          <p:nvPr>
            <p:ph type="sldNum" sz="quarter" idx="12"/>
          </p:nvPr>
        </p:nvSpPr>
        <p:spPr/>
        <p:txBody>
          <a:bodyPr/>
          <a:lstStyle/>
          <a:p>
            <a:pPr>
              <a:defRPr/>
            </a:pPr>
            <a:fld id="{852D6EC4-5355-4970-B2CC-0166C4A52DB7}" type="slidenum">
              <a:rPr lang="it-IT"/>
              <a:pPr>
                <a:defRPr/>
              </a:pPr>
              <a:t>18</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r>
              <a:rPr lang="it-IT" smtClean="0"/>
              <a:t>Gli obiettivi dell’intervento</a:t>
            </a:r>
          </a:p>
        </p:txBody>
      </p:sp>
      <p:sp>
        <p:nvSpPr>
          <p:cNvPr id="3" name="Segnaposto contenuto 2"/>
          <p:cNvSpPr>
            <a:spLocks noGrp="1"/>
          </p:cNvSpPr>
          <p:nvPr>
            <p:ph idx="1"/>
          </p:nvPr>
        </p:nvSpPr>
        <p:spPr/>
        <p:txBody>
          <a:bodyPr>
            <a:normAutofit lnSpcReduction="10000"/>
          </a:bodyPr>
          <a:lstStyle/>
          <a:p>
            <a:pPr marL="514350" indent="-514350" algn="just">
              <a:buFont typeface="+mj-lt"/>
              <a:buAutoNum type="arabicPeriod"/>
              <a:defRPr/>
            </a:pPr>
            <a:r>
              <a:rPr lang="it-IT" dirty="0" smtClean="0"/>
              <a:t>promuovere </a:t>
            </a:r>
            <a:r>
              <a:rPr lang="it-IT" dirty="0"/>
              <a:t>azioni di inserimento professionale che favoriscono l’entrata nel mercato del lavoro dei più </a:t>
            </a:r>
            <a:r>
              <a:rPr lang="it-IT" dirty="0" smtClean="0"/>
              <a:t>giovani</a:t>
            </a:r>
          </a:p>
          <a:p>
            <a:pPr marL="514350" indent="-514350" algn="just">
              <a:buFont typeface="+mj-lt"/>
              <a:buAutoNum type="arabicPeriod"/>
              <a:defRPr/>
            </a:pPr>
            <a:endParaRPr lang="it-IT" dirty="0"/>
          </a:p>
          <a:p>
            <a:pPr marL="514350" indent="-514350" algn="just">
              <a:buFont typeface="+mj-lt"/>
              <a:buAutoNum type="arabicPeriod"/>
              <a:defRPr/>
            </a:pPr>
            <a:r>
              <a:rPr lang="it-IT" dirty="0"/>
              <a:t>realizzare azioni specifiche per coniugare gli interventi di incentivazione alle imprese con interventi di supporto all’incrocio domanda-offerta ed all’inserimento in </a:t>
            </a:r>
            <a:r>
              <a:rPr lang="it-IT" dirty="0" smtClean="0"/>
              <a:t>azienda</a:t>
            </a:r>
            <a:endParaRPr lang="it-IT" dirty="0"/>
          </a:p>
        </p:txBody>
      </p:sp>
      <p:sp>
        <p:nvSpPr>
          <p:cNvPr id="4" name="Segnaposto data 3"/>
          <p:cNvSpPr>
            <a:spLocks noGrp="1"/>
          </p:cNvSpPr>
          <p:nvPr>
            <p:ph type="dt" sz="quarter" idx="10"/>
          </p:nvPr>
        </p:nvSpPr>
        <p:spPr/>
        <p:txBody>
          <a:bodyPr/>
          <a:lstStyle/>
          <a:p>
            <a:pPr>
              <a:defRPr/>
            </a:pPr>
            <a:fld id="{793EC66E-A7EB-4796-9E26-DDD39C0F5670}"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970208CA-9E25-40F0-B824-7CD7447376CD}" type="slidenum">
              <a:rPr lang="it-IT"/>
              <a:pPr>
                <a:defRPr/>
              </a:pPr>
              <a:t>2</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p:txBody>
          <a:bodyPr/>
          <a:lstStyle/>
          <a:p>
            <a:r>
              <a:rPr lang="it-IT" smtClean="0"/>
              <a:t>Il metodo utilizzato: Il Regression Discontinuity Design</a:t>
            </a:r>
          </a:p>
        </p:txBody>
      </p:sp>
      <p:sp>
        <p:nvSpPr>
          <p:cNvPr id="3" name="Segnaposto contenuto 2"/>
          <p:cNvSpPr>
            <a:spLocks noGrp="1"/>
          </p:cNvSpPr>
          <p:nvPr>
            <p:ph idx="1"/>
          </p:nvPr>
        </p:nvSpPr>
        <p:spPr/>
        <p:txBody>
          <a:bodyPr>
            <a:normAutofit fontScale="85000" lnSpcReduction="10000"/>
          </a:bodyPr>
          <a:lstStyle/>
          <a:p>
            <a:pPr algn="just">
              <a:defRPr/>
            </a:pPr>
            <a:r>
              <a:rPr lang="it-IT" dirty="0"/>
              <a:t>I borsisti sono stati scelti attraverso una </a:t>
            </a:r>
            <a:r>
              <a:rPr lang="it-IT" dirty="0" smtClean="0"/>
              <a:t>graduatoria per cui ad </a:t>
            </a:r>
            <a:r>
              <a:rPr lang="it-IT" dirty="0"/>
              <a:t>ogni candidato è stato assegnato un </a:t>
            </a:r>
            <a:r>
              <a:rPr lang="it-IT" dirty="0" smtClean="0"/>
              <a:t>punteggio: </a:t>
            </a:r>
            <a:r>
              <a:rPr lang="it-IT" dirty="0"/>
              <a:t>chi supera la soglia </a:t>
            </a:r>
            <a:r>
              <a:rPr lang="it-IT" dirty="0" smtClean="0"/>
              <a:t>di ammissibilità (60 punti) ha </a:t>
            </a:r>
            <a:r>
              <a:rPr lang="it-IT" dirty="0"/>
              <a:t>diritto a ricevere la borsa, chi rimane al di sotto viene escluso. </a:t>
            </a:r>
            <a:endParaRPr lang="it-IT" dirty="0" smtClean="0"/>
          </a:p>
          <a:p>
            <a:pPr algn="just">
              <a:defRPr/>
            </a:pPr>
            <a:r>
              <a:rPr lang="it-IT" dirty="0" smtClean="0"/>
              <a:t>Attorno al </a:t>
            </a:r>
            <a:r>
              <a:rPr lang="it-IT" dirty="0"/>
              <a:t>“punto di discontinuità” si determina </a:t>
            </a:r>
            <a:r>
              <a:rPr lang="it-IT" dirty="0" smtClean="0"/>
              <a:t>una </a:t>
            </a:r>
            <a:r>
              <a:rPr lang="it-IT" dirty="0"/>
              <a:t>situazione simile alla selezione casuale: i candidati immediatamente sopra la soglia sono sostanzialmente </a:t>
            </a:r>
            <a:r>
              <a:rPr lang="it-IT" i="1" dirty="0"/>
              <a:t>equivalenti </a:t>
            </a:r>
            <a:r>
              <a:rPr lang="it-IT" dirty="0"/>
              <a:t>ai candidati </a:t>
            </a:r>
            <a:r>
              <a:rPr lang="it-IT" dirty="0" smtClean="0"/>
              <a:t>immedia-tamente </a:t>
            </a:r>
            <a:r>
              <a:rPr lang="it-IT" dirty="0"/>
              <a:t>sotto</a:t>
            </a:r>
            <a:r>
              <a:rPr lang="it-IT" dirty="0" smtClean="0"/>
              <a:t>.</a:t>
            </a:r>
            <a:endParaRPr lang="it-IT" dirty="0"/>
          </a:p>
          <a:p>
            <a:pPr>
              <a:defRPr/>
            </a:pPr>
            <a:endParaRPr lang="it-IT" dirty="0"/>
          </a:p>
        </p:txBody>
      </p:sp>
      <p:sp>
        <p:nvSpPr>
          <p:cNvPr id="4" name="Segnaposto data 3"/>
          <p:cNvSpPr>
            <a:spLocks noGrp="1"/>
          </p:cNvSpPr>
          <p:nvPr>
            <p:ph type="dt" sz="quarter" idx="10"/>
          </p:nvPr>
        </p:nvSpPr>
        <p:spPr/>
        <p:txBody>
          <a:bodyPr/>
          <a:lstStyle/>
          <a:p>
            <a:pPr>
              <a:defRPr/>
            </a:pPr>
            <a:fld id="{819EA1A1-0897-4525-B6BF-37F6FC5FF4A6}"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F4260222-BC44-4CC2-BAB8-416F122B9BF9}" type="slidenum">
              <a:rPr lang="it-IT"/>
              <a:pPr>
                <a:defRPr/>
              </a:pPr>
              <a:t>3</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dirty="0" smtClean="0"/>
              <a:t>La base dati per l’individuazione dei gruppi</a:t>
            </a:r>
            <a:endParaRPr lang="it-IT" dirty="0"/>
          </a:p>
        </p:txBody>
      </p:sp>
      <p:sp>
        <p:nvSpPr>
          <p:cNvPr id="3" name="Segnaposto contenuto 2"/>
          <p:cNvSpPr>
            <a:spLocks noGrp="1"/>
          </p:cNvSpPr>
          <p:nvPr>
            <p:ph idx="1"/>
          </p:nvPr>
        </p:nvSpPr>
        <p:spPr/>
        <p:txBody>
          <a:bodyPr>
            <a:normAutofit lnSpcReduction="10000"/>
          </a:bodyPr>
          <a:lstStyle/>
          <a:p>
            <a:pPr algn="just">
              <a:defRPr/>
            </a:pPr>
            <a:r>
              <a:rPr lang="it-IT" dirty="0"/>
              <a:t>I</a:t>
            </a:r>
            <a:r>
              <a:rPr lang="it-IT" dirty="0" smtClean="0"/>
              <a:t> </a:t>
            </a:r>
            <a:r>
              <a:rPr lang="it-IT" dirty="0"/>
              <a:t>dati </a:t>
            </a:r>
            <a:r>
              <a:rPr lang="it-IT" dirty="0" smtClean="0"/>
              <a:t>relativi sono stati ricavati dal </a:t>
            </a:r>
            <a:r>
              <a:rPr lang="it-IT" dirty="0"/>
              <a:t>Sistema Informativo della Regione </a:t>
            </a:r>
            <a:r>
              <a:rPr lang="it-IT" dirty="0" smtClean="0"/>
              <a:t>Marche (</a:t>
            </a:r>
            <a:r>
              <a:rPr lang="it-IT" dirty="0" err="1" smtClean="0"/>
              <a:t>SINFORM</a:t>
            </a:r>
            <a:r>
              <a:rPr lang="it-IT" dirty="0" smtClean="0"/>
              <a:t>)</a:t>
            </a:r>
          </a:p>
          <a:p>
            <a:pPr algn="just">
              <a:defRPr/>
            </a:pPr>
            <a:r>
              <a:rPr lang="it-IT" dirty="0" smtClean="0"/>
              <a:t>Sono state considerate le domande presentate nel corso del 2009, per un totale di</a:t>
            </a:r>
            <a:r>
              <a:rPr lang="it-IT" b="1" dirty="0" smtClean="0"/>
              <a:t> 1.679 </a:t>
            </a:r>
            <a:r>
              <a:rPr lang="it-IT" dirty="0" smtClean="0"/>
              <a:t>osservazioni</a:t>
            </a:r>
          </a:p>
          <a:p>
            <a:pPr algn="just">
              <a:defRPr/>
            </a:pPr>
            <a:r>
              <a:rPr lang="it-IT" dirty="0" smtClean="0"/>
              <a:t>Il numero di osservazioni effettivamente utilizzate ammonta, tuttavia, a </a:t>
            </a:r>
            <a:r>
              <a:rPr lang="it-IT" b="1" dirty="0" smtClean="0"/>
              <a:t>1.402</a:t>
            </a:r>
            <a:r>
              <a:rPr lang="it-IT" dirty="0" smtClean="0"/>
              <a:t> unità</a:t>
            </a:r>
            <a:endParaRPr lang="it-IT" sz="2200" dirty="0" smtClean="0"/>
          </a:p>
          <a:p>
            <a:pPr>
              <a:defRPr/>
            </a:pPr>
            <a:endParaRPr lang="it-IT" dirty="0" smtClean="0"/>
          </a:p>
          <a:p>
            <a:pPr>
              <a:defRPr/>
            </a:pPr>
            <a:endParaRPr lang="it-IT" dirty="0" smtClean="0"/>
          </a:p>
          <a:p>
            <a:pPr>
              <a:defRPr/>
            </a:pPr>
            <a:endParaRPr lang="it-IT" dirty="0"/>
          </a:p>
          <a:p>
            <a:pPr>
              <a:defRPr/>
            </a:pPr>
            <a:endParaRPr lang="it-IT" dirty="0" smtClean="0"/>
          </a:p>
          <a:p>
            <a:pPr>
              <a:defRPr/>
            </a:pPr>
            <a:endParaRPr lang="it-IT" dirty="0"/>
          </a:p>
          <a:p>
            <a:pPr>
              <a:defRPr/>
            </a:pPr>
            <a:endParaRPr lang="it-IT" dirty="0" smtClean="0"/>
          </a:p>
          <a:p>
            <a:pPr>
              <a:defRPr/>
            </a:pPr>
            <a:endParaRPr lang="it-IT" dirty="0"/>
          </a:p>
          <a:p>
            <a:pPr>
              <a:defRPr/>
            </a:pPr>
            <a:endParaRPr lang="it-IT" dirty="0" smtClean="0"/>
          </a:p>
          <a:p>
            <a:pPr>
              <a:defRPr/>
            </a:pPr>
            <a:endParaRPr lang="it-IT" dirty="0"/>
          </a:p>
          <a:p>
            <a:pPr>
              <a:defRPr/>
            </a:pPr>
            <a:endParaRPr lang="it-IT" dirty="0" smtClean="0"/>
          </a:p>
          <a:p>
            <a:pPr>
              <a:defRPr/>
            </a:pPr>
            <a:endParaRPr lang="it-IT" dirty="0"/>
          </a:p>
          <a:p>
            <a:pPr>
              <a:defRPr/>
            </a:pPr>
            <a:endParaRPr lang="it-IT" dirty="0" smtClean="0"/>
          </a:p>
          <a:p>
            <a:pPr>
              <a:defRPr/>
            </a:pPr>
            <a:endParaRPr lang="it-IT" dirty="0"/>
          </a:p>
          <a:p>
            <a:pPr>
              <a:defRPr/>
            </a:pPr>
            <a:endParaRPr lang="it-IT" dirty="0" smtClean="0"/>
          </a:p>
          <a:p>
            <a:pPr>
              <a:defRPr/>
            </a:pPr>
            <a:endParaRPr lang="it-IT" dirty="0"/>
          </a:p>
        </p:txBody>
      </p:sp>
      <p:sp>
        <p:nvSpPr>
          <p:cNvPr id="4" name="Segnaposto data 3"/>
          <p:cNvSpPr>
            <a:spLocks noGrp="1"/>
          </p:cNvSpPr>
          <p:nvPr>
            <p:ph type="dt" sz="quarter" idx="10"/>
          </p:nvPr>
        </p:nvSpPr>
        <p:spPr/>
        <p:txBody>
          <a:bodyPr/>
          <a:lstStyle/>
          <a:p>
            <a:pPr>
              <a:defRPr/>
            </a:pPr>
            <a:fld id="{613A7B79-5776-4763-891F-EB800AFD8240}"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BC0FA855-2AA0-442A-93E7-18E885FA047B}" type="slidenum">
              <a:rPr lang="it-IT"/>
              <a:pPr>
                <a:defRPr/>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dirty="0" smtClean="0"/>
              <a:t>Le operazioni di cleaning più importanti</a:t>
            </a:r>
            <a:endParaRPr lang="it-IT" dirty="0"/>
          </a:p>
        </p:txBody>
      </p:sp>
      <p:sp>
        <p:nvSpPr>
          <p:cNvPr id="3" name="Segnaposto contenuto 2"/>
          <p:cNvSpPr>
            <a:spLocks noGrp="1"/>
          </p:cNvSpPr>
          <p:nvPr>
            <p:ph idx="1"/>
          </p:nvPr>
        </p:nvSpPr>
        <p:spPr/>
        <p:txBody>
          <a:bodyPr>
            <a:normAutofit fontScale="85000" lnSpcReduction="20000"/>
          </a:bodyPr>
          <a:lstStyle/>
          <a:p>
            <a:pPr algn="just">
              <a:defRPr/>
            </a:pPr>
            <a:r>
              <a:rPr lang="it-IT" u="sng" dirty="0" smtClean="0"/>
              <a:t>Ammessi</a:t>
            </a:r>
            <a:r>
              <a:rPr lang="it-IT" dirty="0" smtClean="0"/>
              <a:t>: le borse lavoro sono accompagnate da percorsi formativi quali </a:t>
            </a:r>
            <a:r>
              <a:rPr lang="it-IT" dirty="0"/>
              <a:t>attività propedeutiche e </a:t>
            </a:r>
            <a:r>
              <a:rPr lang="it-IT" dirty="0" smtClean="0"/>
              <a:t>complementari (formazione in aula). Tuttavia, dal </a:t>
            </a:r>
            <a:r>
              <a:rPr lang="it-IT" dirty="0" err="1" smtClean="0"/>
              <a:t>SINFORM</a:t>
            </a:r>
            <a:r>
              <a:rPr lang="it-IT" dirty="0" smtClean="0"/>
              <a:t> non risulta possibile ricostruire in automatico la catena degli eventi formativi che fanno capo ad un medesimo soggetto. Pertanto, sono state effettuate delle assunzioni (principio di prossimità), che hanno una rilevanza più che altro sulla determinazione dell’</a:t>
            </a:r>
            <a:r>
              <a:rPr lang="it-IT" dirty="0"/>
              <a:t>i</a:t>
            </a:r>
            <a:r>
              <a:rPr lang="it-IT" dirty="0" smtClean="0"/>
              <a:t>ntervallo di tempo oggetto di analisi</a:t>
            </a:r>
          </a:p>
          <a:p>
            <a:pPr algn="just">
              <a:defRPr/>
            </a:pPr>
            <a:r>
              <a:rPr lang="it-IT" u="sng" dirty="0" smtClean="0"/>
              <a:t>Non ammessi</a:t>
            </a:r>
            <a:r>
              <a:rPr lang="it-IT" dirty="0" smtClean="0"/>
              <a:t>: molteplicità di domande soprat-tutto nel caso delle borse lavoro per diplomati</a:t>
            </a:r>
          </a:p>
          <a:p>
            <a:pPr>
              <a:defRPr/>
            </a:pPr>
            <a:endParaRPr lang="it-IT" dirty="0"/>
          </a:p>
        </p:txBody>
      </p:sp>
      <p:sp>
        <p:nvSpPr>
          <p:cNvPr id="4" name="Segnaposto data 3"/>
          <p:cNvSpPr>
            <a:spLocks noGrp="1"/>
          </p:cNvSpPr>
          <p:nvPr>
            <p:ph type="dt" sz="quarter" idx="10"/>
          </p:nvPr>
        </p:nvSpPr>
        <p:spPr/>
        <p:txBody>
          <a:bodyPr/>
          <a:lstStyle/>
          <a:p>
            <a:pPr>
              <a:defRPr/>
            </a:pPr>
            <a:fld id="{F41EF67D-FA54-4EEE-93CF-739E365173CE}" type="datetime1">
              <a:rPr lang="it-IT"/>
              <a:pPr>
                <a:defRPr/>
              </a:pPr>
              <a:t>25/02/2013</a:t>
            </a:fld>
            <a:endParaRPr lang="it-IT" dirty="0"/>
          </a:p>
        </p:txBody>
      </p:sp>
      <p:sp>
        <p:nvSpPr>
          <p:cNvPr id="5" name="Segnaposto numero diapositiva 4"/>
          <p:cNvSpPr>
            <a:spLocks noGrp="1"/>
          </p:cNvSpPr>
          <p:nvPr>
            <p:ph type="sldNum" sz="quarter" idx="12"/>
          </p:nvPr>
        </p:nvSpPr>
        <p:spPr/>
        <p:txBody>
          <a:bodyPr>
            <a:normAutofit/>
          </a:bodyPr>
          <a:lstStyle/>
          <a:p>
            <a:pPr>
              <a:defRPr/>
            </a:pPr>
            <a:fld id="{45D36BB8-B52E-4EE6-84F3-5BEE82D0A4E2}" type="slidenum">
              <a:rPr lang="it-IT"/>
              <a:pPr>
                <a:defRPr/>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smtClean="0"/>
              <a:t>Le ipotesi considerate </a:t>
            </a:r>
          </a:p>
        </p:txBody>
      </p:sp>
      <p:sp>
        <p:nvSpPr>
          <p:cNvPr id="19458" name="Segnaposto contenuto 2"/>
          <p:cNvSpPr>
            <a:spLocks noGrp="1"/>
          </p:cNvSpPr>
          <p:nvPr>
            <p:ph idx="1"/>
          </p:nvPr>
        </p:nvSpPr>
        <p:spPr/>
        <p:txBody>
          <a:bodyPr/>
          <a:lstStyle/>
          <a:p>
            <a:r>
              <a:rPr lang="it-IT" smtClean="0"/>
              <a:t>La soglia di ammissibilità è fissata a 60 punti (su 100).</a:t>
            </a:r>
          </a:p>
          <a:p>
            <a:endParaRPr lang="it-IT" smtClean="0"/>
          </a:p>
          <a:p>
            <a:r>
              <a:rPr lang="it-IT" smtClean="0"/>
              <a:t>Trattati e non trattati sono stati scelti tin modo tale che la distanza del punteggio ottenuto dalla soglia non superasse: </a:t>
            </a:r>
          </a:p>
          <a:p>
            <a:r>
              <a:rPr lang="it-IT" b="1" smtClean="0"/>
              <a:t>Criterio A</a:t>
            </a:r>
            <a:r>
              <a:rPr lang="it-IT" smtClean="0"/>
              <a:t>: i 15 punti</a:t>
            </a:r>
          </a:p>
          <a:p>
            <a:r>
              <a:rPr lang="it-IT" b="1" smtClean="0"/>
              <a:t>Criterio B</a:t>
            </a:r>
            <a:r>
              <a:rPr lang="it-IT" smtClean="0"/>
              <a:t>: i 10 punti</a:t>
            </a:r>
          </a:p>
          <a:p>
            <a:endParaRPr lang="it-IT" smtClean="0"/>
          </a:p>
        </p:txBody>
      </p:sp>
      <p:sp>
        <p:nvSpPr>
          <p:cNvPr id="4" name="Segnaposto data 3"/>
          <p:cNvSpPr>
            <a:spLocks noGrp="1"/>
          </p:cNvSpPr>
          <p:nvPr>
            <p:ph type="dt" sz="quarter" idx="10"/>
          </p:nvPr>
        </p:nvSpPr>
        <p:spPr/>
        <p:txBody>
          <a:bodyPr/>
          <a:lstStyle/>
          <a:p>
            <a:pPr>
              <a:defRPr/>
            </a:pPr>
            <a:fld id="{C65342FF-B1D2-4363-AA40-5EEC7D18E196}"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2911CAE2-DAF6-4191-8324-6605E65CA431}" type="slidenum">
              <a:rPr lang="it-IT"/>
              <a:pPr>
                <a:defRPr/>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457200" y="704850"/>
            <a:ext cx="8229600" cy="779463"/>
          </a:xfrm>
        </p:spPr>
        <p:txBody>
          <a:bodyPr/>
          <a:lstStyle/>
          <a:p>
            <a:r>
              <a:rPr lang="it-IT" sz="3200" smtClean="0"/>
              <a:t>Numerosità e caratteristiche dei due gruppi (1)</a:t>
            </a:r>
          </a:p>
        </p:txBody>
      </p:sp>
      <p:graphicFrame>
        <p:nvGraphicFramePr>
          <p:cNvPr id="8" name="Segnaposto contenuto 7"/>
          <p:cNvGraphicFramePr>
            <a:graphicFrameLocks noGrp="1"/>
          </p:cNvGraphicFramePr>
          <p:nvPr>
            <p:ph idx="1"/>
          </p:nvPr>
        </p:nvGraphicFramePr>
        <p:xfrm>
          <a:off x="457200" y="1600200"/>
          <a:ext cx="8229592" cy="2051253"/>
        </p:xfrm>
        <a:graphic>
          <a:graphicData uri="http://schemas.openxmlformats.org/drawingml/2006/table">
            <a:tbl>
              <a:tblPr firstRow="1" bandRow="1">
                <a:tableStyleId>{5C22544A-7EE6-4342-B048-85BDC9FD1C3A}</a:tableStyleId>
              </a:tblPr>
              <a:tblGrid>
                <a:gridCol w="1175656"/>
                <a:gridCol w="1175656"/>
                <a:gridCol w="1175656"/>
                <a:gridCol w="1175656"/>
                <a:gridCol w="1175656"/>
                <a:gridCol w="1175656"/>
                <a:gridCol w="1175656"/>
              </a:tblGrid>
              <a:tr h="557733">
                <a:tc>
                  <a:txBody>
                    <a:bodyPr/>
                    <a:lstStyle/>
                    <a:p>
                      <a:endParaRPr lang="it-IT" dirty="0"/>
                    </a:p>
                  </a:txBody>
                  <a:tcPr/>
                </a:tc>
                <a:tc gridSpan="3">
                  <a:txBody>
                    <a:bodyPr/>
                    <a:lstStyle/>
                    <a:p>
                      <a:pPr algn="ctr"/>
                      <a:r>
                        <a:rPr kumimoji="0" lang="it-IT" sz="1200" b="1" kern="1200" dirty="0" smtClean="0">
                          <a:solidFill>
                            <a:schemeClr val="lt1"/>
                          </a:solidFill>
                          <a:latin typeface="+mn-lt"/>
                          <a:ea typeface="+mn-ea"/>
                          <a:cs typeface="+mn-cs"/>
                        </a:rPr>
                        <a:t>Criterio A:</a:t>
                      </a:r>
                    </a:p>
                    <a:p>
                      <a:pPr algn="ctr"/>
                      <a:r>
                        <a:rPr kumimoji="0" lang="it-IT" sz="1200" b="1" kern="1200" dirty="0" smtClean="0">
                          <a:solidFill>
                            <a:schemeClr val="lt1"/>
                          </a:solidFill>
                          <a:latin typeface="+mn-lt"/>
                          <a:ea typeface="+mn-ea"/>
                          <a:cs typeface="+mn-cs"/>
                        </a:rPr>
                        <a:t>+/- 15 dalla soglia di  discontinuità</a:t>
                      </a:r>
                      <a:endParaRPr lang="it-IT" sz="1200" dirty="0"/>
                    </a:p>
                  </a:txBody>
                  <a:tcPr/>
                </a:tc>
                <a:tc hMerge="1">
                  <a:txBody>
                    <a:bodyPr/>
                    <a:lstStyle/>
                    <a:p>
                      <a:endParaRPr lang="it-IT" dirty="0"/>
                    </a:p>
                  </a:txBody>
                  <a:tcPr/>
                </a:tc>
                <a:tc hMerge="1">
                  <a:txBody>
                    <a:bodyPr/>
                    <a:lstStyle/>
                    <a:p>
                      <a:endParaRPr lang="it-IT" dirty="0"/>
                    </a:p>
                  </a:txBody>
                  <a:tcPr/>
                </a:tc>
                <a:tc gridSpan="3">
                  <a:txBody>
                    <a:bodyPr/>
                    <a:lstStyle/>
                    <a:p>
                      <a:pPr algn="ctr"/>
                      <a:r>
                        <a:rPr kumimoji="0" lang="it-IT" sz="1200" b="1" kern="1200" dirty="0" smtClean="0">
                          <a:solidFill>
                            <a:schemeClr val="lt1"/>
                          </a:solidFill>
                          <a:latin typeface="+mn-lt"/>
                          <a:ea typeface="+mn-ea"/>
                          <a:cs typeface="+mn-cs"/>
                        </a:rPr>
                        <a:t>Criterio B:</a:t>
                      </a:r>
                    </a:p>
                    <a:p>
                      <a:pPr algn="ctr"/>
                      <a:r>
                        <a:rPr kumimoji="0" lang="it-IT" sz="1200" b="1" kern="1200" dirty="0" smtClean="0">
                          <a:solidFill>
                            <a:schemeClr val="lt1"/>
                          </a:solidFill>
                          <a:latin typeface="+mn-lt"/>
                          <a:ea typeface="+mn-ea"/>
                          <a:cs typeface="+mn-cs"/>
                        </a:rPr>
                        <a:t>+/- 10 dalla soglia di discontinuità</a:t>
                      </a:r>
                      <a:endParaRPr lang="it-IT" sz="1200" dirty="0"/>
                    </a:p>
                  </a:txBody>
                  <a:tcPr/>
                </a:tc>
                <a:tc hMerge="1">
                  <a:txBody>
                    <a:bodyPr/>
                    <a:lstStyle/>
                    <a:p>
                      <a:endParaRPr lang="it-IT" dirty="0"/>
                    </a:p>
                  </a:txBody>
                  <a:tcPr/>
                </a:tc>
                <a:tc hMerge="1">
                  <a:txBody>
                    <a:bodyPr/>
                    <a:lstStyle/>
                    <a:p>
                      <a:endParaRPr lang="it-IT" dirty="0"/>
                    </a:p>
                  </a:txBody>
                  <a:tcPr/>
                </a:tc>
              </a:tr>
              <a:tr h="370840">
                <a:tc>
                  <a:txBody>
                    <a:bodyPr/>
                    <a:lstStyle/>
                    <a:p>
                      <a:endParaRPr lang="it-IT" sz="1200" dirty="0"/>
                    </a:p>
                  </a:txBody>
                  <a:tcPr/>
                </a:tc>
                <a:tc>
                  <a:txBody>
                    <a:bodyPr/>
                    <a:lstStyle/>
                    <a:p>
                      <a:pPr algn="ctr">
                        <a:lnSpc>
                          <a:spcPts val="1500"/>
                        </a:lnSpc>
                        <a:spcAft>
                          <a:spcPts val="0"/>
                        </a:spcAft>
                      </a:pPr>
                      <a:r>
                        <a:rPr lang="it-IT" sz="1200" dirty="0">
                          <a:solidFill>
                            <a:srgbClr val="000000"/>
                          </a:solidFill>
                          <a:latin typeface="Calibri"/>
                          <a:ea typeface="Times New Roman"/>
                          <a:cs typeface="Calibri"/>
                        </a:rPr>
                        <a:t>Borse per</a:t>
                      </a:r>
                      <a:endParaRPr lang="it-IT" sz="1200" dirty="0">
                        <a:latin typeface="Calibri"/>
                        <a:ea typeface="Calibri"/>
                        <a:cs typeface="Times New Roman"/>
                      </a:endParaRPr>
                    </a:p>
                    <a:p>
                      <a:pPr algn="ctr">
                        <a:lnSpc>
                          <a:spcPts val="1500"/>
                        </a:lnSpc>
                        <a:spcAft>
                          <a:spcPts val="0"/>
                        </a:spcAft>
                      </a:pPr>
                      <a:r>
                        <a:rPr lang="it-IT" sz="1200" dirty="0">
                          <a:solidFill>
                            <a:srgbClr val="000000"/>
                          </a:solidFill>
                          <a:latin typeface="Calibri"/>
                          <a:ea typeface="Times New Roman"/>
                          <a:cs typeface="Calibri"/>
                        </a:rPr>
                        <a:t>diplomati</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Borse per</a:t>
                      </a:r>
                      <a:endParaRPr lang="it-IT" sz="1200">
                        <a:latin typeface="Calibri"/>
                        <a:ea typeface="Calibri"/>
                        <a:cs typeface="Times New Roman"/>
                      </a:endParaRPr>
                    </a:p>
                    <a:p>
                      <a:pPr algn="ctr">
                        <a:lnSpc>
                          <a:spcPts val="1500"/>
                        </a:lnSpc>
                        <a:spcAft>
                          <a:spcPts val="0"/>
                        </a:spcAft>
                      </a:pPr>
                      <a:r>
                        <a:rPr lang="it-IT" sz="1200">
                          <a:solidFill>
                            <a:srgbClr val="000000"/>
                          </a:solidFill>
                          <a:latin typeface="Calibri"/>
                          <a:ea typeface="Times New Roman"/>
                          <a:cs typeface="Calibri"/>
                        </a:rPr>
                        <a:t>laureati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Totale</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Borse per</a:t>
                      </a:r>
                      <a:endParaRPr lang="it-IT" sz="1200">
                        <a:latin typeface="Calibri"/>
                        <a:ea typeface="Calibri"/>
                        <a:cs typeface="Times New Roman"/>
                      </a:endParaRPr>
                    </a:p>
                    <a:p>
                      <a:pPr algn="ctr">
                        <a:lnSpc>
                          <a:spcPts val="1500"/>
                        </a:lnSpc>
                        <a:spcAft>
                          <a:spcPts val="0"/>
                        </a:spcAft>
                      </a:pPr>
                      <a:r>
                        <a:rPr lang="it-IT" sz="1200">
                          <a:solidFill>
                            <a:srgbClr val="000000"/>
                          </a:solidFill>
                          <a:latin typeface="Calibri"/>
                          <a:ea typeface="Times New Roman"/>
                          <a:cs typeface="Calibri"/>
                        </a:rPr>
                        <a:t>diplomati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Borse per</a:t>
                      </a:r>
                      <a:endParaRPr lang="it-IT" sz="1200">
                        <a:latin typeface="Calibri"/>
                        <a:ea typeface="Calibri"/>
                        <a:cs typeface="Times New Roman"/>
                      </a:endParaRPr>
                    </a:p>
                    <a:p>
                      <a:pPr algn="ctr">
                        <a:lnSpc>
                          <a:spcPts val="1500"/>
                        </a:lnSpc>
                        <a:spcAft>
                          <a:spcPts val="0"/>
                        </a:spcAft>
                      </a:pPr>
                      <a:r>
                        <a:rPr lang="it-IT" sz="1200">
                          <a:solidFill>
                            <a:srgbClr val="000000"/>
                          </a:solidFill>
                          <a:latin typeface="Calibri"/>
                          <a:ea typeface="Times New Roman"/>
                          <a:cs typeface="Calibri"/>
                        </a:rPr>
                        <a:t>laureati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Totale</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dirty="0">
                          <a:solidFill>
                            <a:srgbClr val="000000"/>
                          </a:solidFill>
                          <a:latin typeface="Calibri"/>
                          <a:ea typeface="Times New Roman"/>
                          <a:cs typeface="Calibri"/>
                        </a:rPr>
                        <a:t>Non ammesso</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100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58</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158</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67</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42</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109</a:t>
                      </a:r>
                      <a:endParaRPr lang="it-IT" sz="120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Ammesso</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613</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200</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813</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427</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145</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572</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Totale</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713</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258</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971</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494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187</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681</a:t>
                      </a:r>
                      <a:endParaRPr lang="it-IT" sz="1200" dirty="0">
                        <a:latin typeface="Calibri"/>
                        <a:ea typeface="Calibri"/>
                        <a:cs typeface="Times New Roman"/>
                      </a:endParaRPr>
                    </a:p>
                  </a:txBody>
                  <a:tcPr marL="44449" marR="44449" marT="0" marB="0" anchor="ctr"/>
                </a:tc>
              </a:tr>
            </a:tbl>
          </a:graphicData>
        </a:graphic>
      </p:graphicFrame>
      <p:sp>
        <p:nvSpPr>
          <p:cNvPr id="5" name="Segnaposto data 4"/>
          <p:cNvSpPr>
            <a:spLocks noGrp="1"/>
          </p:cNvSpPr>
          <p:nvPr>
            <p:ph type="dt" sz="quarter" idx="10"/>
          </p:nvPr>
        </p:nvSpPr>
        <p:spPr/>
        <p:txBody>
          <a:bodyPr/>
          <a:lstStyle/>
          <a:p>
            <a:pPr>
              <a:defRPr/>
            </a:pPr>
            <a:fld id="{6EACCB1E-2968-4F4E-BCAF-5CE71B19B1EC}" type="datetime1">
              <a:rPr lang="it-IT"/>
              <a:pPr>
                <a:defRPr/>
              </a:pPr>
              <a:t>25/02/2013</a:t>
            </a:fld>
            <a:endParaRPr lang="it-IT"/>
          </a:p>
        </p:txBody>
      </p:sp>
      <p:sp>
        <p:nvSpPr>
          <p:cNvPr id="6" name="Segnaposto numero diapositiva 5"/>
          <p:cNvSpPr>
            <a:spLocks noGrp="1"/>
          </p:cNvSpPr>
          <p:nvPr>
            <p:ph type="sldNum" sz="quarter" idx="12"/>
          </p:nvPr>
        </p:nvSpPr>
        <p:spPr/>
        <p:txBody>
          <a:bodyPr>
            <a:normAutofit/>
          </a:bodyPr>
          <a:lstStyle/>
          <a:p>
            <a:pPr>
              <a:defRPr/>
            </a:pPr>
            <a:fld id="{04AF3D49-A76B-4CC6-A405-6500B967ADDC}" type="slidenum">
              <a:rPr lang="it-IT"/>
              <a:pPr>
                <a:defRPr/>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a:xfrm>
            <a:off x="457200" y="704850"/>
            <a:ext cx="8229600" cy="923925"/>
          </a:xfrm>
        </p:spPr>
        <p:txBody>
          <a:bodyPr/>
          <a:lstStyle/>
          <a:p>
            <a:r>
              <a:rPr lang="it-IT" sz="3200" smtClean="0"/>
              <a:t>Numerosità e caratteristiche dei due gruppi (2)</a:t>
            </a:r>
          </a:p>
        </p:txBody>
      </p:sp>
      <p:graphicFrame>
        <p:nvGraphicFramePr>
          <p:cNvPr id="9" name="Segnaposto contenuto 8"/>
          <p:cNvGraphicFramePr>
            <a:graphicFrameLocks noGrp="1"/>
          </p:cNvGraphicFramePr>
          <p:nvPr>
            <p:ph idx="1"/>
          </p:nvPr>
        </p:nvGraphicFramePr>
        <p:xfrm>
          <a:off x="457200" y="1600200"/>
          <a:ext cx="8229592" cy="2494280"/>
        </p:xfrm>
        <a:graphic>
          <a:graphicData uri="http://schemas.openxmlformats.org/drawingml/2006/table">
            <a:tbl>
              <a:tblPr firstRow="1" bandRow="1">
                <a:tableStyleId>{5C22544A-7EE6-4342-B048-85BDC9FD1C3A}</a:tableStyleId>
              </a:tblPr>
              <a:tblGrid>
                <a:gridCol w="1175656"/>
                <a:gridCol w="1175656"/>
                <a:gridCol w="1175656"/>
                <a:gridCol w="1175656"/>
                <a:gridCol w="1175656"/>
                <a:gridCol w="1175656"/>
                <a:gridCol w="1175656"/>
              </a:tblGrid>
              <a:tr h="370840">
                <a:tc>
                  <a:txBody>
                    <a:bodyPr/>
                    <a:lstStyle/>
                    <a:p>
                      <a:endParaRPr lang="it-IT" dirty="0"/>
                    </a:p>
                  </a:txBody>
                  <a:tcPr/>
                </a:tc>
                <a:tc gridSpan="3">
                  <a:txBody>
                    <a:bodyPr/>
                    <a:lstStyle/>
                    <a:p>
                      <a:pPr algn="ctr"/>
                      <a:r>
                        <a:rPr kumimoji="0" lang="it-IT" sz="1200" b="1" kern="1200" dirty="0" smtClean="0">
                          <a:solidFill>
                            <a:schemeClr val="lt1"/>
                          </a:solidFill>
                          <a:latin typeface="+mn-lt"/>
                          <a:ea typeface="+mn-ea"/>
                          <a:cs typeface="+mn-cs"/>
                        </a:rPr>
                        <a:t>Criterio A: </a:t>
                      </a:r>
                    </a:p>
                    <a:p>
                      <a:pPr algn="ctr"/>
                      <a:r>
                        <a:rPr kumimoji="0" lang="it-IT" sz="1200" b="1" kern="1200" dirty="0" smtClean="0">
                          <a:solidFill>
                            <a:schemeClr val="lt1"/>
                          </a:solidFill>
                          <a:latin typeface="+mn-lt"/>
                          <a:ea typeface="+mn-ea"/>
                          <a:cs typeface="+mn-cs"/>
                        </a:rPr>
                        <a:t>+/- 15 dalla soglia di discontinuità</a:t>
                      </a:r>
                      <a:endParaRPr lang="it-IT" sz="1200" dirty="0"/>
                    </a:p>
                  </a:txBody>
                  <a:tcPr/>
                </a:tc>
                <a:tc hMerge="1">
                  <a:txBody>
                    <a:bodyPr/>
                    <a:lstStyle/>
                    <a:p>
                      <a:endParaRPr lang="it-IT" dirty="0"/>
                    </a:p>
                  </a:txBody>
                  <a:tcPr/>
                </a:tc>
                <a:tc hMerge="1">
                  <a:txBody>
                    <a:bodyPr/>
                    <a:lstStyle/>
                    <a:p>
                      <a:endParaRPr lang="it-IT" dirty="0"/>
                    </a:p>
                  </a:txBody>
                  <a:tcPr/>
                </a:tc>
                <a:tc gridSpan="3">
                  <a:txBody>
                    <a:bodyPr/>
                    <a:lstStyle/>
                    <a:p>
                      <a:pPr algn="ctr"/>
                      <a:r>
                        <a:rPr kumimoji="0" lang="it-IT" sz="1200" b="1" kern="1200" dirty="0" smtClean="0">
                          <a:solidFill>
                            <a:schemeClr val="lt1"/>
                          </a:solidFill>
                          <a:latin typeface="+mn-lt"/>
                          <a:ea typeface="+mn-ea"/>
                          <a:cs typeface="+mn-cs"/>
                        </a:rPr>
                        <a:t>Criterio B:</a:t>
                      </a:r>
                    </a:p>
                    <a:p>
                      <a:pPr algn="ctr"/>
                      <a:r>
                        <a:rPr kumimoji="0" lang="it-IT" sz="1200" b="1" kern="1200" dirty="0" smtClean="0">
                          <a:solidFill>
                            <a:schemeClr val="lt1"/>
                          </a:solidFill>
                          <a:latin typeface="+mn-lt"/>
                          <a:ea typeface="+mn-ea"/>
                          <a:cs typeface="+mn-cs"/>
                        </a:rPr>
                        <a:t>+/- 10 dalla soglia di discontinuità</a:t>
                      </a:r>
                      <a:endParaRPr lang="it-IT" sz="1200" dirty="0" smtClean="0"/>
                    </a:p>
                    <a:p>
                      <a:endParaRPr lang="it-IT" sz="1200" dirty="0"/>
                    </a:p>
                  </a:txBody>
                  <a:tcPr/>
                </a:tc>
                <a:tc hMerge="1">
                  <a:txBody>
                    <a:bodyPr/>
                    <a:lstStyle/>
                    <a:p>
                      <a:endParaRPr lang="it-IT" dirty="0"/>
                    </a:p>
                  </a:txBody>
                  <a:tcPr/>
                </a:tc>
                <a:tc hMerge="1">
                  <a:txBody>
                    <a:bodyPr/>
                    <a:lstStyle/>
                    <a:p>
                      <a:endParaRPr lang="it-IT" dirty="0"/>
                    </a:p>
                  </a:txBody>
                  <a:tcPr/>
                </a:tc>
              </a:tr>
              <a:tr h="370840">
                <a:tc>
                  <a:txBody>
                    <a:bodyPr/>
                    <a:lstStyle/>
                    <a:p>
                      <a:endParaRPr lang="it-IT" sz="1200" dirty="0"/>
                    </a:p>
                  </a:txBody>
                  <a:tcPr/>
                </a:tc>
                <a:tc>
                  <a:txBody>
                    <a:bodyPr/>
                    <a:lstStyle/>
                    <a:p>
                      <a:pPr algn="ctr">
                        <a:lnSpc>
                          <a:spcPts val="1500"/>
                        </a:lnSpc>
                        <a:spcAft>
                          <a:spcPts val="0"/>
                        </a:spcAft>
                      </a:pPr>
                      <a:r>
                        <a:rPr lang="it-IT" sz="1200" dirty="0">
                          <a:solidFill>
                            <a:srgbClr val="000000"/>
                          </a:solidFill>
                          <a:latin typeface="Calibri"/>
                          <a:ea typeface="Times New Roman"/>
                          <a:cs typeface="Calibri"/>
                        </a:rPr>
                        <a:t>Non ammessi</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Ammessi</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Totale</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Non ammessi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a:solidFill>
                            <a:srgbClr val="000000"/>
                          </a:solidFill>
                          <a:latin typeface="Calibri"/>
                          <a:ea typeface="Times New Roman"/>
                          <a:cs typeface="Calibri"/>
                        </a:rPr>
                        <a:t>Ammessi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dirty="0">
                          <a:solidFill>
                            <a:srgbClr val="000000"/>
                          </a:solidFill>
                          <a:latin typeface="Calibri"/>
                          <a:ea typeface="Times New Roman"/>
                          <a:cs typeface="Calibri"/>
                        </a:rPr>
                        <a:t>Totale</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dirty="0">
                          <a:solidFill>
                            <a:srgbClr val="000000"/>
                          </a:solidFill>
                          <a:latin typeface="Calibri"/>
                          <a:ea typeface="Times New Roman"/>
                          <a:cs typeface="Calibri"/>
                        </a:rPr>
                        <a:t>% donne</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64,6</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68,4</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67,7</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63,3</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63,9</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63,8</a:t>
                      </a:r>
                      <a:endParaRPr lang="it-IT" sz="120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 stranieri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4,4</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1,2</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1,8</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3,7</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1,4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1,9</a:t>
                      </a:r>
                      <a:endParaRPr lang="it-IT" sz="120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 giovani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63,9</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67,0</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66,4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64,2</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67,2</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66,7</a:t>
                      </a:r>
                      <a:endParaRPr lang="it-IT" sz="1200" dirty="0">
                        <a:latin typeface="Calibri"/>
                        <a:ea typeface="Calibri"/>
                        <a:cs typeface="Times New Roman"/>
                      </a:endParaRPr>
                    </a:p>
                  </a:txBody>
                  <a:tcPr marL="44449" marR="44449" marT="0" marB="0" anchor="ctr"/>
                </a:tc>
              </a:tr>
              <a:tr h="370840">
                <a:tc>
                  <a:txBody>
                    <a:bodyPr/>
                    <a:lstStyle/>
                    <a:p>
                      <a:pPr algn="l">
                        <a:lnSpc>
                          <a:spcPts val="1500"/>
                        </a:lnSpc>
                        <a:spcAft>
                          <a:spcPts val="0"/>
                        </a:spcAft>
                      </a:pPr>
                      <a:r>
                        <a:rPr lang="it-IT" sz="1200">
                          <a:solidFill>
                            <a:srgbClr val="000000"/>
                          </a:solidFill>
                          <a:latin typeface="Calibri"/>
                          <a:ea typeface="Times New Roman"/>
                          <a:cs typeface="Calibri"/>
                        </a:rPr>
                        <a:t>% diplomati</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a:solidFill>
                            <a:srgbClr val="000000"/>
                          </a:solidFill>
                          <a:latin typeface="Calibri"/>
                          <a:ea typeface="Times New Roman"/>
                          <a:cs typeface="Calibri"/>
                        </a:rPr>
                        <a:t>49,4</a:t>
                      </a:r>
                      <a:endParaRPr lang="it-IT" sz="120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50,4</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50,2</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47,7</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50,1</a:t>
                      </a:r>
                      <a:endParaRPr lang="it-IT" sz="1200" dirty="0">
                        <a:latin typeface="Calibri"/>
                        <a:ea typeface="Calibri"/>
                        <a:cs typeface="Times New Roman"/>
                      </a:endParaRPr>
                    </a:p>
                  </a:txBody>
                  <a:tcPr marL="44449" marR="44449" marT="0" marB="0" anchor="ctr"/>
                </a:tc>
                <a:tc>
                  <a:txBody>
                    <a:bodyPr/>
                    <a:lstStyle/>
                    <a:p>
                      <a:pPr algn="ctr">
                        <a:lnSpc>
                          <a:spcPts val="1500"/>
                        </a:lnSpc>
                        <a:spcAft>
                          <a:spcPts val="0"/>
                        </a:spcAft>
                      </a:pPr>
                      <a:r>
                        <a:rPr lang="it-IT" sz="1200" i="1" dirty="0">
                          <a:solidFill>
                            <a:srgbClr val="000000"/>
                          </a:solidFill>
                          <a:latin typeface="Calibri"/>
                          <a:ea typeface="Times New Roman"/>
                          <a:cs typeface="Calibri"/>
                        </a:rPr>
                        <a:t>49,7</a:t>
                      </a:r>
                      <a:endParaRPr lang="it-IT" sz="1200" dirty="0">
                        <a:latin typeface="Calibri"/>
                        <a:ea typeface="Calibri"/>
                        <a:cs typeface="Times New Roman"/>
                      </a:endParaRPr>
                    </a:p>
                  </a:txBody>
                  <a:tcPr marL="44449" marR="44449" marT="0" marB="0" anchor="ctr"/>
                </a:tc>
              </a:tr>
            </a:tbl>
          </a:graphicData>
        </a:graphic>
      </p:graphicFrame>
      <p:sp>
        <p:nvSpPr>
          <p:cNvPr id="5" name="Segnaposto data 4"/>
          <p:cNvSpPr>
            <a:spLocks noGrp="1"/>
          </p:cNvSpPr>
          <p:nvPr>
            <p:ph type="dt" sz="quarter" idx="10"/>
          </p:nvPr>
        </p:nvSpPr>
        <p:spPr/>
        <p:txBody>
          <a:bodyPr/>
          <a:lstStyle/>
          <a:p>
            <a:pPr>
              <a:defRPr/>
            </a:pPr>
            <a:fld id="{7239EE1D-8153-43E9-8772-2CC43385EF0E}" type="datetime1">
              <a:rPr lang="it-IT"/>
              <a:pPr>
                <a:defRPr/>
              </a:pPr>
              <a:t>25/02/2013</a:t>
            </a:fld>
            <a:endParaRPr lang="it-IT"/>
          </a:p>
        </p:txBody>
      </p:sp>
      <p:sp>
        <p:nvSpPr>
          <p:cNvPr id="6" name="Segnaposto numero diapositiva 5"/>
          <p:cNvSpPr>
            <a:spLocks noGrp="1"/>
          </p:cNvSpPr>
          <p:nvPr>
            <p:ph type="sldNum" sz="quarter" idx="12"/>
          </p:nvPr>
        </p:nvSpPr>
        <p:spPr/>
        <p:txBody>
          <a:bodyPr>
            <a:normAutofit/>
          </a:bodyPr>
          <a:lstStyle/>
          <a:p>
            <a:pPr>
              <a:defRPr/>
            </a:pPr>
            <a:fld id="{A0F20F14-2289-41DF-A890-E907A14B65DE}" type="slidenum">
              <a:rPr lang="it-IT"/>
              <a:pPr>
                <a:defRPr/>
              </a:pPr>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r>
              <a:rPr lang="it-IT" sz="2800" smtClean="0"/>
              <a:t>La base dati per l’osservazione delle variabili-risultato: le Comunicazioni Obbligatorie</a:t>
            </a:r>
          </a:p>
        </p:txBody>
      </p:sp>
      <p:sp>
        <p:nvSpPr>
          <p:cNvPr id="3" name="Segnaposto contenuto 2"/>
          <p:cNvSpPr>
            <a:spLocks noGrp="1"/>
          </p:cNvSpPr>
          <p:nvPr>
            <p:ph idx="1"/>
          </p:nvPr>
        </p:nvSpPr>
        <p:spPr/>
        <p:txBody>
          <a:bodyPr>
            <a:normAutofit fontScale="55000" lnSpcReduction="20000"/>
          </a:bodyPr>
          <a:lstStyle/>
          <a:p>
            <a:pPr algn="just">
              <a:defRPr/>
            </a:pPr>
            <a:r>
              <a:rPr lang="it-IT" dirty="0" smtClean="0"/>
              <a:t>Per l’osservazione delle variabili-risultato sono state utilizzate le Comunica-zioni Obbligatorie </a:t>
            </a:r>
          </a:p>
          <a:p>
            <a:pPr algn="just">
              <a:defRPr/>
            </a:pPr>
            <a:endParaRPr lang="it-IT" dirty="0" smtClean="0"/>
          </a:p>
          <a:p>
            <a:pPr algn="just">
              <a:defRPr/>
            </a:pPr>
            <a:r>
              <a:rPr lang="it-IT" u="sng" dirty="0" smtClean="0"/>
              <a:t>Vantaggi</a:t>
            </a:r>
            <a:r>
              <a:rPr lang="it-IT" dirty="0" smtClean="0"/>
              <a:t>:</a:t>
            </a:r>
          </a:p>
          <a:p>
            <a:pPr algn="just">
              <a:defRPr/>
            </a:pPr>
            <a:r>
              <a:rPr lang="it-IT" dirty="0" smtClean="0"/>
              <a:t>sono “immediatamente” disponibili presso le amministrazioni regionali </a:t>
            </a:r>
          </a:p>
          <a:p>
            <a:pPr algn="just">
              <a:defRPr/>
            </a:pPr>
            <a:r>
              <a:rPr lang="it-IT" dirty="0" smtClean="0"/>
              <a:t>permettono di ricostruire puntualmente la sequenza degli eventi e di rilevare contestualmente diverse variabili risultato</a:t>
            </a:r>
          </a:p>
          <a:p>
            <a:pPr algn="just">
              <a:defRPr/>
            </a:pPr>
            <a:r>
              <a:rPr lang="it-IT" dirty="0" smtClean="0"/>
              <a:t>annullano gli errori di memoria</a:t>
            </a:r>
          </a:p>
          <a:p>
            <a:pPr algn="just">
              <a:defRPr/>
            </a:pPr>
            <a:endParaRPr lang="it-IT" dirty="0"/>
          </a:p>
          <a:p>
            <a:pPr algn="just">
              <a:defRPr/>
            </a:pPr>
            <a:r>
              <a:rPr lang="it-IT" u="sng" dirty="0" smtClean="0"/>
              <a:t>Svantaggi</a:t>
            </a:r>
            <a:r>
              <a:rPr lang="it-IT" dirty="0" smtClean="0"/>
              <a:t>:</a:t>
            </a:r>
          </a:p>
          <a:p>
            <a:pPr algn="just">
              <a:defRPr/>
            </a:pPr>
            <a:r>
              <a:rPr lang="it-IT" dirty="0" smtClean="0"/>
              <a:t>non contengono il lavoro autonomo (tuttavia sono stati effettuati dei controlli con i dati provenienti delle Camere di Commercio) e ovviamente quello irregolare</a:t>
            </a:r>
          </a:p>
          <a:p>
            <a:pPr algn="just">
              <a:defRPr/>
            </a:pPr>
            <a:r>
              <a:rPr lang="it-IT" dirty="0" smtClean="0"/>
              <a:t>non consentono di seguire i trasferimenti di residenza in altra regione</a:t>
            </a:r>
          </a:p>
          <a:p>
            <a:pPr algn="just">
              <a:defRPr/>
            </a:pPr>
            <a:r>
              <a:rPr lang="it-IT" dirty="0" smtClean="0"/>
              <a:t>richiedono l’implementazione di procedure di cleaning piuttosto complesse a causa della presenza di fenomeni </a:t>
            </a:r>
            <a:r>
              <a:rPr lang="it-IT" dirty="0" err="1" smtClean="0"/>
              <a:t>overlapping</a:t>
            </a:r>
            <a:r>
              <a:rPr lang="it-IT" dirty="0" smtClean="0"/>
              <a:t> (sovrapposizione dei rapporti di lavoro)</a:t>
            </a:r>
          </a:p>
          <a:p>
            <a:pPr>
              <a:defRPr/>
            </a:pPr>
            <a:endParaRPr lang="it-IT" dirty="0"/>
          </a:p>
          <a:p>
            <a:pPr>
              <a:defRPr/>
            </a:pPr>
            <a:endParaRPr lang="it-IT" dirty="0" smtClean="0"/>
          </a:p>
          <a:p>
            <a:pPr>
              <a:defRPr/>
            </a:pPr>
            <a:endParaRPr lang="it-IT" dirty="0"/>
          </a:p>
          <a:p>
            <a:pPr>
              <a:defRPr/>
            </a:pPr>
            <a:endParaRPr lang="it-IT" dirty="0" smtClean="0"/>
          </a:p>
          <a:p>
            <a:pPr>
              <a:defRPr/>
            </a:pPr>
            <a:endParaRPr lang="it-IT" dirty="0"/>
          </a:p>
          <a:p>
            <a:pPr>
              <a:defRPr/>
            </a:pPr>
            <a:endParaRPr lang="it-IT" dirty="0" smtClean="0"/>
          </a:p>
          <a:p>
            <a:pPr>
              <a:defRPr/>
            </a:pPr>
            <a:endParaRPr lang="it-IT" dirty="0"/>
          </a:p>
        </p:txBody>
      </p:sp>
      <p:sp>
        <p:nvSpPr>
          <p:cNvPr id="4" name="Segnaposto data 3"/>
          <p:cNvSpPr>
            <a:spLocks noGrp="1"/>
          </p:cNvSpPr>
          <p:nvPr>
            <p:ph type="dt" sz="quarter" idx="10"/>
          </p:nvPr>
        </p:nvSpPr>
        <p:spPr/>
        <p:txBody>
          <a:bodyPr/>
          <a:lstStyle/>
          <a:p>
            <a:pPr>
              <a:defRPr/>
            </a:pPr>
            <a:fld id="{800EFCB0-3F65-444E-98A7-1B389A219279}" type="datetime1">
              <a:rPr lang="it-IT"/>
              <a:pPr>
                <a:defRPr/>
              </a:pPr>
              <a:t>25/02/2013</a:t>
            </a:fld>
            <a:endParaRPr lang="it-IT"/>
          </a:p>
        </p:txBody>
      </p:sp>
      <p:sp>
        <p:nvSpPr>
          <p:cNvPr id="5" name="Segnaposto numero diapositiva 4"/>
          <p:cNvSpPr>
            <a:spLocks noGrp="1"/>
          </p:cNvSpPr>
          <p:nvPr>
            <p:ph type="sldNum" sz="quarter" idx="12"/>
          </p:nvPr>
        </p:nvSpPr>
        <p:spPr/>
        <p:txBody>
          <a:bodyPr>
            <a:normAutofit/>
          </a:bodyPr>
          <a:lstStyle/>
          <a:p>
            <a:pPr>
              <a:defRPr/>
            </a:pPr>
            <a:fld id="{A8E0AC73-D1F7-44E1-91B9-7F01572520B7}" type="slidenum">
              <a:rPr lang="it-IT"/>
              <a:pPr>
                <a:defRPr/>
              </a:pPr>
              <a:t>9</a:t>
            </a:fld>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4072</TotalTime>
  <Words>1346</Words>
  <Application>Microsoft Office PowerPoint</Application>
  <PresentationFormat>Presentazione su schermo (4:3)</PresentationFormat>
  <Paragraphs>330</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Tema1</vt:lpstr>
      <vt:lpstr>Gli effetti  delle borse lavoro  nella Regione Marche</vt:lpstr>
      <vt:lpstr>Gli obiettivi dell’intervento</vt:lpstr>
      <vt:lpstr>Il metodo utilizzato: Il Regression Discontinuity Design</vt:lpstr>
      <vt:lpstr>La base dati per l’individuazione dei gruppi</vt:lpstr>
      <vt:lpstr>Le operazioni di cleaning più importanti</vt:lpstr>
      <vt:lpstr>Le ipotesi considerate </vt:lpstr>
      <vt:lpstr>Numerosità e caratteristiche dei due gruppi (1)</vt:lpstr>
      <vt:lpstr>Numerosità e caratteristiche dei due gruppi (2)</vt:lpstr>
      <vt:lpstr>La base dati per l’osservazione delle variabili-risultato: le Comunicazioni Obbligatorie</vt:lpstr>
      <vt:lpstr>Le variabili-risultato osservate</vt:lpstr>
      <vt:lpstr>Una prima stima del ATT (1) </vt:lpstr>
      <vt:lpstr>Una prima stima dell’ATT (2)</vt:lpstr>
      <vt:lpstr>Anali di regressione</vt:lpstr>
      <vt:lpstr>La stima dell’ATT tramite Probit (1)</vt:lpstr>
      <vt:lpstr>La stima dell’ATT tramite OLS</vt:lpstr>
      <vt:lpstr>La stima dell’ATT tramite COX (3)</vt:lpstr>
      <vt:lpstr>Presenza di effetti eterogenei</vt:lpstr>
      <vt:lpstr>Considerazione conclusive e indicazioni di policy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Giuseppe</dc:creator>
  <cp:lastModifiedBy>v.sciatta</cp:lastModifiedBy>
  <cp:revision>191</cp:revision>
  <dcterms:created xsi:type="dcterms:W3CDTF">2012-10-20T12:25:49Z</dcterms:created>
  <dcterms:modified xsi:type="dcterms:W3CDTF">2013-02-25T09:39:00Z</dcterms:modified>
</cp:coreProperties>
</file>