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80" r:id="rId3"/>
    <p:sldId id="259" r:id="rId4"/>
    <p:sldId id="270" r:id="rId5"/>
    <p:sldId id="260" r:id="rId6"/>
    <p:sldId id="288" r:id="rId7"/>
    <p:sldId id="263" r:id="rId8"/>
    <p:sldId id="281" r:id="rId9"/>
    <p:sldId id="283" r:id="rId10"/>
    <p:sldId id="284" r:id="rId11"/>
    <p:sldId id="286" r:id="rId12"/>
    <p:sldId id="287" r:id="rId13"/>
  </p:sldIdLst>
  <p:sldSz cx="9144000" cy="6858000" type="screen4x3"/>
  <p:notesSz cx="6810375" cy="99425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0000"/>
    <a:srgbClr val="808080"/>
    <a:srgbClr val="969696"/>
    <a:srgbClr val="C0C0C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1" autoAdjust="0"/>
    <p:restoredTop sz="78462" autoAdjust="0"/>
  </p:normalViewPr>
  <p:slideViewPr>
    <p:cSldViewPr>
      <p:cViewPr>
        <p:scale>
          <a:sx n="114" d="100"/>
          <a:sy n="114" d="100"/>
        </p:scale>
        <p:origin x="-912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5ACE4CD-FF68-420E-AFC9-C795E095B0CF}" type="datetimeFigureOut">
              <a:rPr lang="it-IT"/>
              <a:pPr>
                <a:defRPr/>
              </a:pPr>
              <a:t>16/01/2014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8FC7A74-BFD2-4702-ABA2-4B79613D7F9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11045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FC7A74-BFD2-4702-ABA2-4B79613D7F98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44637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FC7A74-BFD2-4702-ABA2-4B79613D7F98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53709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FC7A74-BFD2-4702-ABA2-4B79613D7F98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86508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FC7A74-BFD2-4702-ABA2-4B79613D7F98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647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FC7A74-BFD2-4702-ABA2-4B79613D7F98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9336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dirty="0" smtClean="0"/>
          </a:p>
        </p:txBody>
      </p:sp>
      <p:sp>
        <p:nvSpPr>
          <p:cNvPr id="2048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86F0453-BE66-4B1D-88AA-45A55C2C884D}" type="slidenum">
              <a:rPr lang="it-IT" smtClean="0"/>
              <a:pPr eaLnBrk="1" hangingPunct="1"/>
              <a:t>3</a:t>
            </a:fld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FC7A74-BFD2-4702-ABA2-4B79613D7F98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90037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FC7A74-BFD2-4702-ABA2-4B79613D7F98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06393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FC7A74-BFD2-4702-ABA2-4B79613D7F98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9859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FC7A74-BFD2-4702-ABA2-4B79613D7F98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35658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FC7A74-BFD2-4702-ABA2-4B79613D7F98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46560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FC7A74-BFD2-4702-ABA2-4B79613D7F98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0500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8C540-4009-43A0-8823-DB73F049046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0058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51015-7C4C-4F9E-B957-A7BF3A92296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447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0DE67-802E-4A95-AD20-AD811EB298C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0875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1C547-C066-4B7B-AC5D-AE5C3B019E2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4051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8C057-67E9-4E5B-9C67-067B578A7DB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203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AB22E-10F9-4696-AD80-B1E6482DABA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2961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744BC-A821-4FD7-9E9A-D727212D742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1944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31B3A-BA50-48BF-8AB9-0A7FD5FA179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902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D53BA-6A21-4BEB-BF39-70E3A06F9A3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3902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B7D7F-F2E1-44DA-8DE7-6615E8599E5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732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7611A-F71C-4905-9762-0CD04384185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C794A3F-785E-4136-A834-798F5C81C0E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492500" y="2186238"/>
            <a:ext cx="4967288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defRPr/>
            </a:pPr>
            <a:endParaRPr lang="it-IT" sz="1000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sz="2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La conciliazione dei tempi vita-lavoro</a:t>
            </a:r>
          </a:p>
          <a:p>
            <a:pPr algn="ctr"/>
            <a:r>
              <a:rPr lang="it-IT" sz="20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e gli stereotipi di genere</a:t>
            </a:r>
          </a:p>
          <a:p>
            <a:pPr algn="ctr"/>
            <a:endParaRPr lang="it-IT" sz="2000" b="1" dirty="0" smtClean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sz="14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Roma 17 gennaio 2014</a:t>
            </a:r>
          </a:p>
          <a:p>
            <a:pPr algn="ctr"/>
            <a:endParaRPr lang="it-IT" sz="2000" b="1" dirty="0" smtClean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sz="14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Executive </a:t>
            </a:r>
            <a:r>
              <a:rPr lang="it-IT" sz="14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Master in Management e Innovazione delle Pubbliche Amministrazioni</a:t>
            </a:r>
          </a:p>
          <a:p>
            <a:pPr algn="ctr"/>
            <a:r>
              <a:rPr lang="it-IT" sz="14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ALTIS</a:t>
            </a:r>
          </a:p>
          <a:p>
            <a:pPr algn="ctr"/>
            <a:r>
              <a:rPr lang="it-IT" sz="14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it-IT" sz="12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Collegio Universitario di Merito «Villa Nazareth» della Fondazione</a:t>
            </a:r>
          </a:p>
          <a:p>
            <a:pPr algn="ctr"/>
            <a:r>
              <a:rPr lang="it-IT" sz="12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Comunità Domenico </a:t>
            </a:r>
            <a:r>
              <a:rPr lang="it-IT" sz="1200" b="1" dirty="0" err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Tardini</a:t>
            </a:r>
            <a:r>
              <a:rPr lang="it-IT" sz="12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ONLUS</a:t>
            </a:r>
          </a:p>
          <a:p>
            <a:pPr algn="ctr">
              <a:defRPr/>
            </a:pPr>
            <a:endParaRPr lang="it-IT" sz="2000" b="1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10"/>
          <p:cNvSpPr>
            <a:spLocks noChangeArrowheads="1"/>
          </p:cNvSpPr>
          <p:nvPr/>
        </p:nvSpPr>
        <p:spPr bwMode="auto">
          <a:xfrm>
            <a:off x="323850" y="3371711"/>
            <a:ext cx="2232025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it-IT" sz="14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Pari opportunità e non discriminazione</a:t>
            </a:r>
          </a:p>
          <a:p>
            <a:endParaRPr lang="it-IT" sz="1400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10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C.so d’Italia, 33</a:t>
            </a:r>
          </a:p>
          <a:p>
            <a:r>
              <a:rPr lang="it-IT" sz="1000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00198 Roma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Le caratteristiche del lavoro:</a:t>
            </a:r>
            <a:br>
              <a:rPr lang="it-IT" sz="28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sz="28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presenza e orari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4963" indent="-334963" eaLnBrk="1" hangingPunct="1">
              <a:lnSpc>
                <a:spcPct val="80000"/>
              </a:lnSpc>
              <a:spcBef>
                <a:spcPts val="725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endParaRPr lang="it-IT" altLang="it-IT" sz="2900" dirty="0" smtClean="0">
              <a:solidFill>
                <a:srgbClr val="006633"/>
              </a:solidFill>
              <a:latin typeface="Garamond" pitchFamily="16" charset="0"/>
            </a:endParaRPr>
          </a:p>
          <a:p>
            <a:pPr marL="334963" indent="-334963" eaLnBrk="1" hangingPunct="1">
              <a:lnSpc>
                <a:spcPct val="80000"/>
              </a:lnSpc>
              <a:spcBef>
                <a:spcPts val="725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endParaRPr lang="it-IT" altLang="it-IT" sz="2900" dirty="0" smtClean="0">
              <a:solidFill>
                <a:srgbClr val="006633"/>
              </a:solidFill>
              <a:latin typeface="Garamond" pitchFamily="16" charset="0"/>
            </a:endParaRPr>
          </a:p>
          <a:p>
            <a:pPr eaLnBrk="1" hangingPunct="1">
              <a:lnSpc>
                <a:spcPct val="80000"/>
              </a:lnSpc>
              <a:spcBef>
                <a:spcPts val="725"/>
              </a:spcBef>
              <a:buClr>
                <a:schemeClr val="accent2"/>
              </a:buClr>
              <a:buSzPct val="65000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it-IT" altLang="it-IT" sz="2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Le tipicità di un mercato del lavoro fondato sulla </a:t>
            </a:r>
            <a:r>
              <a:rPr lang="it-IT" altLang="it-IT" sz="28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presenza</a:t>
            </a:r>
            <a:r>
              <a:rPr lang="it-IT" altLang="it-IT" sz="2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fisica e su </a:t>
            </a:r>
            <a:r>
              <a:rPr lang="it-IT" altLang="it-IT" sz="28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orari</a:t>
            </a:r>
            <a:r>
              <a:rPr lang="it-IT" altLang="it-IT" sz="2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relativamente lunghi penalizzano scelte quali il part-time o la fruizione degli stessi congedi parentali</a:t>
            </a:r>
          </a:p>
          <a:p>
            <a:pPr eaLnBrk="1" hangingPunct="1">
              <a:lnSpc>
                <a:spcPct val="80000"/>
              </a:lnSpc>
              <a:spcBef>
                <a:spcPts val="725"/>
              </a:spcBef>
              <a:buClr>
                <a:schemeClr val="accent2"/>
              </a:buClr>
              <a:buSzPct val="65000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endParaRPr lang="it-IT" altLang="it-IT" sz="28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725"/>
              </a:spcBef>
              <a:buClr>
                <a:schemeClr val="accent2"/>
              </a:buClr>
              <a:buSzPct val="65000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it-IT" altLang="it-IT" sz="2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I percorsi e gli sviluppi di carriera vengono </a:t>
            </a:r>
            <a:r>
              <a:rPr lang="it-IT" altLang="it-IT" sz="28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frenati</a:t>
            </a:r>
            <a:r>
              <a:rPr lang="it-IT" altLang="it-IT" sz="2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– o </a:t>
            </a:r>
            <a:r>
              <a:rPr lang="it-IT" altLang="it-IT" sz="28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interrotti</a:t>
            </a:r>
            <a:r>
              <a:rPr lang="it-IT" altLang="it-IT" sz="2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– quando si sceglie una diversa gestione dei tempi di </a:t>
            </a:r>
            <a:r>
              <a:rPr lang="it-IT" altLang="it-IT" sz="2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lavoro…non </a:t>
            </a:r>
            <a:r>
              <a:rPr lang="it-IT" altLang="it-IT" sz="28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tradizionalmente</a:t>
            </a:r>
            <a:r>
              <a:rPr lang="it-IT" altLang="it-IT" sz="2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sz="2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maschile</a:t>
            </a:r>
            <a:endParaRPr lang="it-IT" altLang="it-IT" sz="28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34963" indent="-334963" eaLnBrk="1" hangingPunct="1">
              <a:lnSpc>
                <a:spcPct val="80000"/>
              </a:lnSpc>
              <a:spcBef>
                <a:spcPts val="725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endParaRPr lang="it-IT" altLang="it-IT" sz="2900" dirty="0">
              <a:solidFill>
                <a:srgbClr val="006633"/>
              </a:solidFill>
              <a:latin typeface="Garamond" pitchFamily="16" charset="0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1C547-C066-4B7B-AC5D-AE5C3B019E28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0586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/>
          <a:lstStyle/>
          <a:p>
            <a:r>
              <a:rPr lang="it-IT" altLang="it-IT" sz="28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Gli stereotipi: tra volontà e reiterazione</a:t>
            </a:r>
            <a:r>
              <a:rPr lang="it-IT" altLang="it-IT" sz="28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altLang="it-IT" sz="28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</a:br>
            <a:endParaRPr lang="it-IT" sz="2800" b="1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4963" indent="-334963" eaLnBrk="1" hangingPunct="1">
              <a:lnSpc>
                <a:spcPct val="80000"/>
              </a:lnSpc>
              <a:spcBef>
                <a:spcPts val="725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endParaRPr lang="it-IT" altLang="it-IT" sz="2900" dirty="0" smtClean="0">
              <a:solidFill>
                <a:srgbClr val="006633"/>
              </a:solidFill>
              <a:latin typeface="Garamond" pitchFamily="16" charset="0"/>
            </a:endParaRPr>
          </a:p>
          <a:p>
            <a:pPr marL="334963" indent="-334963" eaLnBrk="1" hangingPunct="1">
              <a:lnSpc>
                <a:spcPct val="80000"/>
              </a:lnSpc>
              <a:spcBef>
                <a:spcPts val="725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endParaRPr lang="it-IT" altLang="it-IT" sz="2900" dirty="0" smtClean="0">
              <a:solidFill>
                <a:srgbClr val="006633"/>
              </a:solidFill>
              <a:latin typeface="Garamond" pitchFamily="16" charset="0"/>
            </a:endParaRPr>
          </a:p>
          <a:p>
            <a:pPr eaLnBrk="1" hangingPunct="1">
              <a:lnSpc>
                <a:spcPct val="80000"/>
              </a:lnSpc>
              <a:spcBef>
                <a:spcPts val="725"/>
              </a:spcBef>
              <a:buClr>
                <a:schemeClr val="accent2"/>
              </a:buClr>
              <a:buSzPct val="65000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it-IT" altLang="it-IT" sz="2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Gli stereotipi di genere sembrano avere un ruolo cruciale nella definizione di una predilezione che, seppur effettivamente presente e sentita, sembra spesso essere oggetto di una costruzione sociale riprodotta e reiterata secondo le dinamiche proprie degli </a:t>
            </a:r>
            <a:r>
              <a:rPr lang="it-IT" altLang="it-IT" sz="2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stereotipi</a:t>
            </a:r>
            <a:endParaRPr lang="it-IT" altLang="it-IT" sz="28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1C547-C066-4B7B-AC5D-AE5C3B019E28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0763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28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Stereotipi di genere e </a:t>
            </a:r>
            <a:r>
              <a:rPr lang="it-IT" altLang="it-IT" sz="28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conciliazione</a:t>
            </a:r>
            <a:br>
              <a:rPr lang="it-IT" altLang="it-IT" sz="28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altLang="it-IT" sz="2800" b="1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Competenze</a:t>
            </a:r>
            <a:r>
              <a:rPr lang="it-IT" altLang="it-IT" sz="2800" b="1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, responsabilità, scelte</a:t>
            </a:r>
            <a:endParaRPr lang="it-IT" sz="2800" b="1" i="1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spcBef>
                <a:spcPts val="725"/>
              </a:spcBef>
              <a:buClr>
                <a:schemeClr val="accent2"/>
              </a:buClr>
              <a:buSzPct val="65000"/>
              <a:buNone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  <a:defRPr/>
            </a:pPr>
            <a:r>
              <a:rPr lang="it-IT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A proposito </a:t>
            </a:r>
            <a:r>
              <a:rPr lang="it-IT" sz="2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dell’incidenza</a:t>
            </a:r>
          </a:p>
          <a:p>
            <a:pPr marL="0" indent="0" algn="ctr" eaLnBrk="1" hangingPunct="1">
              <a:lnSpc>
                <a:spcPct val="80000"/>
              </a:lnSpc>
              <a:spcBef>
                <a:spcPts val="725"/>
              </a:spcBef>
              <a:buClr>
                <a:schemeClr val="accent2"/>
              </a:buClr>
              <a:buSzPct val="65000"/>
              <a:buNone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  <a:defRPr/>
            </a:pPr>
            <a:r>
              <a:rPr lang="it-IT" sz="2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degli stereotipi nelle scelte delle persone…</a:t>
            </a:r>
          </a:p>
          <a:p>
            <a:pPr eaLnBrk="1" hangingPunct="1">
              <a:lnSpc>
                <a:spcPct val="80000"/>
              </a:lnSpc>
              <a:spcBef>
                <a:spcPts val="725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§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  <a:defRPr/>
            </a:pPr>
            <a:endParaRPr lang="it-IT" sz="24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725"/>
              </a:spcBef>
              <a:buClr>
                <a:schemeClr val="accent2"/>
              </a:buClr>
              <a:buSzPct val="65000"/>
              <a:buFont typeface="Wingdings" charset="2"/>
              <a:buChar char="à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  <a:defRPr/>
            </a:pPr>
            <a:r>
              <a:rPr lang="it-IT" sz="24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gli </a:t>
            </a:r>
            <a:r>
              <a:rPr lang="it-IT" sz="24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elementi degli stereotipi di genere relativi alla </a:t>
            </a:r>
            <a:r>
              <a:rPr lang="it-IT" sz="24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sfera </a:t>
            </a:r>
            <a:r>
              <a:rPr lang="it-IT" sz="24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della </a:t>
            </a:r>
            <a:r>
              <a:rPr lang="it-IT" sz="24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competenza</a:t>
            </a:r>
            <a:r>
              <a:rPr lang="it-IT" sz="24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incidono prioritariamente </a:t>
            </a:r>
            <a:r>
              <a:rPr lang="it-IT" sz="24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nella </a:t>
            </a:r>
            <a:r>
              <a:rPr lang="it-IT" sz="24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sfera della </a:t>
            </a:r>
            <a:r>
              <a:rPr lang="it-IT" sz="24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scelta</a:t>
            </a:r>
            <a:r>
              <a:rPr lang="it-IT" sz="24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di una determinata filiera </a:t>
            </a:r>
            <a:r>
              <a:rPr lang="it-IT" sz="2400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formativa</a:t>
            </a:r>
            <a:r>
              <a:rPr lang="it-IT" sz="24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e/o di un settore </a:t>
            </a:r>
            <a:r>
              <a:rPr lang="it-IT" sz="2400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lavorativo</a:t>
            </a:r>
          </a:p>
          <a:p>
            <a:pPr eaLnBrk="1" hangingPunct="1">
              <a:lnSpc>
                <a:spcPct val="80000"/>
              </a:lnSpc>
              <a:spcBef>
                <a:spcPts val="725"/>
              </a:spcBef>
              <a:buClr>
                <a:schemeClr val="accent2"/>
              </a:buClr>
              <a:buSzPct val="65000"/>
              <a:buFont typeface="Wingdings" charset="2"/>
              <a:buChar char="à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  <a:defRPr/>
            </a:pPr>
            <a:endParaRPr lang="it-IT" sz="2400" i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725"/>
              </a:spcBef>
              <a:buClr>
                <a:schemeClr val="accent2"/>
              </a:buClr>
              <a:buSzPct val="65000"/>
              <a:buFont typeface="Wingdings" charset="2"/>
              <a:buChar char="à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  <a:defRPr/>
            </a:pPr>
            <a:r>
              <a:rPr lang="it-IT" sz="24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gli </a:t>
            </a:r>
            <a:r>
              <a:rPr lang="it-IT" sz="24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elementi degli stereotipi di genere relativi alla </a:t>
            </a:r>
            <a:r>
              <a:rPr lang="it-IT" sz="24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sfera </a:t>
            </a:r>
            <a:r>
              <a:rPr lang="it-IT" sz="24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della </a:t>
            </a:r>
            <a:r>
              <a:rPr lang="it-IT" sz="24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responsabilità</a:t>
            </a:r>
            <a:r>
              <a:rPr lang="it-IT" sz="24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incidono prioritariamente </a:t>
            </a:r>
            <a:r>
              <a:rPr lang="it-IT" sz="24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nella </a:t>
            </a:r>
            <a:r>
              <a:rPr lang="it-IT" sz="24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gestione degli equilibri </a:t>
            </a:r>
            <a:r>
              <a:rPr lang="it-IT" sz="24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tra vita lavorativa, responsabilità familiari, tempo </a:t>
            </a:r>
            <a:r>
              <a:rPr lang="it-IT" sz="24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libero</a:t>
            </a:r>
          </a:p>
          <a:p>
            <a:pPr eaLnBrk="1" hangingPunct="1">
              <a:lnSpc>
                <a:spcPct val="80000"/>
              </a:lnSpc>
              <a:spcBef>
                <a:spcPts val="725"/>
              </a:spcBef>
              <a:buClr>
                <a:schemeClr val="accent2"/>
              </a:buClr>
              <a:buSzPct val="65000"/>
              <a:buFont typeface="Wingdings" charset="2"/>
              <a:buChar char="à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  <a:defRPr/>
            </a:pPr>
            <a:endParaRPr lang="it-IT" sz="24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spcBef>
                <a:spcPts val="725"/>
              </a:spcBef>
              <a:buClr>
                <a:schemeClr val="accent2"/>
              </a:buClr>
              <a:buSzPct val="65000"/>
              <a:buNone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  <a:defRPr/>
            </a:pPr>
            <a:r>
              <a:rPr lang="it-IT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…con significative ripercussioni sui percorsi formativi e lavorativi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1C547-C066-4B7B-AC5D-AE5C3B019E28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301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Che cosa significa </a:t>
            </a:r>
            <a:r>
              <a:rPr lang="it-IT" sz="2800" b="1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genere</a:t>
            </a:r>
            <a:r>
              <a:rPr lang="it-IT" sz="28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it-IT" sz="2800" b="1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it-IT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Il termine </a:t>
            </a:r>
            <a:r>
              <a:rPr lang="it-IT" sz="20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gender</a:t>
            </a:r>
            <a:r>
              <a:rPr lang="it-IT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compare negli ultimi decenni del XX secolo, come categoria di analisi nella teoria sociale</a:t>
            </a:r>
          </a:p>
          <a:p>
            <a:pPr marL="0" indent="0" algn="r" eaLnBrk="1" hangingPunct="1">
              <a:buNone/>
              <a:defRPr/>
            </a:pPr>
            <a:r>
              <a:rPr lang="it-IT" sz="1200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Gayle</a:t>
            </a:r>
            <a:r>
              <a:rPr lang="it-IT" sz="1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200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Rubin</a:t>
            </a:r>
            <a:r>
              <a:rPr lang="it-IT" sz="1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12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it-IT" sz="1200" i="1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Traffic</a:t>
            </a:r>
            <a:r>
              <a:rPr lang="it-IT" sz="12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it-IT" sz="1200" i="1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Women</a:t>
            </a:r>
            <a:r>
              <a:rPr lang="it-IT" sz="12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(1975)</a:t>
            </a:r>
          </a:p>
          <a:p>
            <a:pPr marL="0" indent="0" algn="r" eaLnBrk="1" hangingPunct="1">
              <a:buNone/>
              <a:defRPr/>
            </a:pPr>
            <a:r>
              <a:rPr lang="it-IT" sz="1200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Ann</a:t>
            </a:r>
            <a:r>
              <a:rPr lang="it-IT" sz="1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200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Oakley</a:t>
            </a:r>
            <a:r>
              <a:rPr lang="it-IT" sz="1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12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Sex, Gender and Society </a:t>
            </a:r>
            <a:r>
              <a:rPr lang="it-IT" sz="1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(1972)</a:t>
            </a:r>
          </a:p>
          <a:p>
            <a:pPr eaLnBrk="1" hangingPunct="1">
              <a:defRPr/>
            </a:pPr>
            <a:endParaRPr lang="it-IT" sz="20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it-IT" sz="2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it-IT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tale termine si indicano </a:t>
            </a:r>
            <a:r>
              <a:rPr lang="it-IT" sz="20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i processi attraverso i quali ciascuna società, con modalità specifiche, trasforma la sessualità intesa in senso biologico in prodotti derivati dall’azione umana</a:t>
            </a:r>
            <a:r>
              <a:rPr lang="it-IT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eaLnBrk="1" hangingPunct="1">
              <a:defRPr/>
            </a:pPr>
            <a:r>
              <a:rPr lang="it-IT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it-IT" sz="20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e definisce la divisione dei compiti lavorativi tra uomini e </a:t>
            </a:r>
            <a:r>
              <a:rPr lang="it-IT" sz="2000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donne</a:t>
            </a:r>
          </a:p>
          <a:p>
            <a:pPr marL="0" indent="0" algn="r" eaLnBrk="1" hangingPunct="1">
              <a:buNone/>
              <a:defRPr/>
            </a:pPr>
            <a:r>
              <a:rPr lang="it-IT" sz="12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Piccone </a:t>
            </a:r>
            <a:r>
              <a:rPr lang="it-IT" sz="1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Stella, S., Saraceno, C. (a cura di) (1996), </a:t>
            </a:r>
            <a:r>
              <a:rPr lang="it-IT" sz="12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Genere. La costruzione sociale del</a:t>
            </a:r>
          </a:p>
          <a:p>
            <a:pPr marL="0" indent="0" algn="r" eaLnBrk="1" hangingPunct="1">
              <a:buNone/>
              <a:defRPr/>
            </a:pPr>
            <a:r>
              <a:rPr lang="it-IT" sz="12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femminile e del maschile</a:t>
            </a:r>
            <a:r>
              <a:rPr lang="it-IT" sz="1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, Bologna: il </a:t>
            </a:r>
            <a:r>
              <a:rPr lang="it-IT" sz="12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Mulino</a:t>
            </a:r>
            <a:endParaRPr lang="it-IT" sz="12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it-IT" sz="2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it-IT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un’accezione più comune indica </a:t>
            </a:r>
            <a:r>
              <a:rPr lang="it-IT" sz="2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le differenze che si pongono nella sfera culturale tra </a:t>
            </a:r>
            <a:r>
              <a:rPr lang="it-IT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donne e uomini, </a:t>
            </a:r>
            <a:r>
              <a:rPr lang="it-IT" sz="2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basate </a:t>
            </a:r>
            <a:r>
              <a:rPr lang="it-IT" sz="20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sulla distinzione biologica </a:t>
            </a:r>
            <a:r>
              <a:rPr lang="it-IT" sz="2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maschile/femminile</a:t>
            </a:r>
          </a:p>
          <a:p>
            <a:pPr marL="0" indent="0" algn="r" eaLnBrk="1" hangingPunct="1">
              <a:buNone/>
              <a:defRPr/>
            </a:pPr>
            <a:r>
              <a:rPr lang="it-IT" sz="1200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Connell</a:t>
            </a:r>
            <a:r>
              <a:rPr lang="it-IT" sz="1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, R.W. (2002), </a:t>
            </a:r>
            <a:r>
              <a:rPr lang="it-IT" sz="12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Gender</a:t>
            </a:r>
            <a:r>
              <a:rPr lang="it-IT" sz="1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, Cambridge: </a:t>
            </a:r>
            <a:r>
              <a:rPr lang="it-IT" sz="1200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Polity</a:t>
            </a:r>
            <a:r>
              <a:rPr lang="it-IT" sz="1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Press; </a:t>
            </a:r>
            <a:r>
              <a:rPr lang="it-IT" sz="1200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trad</a:t>
            </a:r>
            <a:r>
              <a:rPr lang="it-IT" sz="1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it-IT" sz="1200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it-IT" sz="1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(2006), </a:t>
            </a:r>
            <a:r>
              <a:rPr lang="it-IT" sz="12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Questioni di</a:t>
            </a:r>
          </a:p>
          <a:p>
            <a:pPr marL="0" indent="0" algn="r" eaLnBrk="1" hangingPunct="1">
              <a:buNone/>
              <a:defRPr/>
            </a:pPr>
            <a:r>
              <a:rPr lang="it-IT" sz="12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genere</a:t>
            </a:r>
            <a:r>
              <a:rPr lang="it-IT" sz="1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, Bologna: il </a:t>
            </a:r>
            <a:r>
              <a:rPr lang="it-IT" sz="12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Mulino</a:t>
            </a:r>
            <a:endParaRPr lang="it-IT" sz="12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615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28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L’importanza di considerare le </a:t>
            </a:r>
            <a:r>
              <a:rPr lang="it-IT" sz="28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differenze</a:t>
            </a:r>
            <a:br>
              <a:rPr lang="it-IT" sz="28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sz="28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tra </a:t>
            </a:r>
            <a:r>
              <a:rPr lang="it-IT" sz="28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donne e tra uomini</a:t>
            </a:r>
            <a:endParaRPr lang="it-IT" sz="2800" b="1" dirty="0" smtClean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29600" cy="4525962"/>
          </a:xfrm>
        </p:spPr>
        <p:txBody>
          <a:bodyPr/>
          <a:lstStyle/>
          <a:p>
            <a:pPr eaLnBrk="1" hangingPunct="1">
              <a:defRPr/>
            </a:pPr>
            <a:endParaRPr lang="it-IT" sz="24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it-IT" sz="24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it-IT" sz="24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«Donne» </a:t>
            </a:r>
            <a:r>
              <a:rPr lang="it-IT" sz="24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it-IT" sz="24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«uomini» </a:t>
            </a:r>
            <a:r>
              <a:rPr lang="it-IT" sz="24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non costituiscono due blocchi </a:t>
            </a:r>
            <a:r>
              <a:rPr lang="it-IT" sz="24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distinti ed omogenei al loro interno…</a:t>
            </a:r>
            <a:endParaRPr lang="it-IT" sz="24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it-IT" sz="24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it-IT" sz="24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it-IT" sz="24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…vi </a:t>
            </a:r>
            <a:r>
              <a:rPr lang="it-IT" sz="24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sono molte meno differenze tra un uomo e una donna della stessa condizione sociale e culturale che tra due uomini o due donne di ambienti </a:t>
            </a:r>
            <a:r>
              <a:rPr lang="it-IT" sz="24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diversi</a:t>
            </a:r>
          </a:p>
          <a:p>
            <a:pPr eaLnBrk="1" hangingPunct="1">
              <a:defRPr/>
            </a:pPr>
            <a:endParaRPr lang="it-IT" sz="2400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eaLnBrk="1" hangingPunct="1">
              <a:buNone/>
              <a:defRPr/>
            </a:pPr>
            <a:r>
              <a:rPr lang="it-IT" sz="1200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Badinter</a:t>
            </a:r>
            <a:r>
              <a:rPr lang="it-IT" sz="1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, E. (2003), </a:t>
            </a:r>
            <a:r>
              <a:rPr lang="it-IT" sz="1200" i="1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Fasse</a:t>
            </a:r>
            <a:r>
              <a:rPr lang="it-IT" sz="12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200" i="1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Route</a:t>
            </a:r>
            <a:r>
              <a:rPr lang="it-IT" sz="1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, Paris: Odile Jacob; </a:t>
            </a:r>
            <a:r>
              <a:rPr lang="it-IT" sz="1200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trad</a:t>
            </a:r>
            <a:r>
              <a:rPr lang="it-IT" sz="1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it-IT" sz="1200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it-IT" sz="1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. (2004), </a:t>
            </a:r>
            <a:r>
              <a:rPr lang="it-IT" sz="12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La strada degli</a:t>
            </a:r>
          </a:p>
          <a:p>
            <a:pPr marL="0" indent="0" algn="r" eaLnBrk="1" hangingPunct="1">
              <a:buNone/>
              <a:defRPr/>
            </a:pPr>
            <a:r>
              <a:rPr lang="it-IT" sz="12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errori</a:t>
            </a:r>
            <a:r>
              <a:rPr lang="it-IT" sz="1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, Milano: </a:t>
            </a:r>
            <a:r>
              <a:rPr lang="it-IT" sz="12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Feltrinelli</a:t>
            </a:r>
            <a:endParaRPr lang="it-IT" sz="12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it-IT" sz="24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28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Genere e lavoro</a:t>
            </a:r>
            <a:endParaRPr lang="it-IT" sz="2800" dirty="0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Tx/>
              <a:buNone/>
              <a:defRPr/>
            </a:pPr>
            <a:r>
              <a:rPr lang="it-IT" sz="24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it-IT" sz="24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divisione</a:t>
            </a:r>
            <a:r>
              <a:rPr lang="it-IT" sz="24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sessuale del lavoro è stata la prima struttura segnata dalle dinamiche di genere riconosciuta dalle scienze sociali</a:t>
            </a:r>
          </a:p>
          <a:p>
            <a:pPr marL="0" indent="0" algn="just" eaLnBrk="1" hangingPunct="1">
              <a:buFontTx/>
              <a:buNone/>
              <a:defRPr/>
            </a:pPr>
            <a:endParaRPr lang="it-IT" sz="24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it-IT" sz="24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Le suddivisioni del lavoro tra donne e uomini si riscontrano in </a:t>
            </a:r>
            <a:r>
              <a:rPr lang="it-IT" sz="24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tutte</a:t>
            </a:r>
            <a:r>
              <a:rPr lang="it-IT" sz="24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le culture della storia</a:t>
            </a:r>
          </a:p>
          <a:p>
            <a:pPr algn="just" eaLnBrk="1" hangingPunct="1">
              <a:defRPr/>
            </a:pPr>
            <a:r>
              <a:rPr lang="it-IT" sz="24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Esse </a:t>
            </a:r>
            <a:r>
              <a:rPr lang="it-IT" sz="24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non sono sempre uguali </a:t>
            </a:r>
            <a:r>
              <a:rPr lang="it-IT" sz="24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nella storia di una cultura…e non sono uguali tra le diverse culture</a:t>
            </a:r>
          </a:p>
          <a:p>
            <a:pPr algn="just" eaLnBrk="1" hangingPunct="1">
              <a:defRPr/>
            </a:pPr>
            <a:r>
              <a:rPr lang="it-IT" sz="24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Lo stesso compito può essere considerato come un lavoro </a:t>
            </a:r>
            <a:r>
              <a:rPr lang="it-IT" sz="24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da donne</a:t>
            </a:r>
            <a:r>
              <a:rPr lang="it-IT" sz="24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in una specifica situazione e un lavoro </a:t>
            </a:r>
            <a:r>
              <a:rPr lang="it-IT" sz="24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da uomini </a:t>
            </a:r>
            <a:r>
              <a:rPr lang="it-IT" sz="24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in un’altra.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28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La segregazione professionale</a:t>
            </a:r>
            <a:endParaRPr lang="it-IT" sz="2800" dirty="0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8313" y="1628801"/>
            <a:ext cx="8229600" cy="4741838"/>
          </a:xfrm>
        </p:spPr>
        <p:txBody>
          <a:bodyPr/>
          <a:lstStyle/>
          <a:p>
            <a:pPr algn="just" eaLnBrk="1" hangingPunct="1">
              <a:defRPr/>
            </a:pPr>
            <a:r>
              <a:rPr lang="it-IT" sz="1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Ineguale distribuzione di genere nei diversi settori </a:t>
            </a:r>
            <a:r>
              <a:rPr lang="it-IT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occupazionali</a:t>
            </a:r>
          </a:p>
          <a:p>
            <a:pPr marL="0" indent="0" algn="just" eaLnBrk="1" hangingPunct="1">
              <a:buNone/>
              <a:defRPr/>
            </a:pPr>
            <a:endParaRPr lang="it-IT" sz="18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it-IT" sz="1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Segregazione </a:t>
            </a:r>
            <a:r>
              <a:rPr lang="it-IT" sz="1800" b="1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orizzontale</a:t>
            </a:r>
          </a:p>
          <a:p>
            <a:pPr marL="0" indent="0" algn="just" eaLnBrk="1" hangingPunct="1">
              <a:buNone/>
              <a:defRPr/>
            </a:pPr>
            <a:r>
              <a:rPr lang="it-IT" sz="16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	 </a:t>
            </a:r>
            <a:r>
              <a:rPr lang="it-IT" sz="16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collocazione </a:t>
            </a:r>
            <a:r>
              <a:rPr lang="it-IT" sz="16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nei diversi </a:t>
            </a:r>
            <a:r>
              <a:rPr lang="it-IT" sz="16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settori occupazionali </a:t>
            </a:r>
            <a:r>
              <a:rPr lang="it-IT" sz="16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del mercato del lavoro</a:t>
            </a:r>
          </a:p>
          <a:p>
            <a:pPr marL="0" indent="0" algn="just" eaLnBrk="1" hangingPunct="1">
              <a:buNone/>
              <a:defRPr/>
            </a:pPr>
            <a:r>
              <a:rPr lang="it-IT" sz="16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	 </a:t>
            </a:r>
            <a:r>
              <a:rPr lang="it-IT" sz="16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concentrazione </a:t>
            </a:r>
            <a:r>
              <a:rPr lang="it-IT" sz="16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delle donne in un limitato numero di settori occupazionali 			e </a:t>
            </a:r>
            <a:r>
              <a:rPr lang="it-IT" sz="16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professioni</a:t>
            </a:r>
          </a:p>
          <a:p>
            <a:pPr marL="0" indent="0" algn="just" eaLnBrk="1" hangingPunct="1">
              <a:buNone/>
              <a:defRPr/>
            </a:pPr>
            <a:endParaRPr lang="it-IT" sz="16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it-IT" sz="1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Segregazione </a:t>
            </a:r>
            <a:r>
              <a:rPr lang="it-IT" sz="1800" b="1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verticale</a:t>
            </a:r>
          </a:p>
          <a:p>
            <a:pPr marL="0" indent="0" algn="just" eaLnBrk="1" hangingPunct="1">
              <a:buNone/>
              <a:defRPr/>
            </a:pPr>
            <a:r>
              <a:rPr lang="it-IT" sz="16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sz="16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 </a:t>
            </a:r>
            <a:r>
              <a:rPr lang="it-IT" sz="16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distribuzione </a:t>
            </a:r>
            <a:r>
              <a:rPr lang="it-IT" sz="16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di genere delle gerarchie </a:t>
            </a:r>
            <a:r>
              <a:rPr lang="it-IT" sz="16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organizzative</a:t>
            </a:r>
          </a:p>
          <a:p>
            <a:pPr marL="0" indent="0" algn="just" eaLnBrk="1" hangingPunct="1">
              <a:buNone/>
              <a:defRPr/>
            </a:pPr>
            <a:r>
              <a:rPr lang="it-IT" sz="16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sz="16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 </a:t>
            </a:r>
            <a:r>
              <a:rPr lang="it-IT" sz="16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concentrazione </a:t>
            </a:r>
            <a:r>
              <a:rPr lang="it-IT" sz="16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femminile </a:t>
            </a:r>
            <a:r>
              <a:rPr lang="it-IT" sz="16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nei livelli più bassi </a:t>
            </a:r>
            <a:r>
              <a:rPr lang="it-IT" sz="16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delle gerarchie delle singole 			</a:t>
            </a:r>
            <a:r>
              <a:rPr lang="it-IT" sz="16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occupazioni</a:t>
            </a:r>
          </a:p>
          <a:p>
            <a:pPr algn="just" eaLnBrk="1" hangingPunct="1">
              <a:defRPr/>
            </a:pPr>
            <a:r>
              <a:rPr lang="it-IT" sz="1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Il </a:t>
            </a:r>
            <a:r>
              <a:rPr lang="it-IT" sz="1800" b="1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Glass </a:t>
            </a:r>
            <a:r>
              <a:rPr lang="it-IT" sz="1800" b="1" i="1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Ceiling</a:t>
            </a:r>
            <a:r>
              <a:rPr lang="it-IT" sz="1800" b="1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(soffitto di cristallo)</a:t>
            </a:r>
          </a:p>
          <a:p>
            <a:pPr marL="0" indent="0" algn="just" eaLnBrk="1" hangingPunct="1">
              <a:buNone/>
              <a:defRPr/>
            </a:pPr>
            <a:r>
              <a:rPr lang="it-IT" sz="16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sz="16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 </a:t>
            </a:r>
            <a:r>
              <a:rPr lang="it-IT" sz="16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l’insieme degli ostacoli, apparentemente invisibili, che impediscono e/o rallentano 	il percorso delle donne verso le posizioni apicali e di maggior prestigio delle 	organizzazioni</a:t>
            </a:r>
          </a:p>
          <a:p>
            <a:pPr marL="0" indent="0" algn="r" eaLnBrk="1" hangingPunct="1">
              <a:buNone/>
              <a:defRPr/>
            </a:pPr>
            <a:r>
              <a:rPr lang="en-US" sz="1200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Kanter</a:t>
            </a:r>
            <a:r>
              <a:rPr lang="en-US" sz="1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, R. (1977), </a:t>
            </a:r>
            <a:r>
              <a:rPr lang="en-US" sz="12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Men and Women of the Corporation</a:t>
            </a:r>
            <a:r>
              <a:rPr lang="en-US" sz="1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, New York: Basic Books; </a:t>
            </a:r>
            <a:r>
              <a:rPr lang="en-US" sz="1200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trad</a:t>
            </a:r>
            <a:r>
              <a:rPr lang="en-US" sz="1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r" eaLnBrk="1" hangingPunct="1">
              <a:buNone/>
              <a:defRPr/>
            </a:pPr>
            <a:r>
              <a:rPr lang="en-US" sz="1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it. (1988), </a:t>
            </a:r>
            <a:r>
              <a:rPr lang="en-US" sz="1200" i="1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Maschile</a:t>
            </a:r>
            <a:r>
              <a:rPr lang="en-US" sz="12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1200" i="1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femminile</a:t>
            </a:r>
            <a:r>
              <a:rPr lang="en-US" sz="12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1200" i="1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azienda</a:t>
            </a:r>
            <a:r>
              <a:rPr lang="en-US" sz="12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: due culture a </a:t>
            </a:r>
            <a:r>
              <a:rPr lang="en-US" sz="1200" i="1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confronto</a:t>
            </a:r>
            <a:r>
              <a:rPr lang="en-US" sz="1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, Milano: </a:t>
            </a:r>
            <a:r>
              <a:rPr lang="en-US" sz="1200" dirty="0" err="1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Edizioni</a:t>
            </a:r>
            <a:endParaRPr lang="en-US" sz="12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eaLnBrk="1" hangingPunct="1">
              <a:buNone/>
              <a:defRPr/>
            </a:pPr>
            <a:r>
              <a:rPr lang="en-US" sz="12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Olivares</a:t>
            </a:r>
            <a:endParaRPr lang="it-IT" sz="12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Inoltre, a proposito di segregazione…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4963" indent="-334963" eaLnBrk="1" hangingPunct="1">
              <a:lnSpc>
                <a:spcPct val="80000"/>
              </a:lnSpc>
              <a:spcBef>
                <a:spcPts val="725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endParaRPr lang="it-IT" altLang="it-IT" sz="2900" dirty="0" smtClean="0">
              <a:solidFill>
                <a:srgbClr val="006633"/>
              </a:solidFill>
              <a:latin typeface="Garamond" pitchFamily="16" charset="0"/>
            </a:endParaRPr>
          </a:p>
          <a:p>
            <a:pPr marL="334963" indent="-334963" eaLnBrk="1" hangingPunct="1">
              <a:lnSpc>
                <a:spcPct val="80000"/>
              </a:lnSpc>
              <a:spcBef>
                <a:spcPts val="725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endParaRPr lang="it-IT" altLang="it-IT" sz="2900" dirty="0" smtClean="0">
              <a:solidFill>
                <a:srgbClr val="006633"/>
              </a:solidFill>
              <a:latin typeface="Garamond" pitchFamily="16" charset="0"/>
            </a:endParaRPr>
          </a:p>
          <a:p>
            <a:pPr eaLnBrk="1" hangingPunct="1">
              <a:lnSpc>
                <a:spcPct val="80000"/>
              </a:lnSpc>
              <a:spcBef>
                <a:spcPts val="725"/>
              </a:spcBef>
              <a:buClr>
                <a:schemeClr val="accent2"/>
              </a:buClr>
              <a:buSzPct val="65000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it-IT" altLang="it-IT" sz="2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È da considerare attentamente lo svantaggio che caratterizza le opportunità lavorative, di sviluppo e di remunerazione tipiche di determinati settori…</a:t>
            </a:r>
          </a:p>
          <a:p>
            <a:pPr eaLnBrk="1" hangingPunct="1">
              <a:lnSpc>
                <a:spcPct val="80000"/>
              </a:lnSpc>
              <a:spcBef>
                <a:spcPts val="725"/>
              </a:spcBef>
              <a:buClr>
                <a:schemeClr val="accent2"/>
              </a:buClr>
              <a:buSzPct val="65000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endParaRPr lang="it-IT" altLang="it-IT" sz="28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725"/>
              </a:spcBef>
              <a:buClr>
                <a:schemeClr val="accent2"/>
              </a:buClr>
              <a:buSzPct val="65000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it-IT" altLang="it-IT" sz="2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…gli stessi verso cui si orientano molte donne e non si orientano molti uomini.</a:t>
            </a:r>
          </a:p>
          <a:p>
            <a:pPr marL="334963" indent="-334963" eaLnBrk="1" hangingPunct="1">
              <a:lnSpc>
                <a:spcPct val="80000"/>
              </a:lnSpc>
              <a:spcBef>
                <a:spcPts val="725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endParaRPr lang="it-IT" altLang="it-IT" sz="2900" dirty="0">
              <a:solidFill>
                <a:srgbClr val="006633"/>
              </a:solidFill>
              <a:latin typeface="Garamond" pitchFamily="16" charset="0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1C547-C066-4B7B-AC5D-AE5C3B019E28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5870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altLang="it-IT" sz="40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Tempi di vita e tempi di lavoro</a:t>
            </a:r>
            <a:br>
              <a:rPr lang="it-IT" altLang="it-IT" sz="40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</a:br>
            <a:endParaRPr lang="it-IT" sz="4000" b="1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altLang="it-IT" sz="28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La conciliazione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Lo squilibrio nella distribuzione dei carichi familiari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4963" indent="-334963" eaLnBrk="1" hangingPunct="1">
              <a:lnSpc>
                <a:spcPct val="80000"/>
              </a:lnSpc>
              <a:spcBef>
                <a:spcPts val="725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endParaRPr lang="it-IT" altLang="it-IT" sz="2900" dirty="0" smtClean="0">
              <a:solidFill>
                <a:srgbClr val="006633"/>
              </a:solidFill>
              <a:latin typeface="Garamond" pitchFamily="16" charset="0"/>
            </a:endParaRPr>
          </a:p>
          <a:p>
            <a:pPr marL="334963" indent="-334963" eaLnBrk="1" hangingPunct="1">
              <a:lnSpc>
                <a:spcPct val="80000"/>
              </a:lnSpc>
              <a:spcBef>
                <a:spcPts val="725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endParaRPr lang="it-IT" altLang="it-IT" sz="2900" dirty="0" smtClean="0">
              <a:solidFill>
                <a:srgbClr val="006633"/>
              </a:solidFill>
              <a:latin typeface="Garamond" pitchFamily="16" charset="0"/>
            </a:endParaRPr>
          </a:p>
          <a:p>
            <a:pPr eaLnBrk="1" hangingPunct="1">
              <a:lnSpc>
                <a:spcPct val="80000"/>
              </a:lnSpc>
              <a:spcBef>
                <a:spcPts val="725"/>
              </a:spcBef>
              <a:buClr>
                <a:schemeClr val="accent2"/>
              </a:buClr>
              <a:buSzPct val="65000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it-IT" altLang="it-IT" sz="24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it-IT" altLang="it-IT" sz="24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condivisione</a:t>
            </a:r>
            <a:r>
              <a:rPr lang="it-IT" altLang="it-IT" sz="24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delle responsabilità di cura familiare è, ancora oggi, </a:t>
            </a:r>
            <a:r>
              <a:rPr lang="it-IT" altLang="it-IT" sz="24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squilibrata</a:t>
            </a:r>
          </a:p>
          <a:p>
            <a:pPr marL="334963" indent="-334963" eaLnBrk="1" hangingPunct="1">
              <a:lnSpc>
                <a:spcPct val="80000"/>
              </a:lnSpc>
              <a:spcBef>
                <a:spcPts val="725"/>
              </a:spcBef>
              <a:buClr>
                <a:schemeClr val="accent2"/>
              </a:buClr>
              <a:buSzPct val="65000"/>
              <a:buFont typeface="Wingdings" charset="2"/>
              <a:buChar char="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endParaRPr lang="it-IT" altLang="it-IT" sz="24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725"/>
              </a:spcBef>
              <a:buClr>
                <a:schemeClr val="accent2"/>
              </a:buClr>
              <a:buSzPct val="65000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it-IT" altLang="it-IT" sz="24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it-IT" altLang="it-IT" sz="24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donne</a:t>
            </a:r>
            <a:r>
              <a:rPr lang="it-IT" altLang="it-IT" sz="24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sono ancora oggi le principali deputate alla gestione dei compiti di </a:t>
            </a:r>
            <a:r>
              <a:rPr lang="it-IT" altLang="it-IT" sz="24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cura</a:t>
            </a:r>
          </a:p>
          <a:p>
            <a:pPr eaLnBrk="1" hangingPunct="1">
              <a:lnSpc>
                <a:spcPct val="80000"/>
              </a:lnSpc>
              <a:spcBef>
                <a:spcPts val="725"/>
              </a:spcBef>
              <a:buClr>
                <a:schemeClr val="accent2"/>
              </a:buClr>
              <a:buSzPct val="65000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endParaRPr lang="it-IT" altLang="it-IT" sz="24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725"/>
              </a:spcBef>
              <a:buClr>
                <a:schemeClr val="accent2"/>
              </a:buClr>
              <a:buSzPct val="65000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it-IT" altLang="it-IT" sz="24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Il </a:t>
            </a:r>
            <a:r>
              <a:rPr lang="it-IT" altLang="it-IT" sz="24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ruolo degli stereotipi </a:t>
            </a:r>
            <a:r>
              <a:rPr lang="it-IT" altLang="it-IT" sz="24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sembra cruciale: generalmente non vi è una </a:t>
            </a:r>
            <a:r>
              <a:rPr lang="it-IT" altLang="it-IT" sz="24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esplicita costrizione</a:t>
            </a:r>
            <a:r>
              <a:rPr lang="it-IT" altLang="it-IT" sz="24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ma una dinamica implicita – non sempre oggetto di riflessione – di accettazione</a:t>
            </a:r>
          </a:p>
          <a:p>
            <a:pPr marL="334963" indent="-334963" eaLnBrk="1" hangingPunct="1">
              <a:lnSpc>
                <a:spcPct val="80000"/>
              </a:lnSpc>
              <a:spcBef>
                <a:spcPts val="725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endParaRPr lang="it-IT" altLang="it-IT" sz="2900" dirty="0">
              <a:solidFill>
                <a:srgbClr val="006633"/>
              </a:solidFill>
              <a:latin typeface="Garamond" pitchFamily="16" charset="0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1C547-C066-4B7B-AC5D-AE5C3B019E28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1758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I dispositivi per la conciliazione</a:t>
            </a:r>
            <a:br>
              <a:rPr lang="it-IT" sz="28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sz="28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e gli stereotipi di genere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ts val="725"/>
              </a:spcBef>
              <a:buClr>
                <a:srgbClr val="CC9900"/>
              </a:buClr>
              <a:buSzPct val="65000"/>
              <a:buNone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endParaRPr lang="it-IT" altLang="it-IT" sz="2900" dirty="0" smtClean="0">
              <a:solidFill>
                <a:srgbClr val="006633"/>
              </a:solidFill>
              <a:latin typeface="Garamond" pitchFamily="16" charset="0"/>
            </a:endParaRPr>
          </a:p>
          <a:p>
            <a:pPr eaLnBrk="1" hangingPunct="1">
              <a:lnSpc>
                <a:spcPct val="80000"/>
              </a:lnSpc>
              <a:spcBef>
                <a:spcPts val="725"/>
              </a:spcBef>
              <a:buClr>
                <a:schemeClr val="accent2"/>
              </a:buClr>
              <a:buSzPct val="65000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it-IT" altLang="it-IT" sz="2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Alcuni dei </a:t>
            </a:r>
            <a:r>
              <a:rPr lang="it-IT" altLang="it-IT" sz="2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principali dispositivi per </a:t>
            </a:r>
            <a:r>
              <a:rPr lang="it-IT" altLang="it-IT" sz="2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la conciliazione mostrano l’effetto degli stereotipi di </a:t>
            </a:r>
            <a:r>
              <a:rPr lang="it-IT" altLang="it-IT" sz="28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genere</a:t>
            </a:r>
          </a:p>
          <a:p>
            <a:pPr eaLnBrk="1" hangingPunct="1">
              <a:lnSpc>
                <a:spcPct val="80000"/>
              </a:lnSpc>
              <a:spcBef>
                <a:spcPts val="725"/>
              </a:spcBef>
              <a:buClr>
                <a:schemeClr val="accent2"/>
              </a:buClr>
              <a:buSzPct val="65000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endParaRPr lang="it-IT" altLang="it-IT" sz="24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725"/>
              </a:spcBef>
              <a:buClr>
                <a:schemeClr val="accent2"/>
              </a:buClr>
              <a:buSzPct val="65000"/>
              <a:buNone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it-IT" altLang="it-IT" sz="24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altLang="it-IT" sz="24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 </a:t>
            </a:r>
            <a:r>
              <a:rPr lang="it-IT" altLang="it-IT" sz="24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Il </a:t>
            </a:r>
            <a:r>
              <a:rPr lang="it-IT" altLang="it-IT" sz="24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part-time</a:t>
            </a:r>
            <a:r>
              <a:rPr lang="it-IT" altLang="it-IT" sz="24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: tradizionalmente permette alle </a:t>
            </a:r>
            <a:r>
              <a:rPr lang="it-IT" altLang="it-IT" sz="24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donne</a:t>
            </a:r>
            <a:r>
              <a:rPr lang="it-IT" altLang="it-IT" sz="24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sz="24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di 	armonizzare </a:t>
            </a:r>
            <a:r>
              <a:rPr lang="it-IT" altLang="it-IT" sz="24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l’impegno professionale con il ruolo di </a:t>
            </a:r>
            <a:r>
              <a:rPr lang="it-IT" altLang="it-IT" sz="24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madri. 	Nel </a:t>
            </a:r>
            <a:r>
              <a:rPr lang="it-IT" altLang="it-IT" sz="24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caso degli </a:t>
            </a:r>
            <a:r>
              <a:rPr lang="it-IT" altLang="it-IT" sz="24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uomini</a:t>
            </a:r>
            <a:r>
              <a:rPr lang="it-IT" altLang="it-IT" sz="24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, molto spesso la scelta di </a:t>
            </a:r>
            <a:r>
              <a:rPr lang="it-IT" altLang="it-IT" sz="24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lavorare </a:t>
            </a:r>
            <a:r>
              <a:rPr lang="it-IT" altLang="it-IT" sz="24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it-IT" altLang="it-IT" sz="24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	tempo </a:t>
            </a:r>
            <a:r>
              <a:rPr lang="it-IT" altLang="it-IT" sz="24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parziale è legata all’esigenza di conciliare più </a:t>
            </a:r>
            <a:r>
              <a:rPr lang="it-IT" altLang="it-IT" sz="24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	impegni lavorativi</a:t>
            </a:r>
          </a:p>
          <a:p>
            <a:pPr eaLnBrk="1" hangingPunct="1">
              <a:lnSpc>
                <a:spcPct val="80000"/>
              </a:lnSpc>
              <a:spcBef>
                <a:spcPts val="725"/>
              </a:spcBef>
              <a:buClr>
                <a:schemeClr val="accent2"/>
              </a:buClr>
              <a:buSzPct val="65000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endParaRPr lang="it-IT" altLang="it-IT" sz="24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725"/>
              </a:spcBef>
              <a:buClr>
                <a:schemeClr val="accent2"/>
              </a:buClr>
              <a:buSzPct val="65000"/>
              <a:buNone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r>
              <a:rPr lang="it-IT" altLang="it-IT" sz="24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altLang="it-IT" sz="24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 </a:t>
            </a:r>
            <a:r>
              <a:rPr lang="it-IT" altLang="it-IT" sz="24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it-IT" altLang="it-IT" sz="2400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congedi parentali</a:t>
            </a:r>
            <a:r>
              <a:rPr lang="it-IT" altLang="it-IT" sz="24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: la fruizione dei congedi ricalca la </a:t>
            </a:r>
            <a:r>
              <a:rPr lang="it-IT" altLang="it-IT" sz="24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	distinzione </a:t>
            </a:r>
            <a:r>
              <a:rPr lang="it-IT" altLang="it-IT" sz="24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socialmente codificata dei compiti di uomini e </a:t>
            </a:r>
            <a:r>
              <a:rPr lang="it-IT" altLang="it-IT" sz="24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	donne </a:t>
            </a:r>
            <a:r>
              <a:rPr lang="it-IT" altLang="it-IT" sz="24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come genitori</a:t>
            </a:r>
          </a:p>
          <a:p>
            <a:pPr marL="334963" indent="-334963" eaLnBrk="1" hangingPunct="1">
              <a:lnSpc>
                <a:spcPct val="80000"/>
              </a:lnSpc>
              <a:spcBef>
                <a:spcPts val="725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</a:pPr>
            <a:endParaRPr lang="it-IT" altLang="it-IT" sz="2900" dirty="0">
              <a:solidFill>
                <a:srgbClr val="006633"/>
              </a:solidFill>
              <a:latin typeface="Garamond" pitchFamily="16" charset="0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1C547-C066-4B7B-AC5D-AE5C3B019E28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4524398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1152</TotalTime>
  <Words>708</Words>
  <Application>Microsoft Office PowerPoint</Application>
  <PresentationFormat>Presentazione su schermo (4:3)</PresentationFormat>
  <Paragraphs>118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Struttura predefinita</vt:lpstr>
      <vt:lpstr>Presentazione standard di PowerPoint</vt:lpstr>
      <vt:lpstr>Che cosa significa genere?</vt:lpstr>
      <vt:lpstr>L’importanza di considerare le differenze tra donne e tra uomini</vt:lpstr>
      <vt:lpstr>Genere e lavoro</vt:lpstr>
      <vt:lpstr>La segregazione professionale</vt:lpstr>
      <vt:lpstr>Inoltre, a proposito di segregazione…</vt:lpstr>
      <vt:lpstr>Tempi di vita e tempi di lavoro </vt:lpstr>
      <vt:lpstr>Lo squilibrio nella distribuzione dei carichi familiari</vt:lpstr>
      <vt:lpstr>I dispositivi per la conciliazione e gli stereotipi di genere</vt:lpstr>
      <vt:lpstr>Le caratteristiche del lavoro: presenza e orari</vt:lpstr>
      <vt:lpstr>Gli stereotipi: tra volontà e reiterazione </vt:lpstr>
      <vt:lpstr>Stereotipi di genere e conciliazione Competenze, responsabilità, scelte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e.lagana</dc:creator>
  <cp:lastModifiedBy>Carlucci Chiara</cp:lastModifiedBy>
  <cp:revision>93</cp:revision>
  <cp:lastPrinted>2014-01-15T11:21:16Z</cp:lastPrinted>
  <dcterms:created xsi:type="dcterms:W3CDTF">2010-11-22T13:40:59Z</dcterms:created>
  <dcterms:modified xsi:type="dcterms:W3CDTF">2014-01-16T14:33:44Z</dcterms:modified>
</cp:coreProperties>
</file>