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handoutMasterIdLst>
    <p:handoutMasterId r:id="rId12"/>
  </p:handoutMasterIdLst>
  <p:sldIdLst>
    <p:sldId id="256" r:id="rId2"/>
    <p:sldId id="361" r:id="rId3"/>
    <p:sldId id="362" r:id="rId4"/>
    <p:sldId id="363" r:id="rId5"/>
    <p:sldId id="364" r:id="rId6"/>
    <p:sldId id="365" r:id="rId7"/>
    <p:sldId id="366" r:id="rId8"/>
    <p:sldId id="367" r:id="rId9"/>
    <p:sldId id="368" r:id="rId10"/>
  </p:sldIdLst>
  <p:sldSz cx="9144000" cy="6858000" type="screen4x3"/>
  <p:notesSz cx="6669088"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FFFFCC"/>
    <a:srgbClr val="FFCC99"/>
    <a:srgbClr val="00FF00"/>
    <a:srgbClr val="009999"/>
    <a:srgbClr val="FF0000"/>
    <a:srgbClr val="99CCFF"/>
    <a:srgbClr val="66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86391" autoAdjust="0"/>
  </p:normalViewPr>
  <p:slideViewPr>
    <p:cSldViewPr snapToGrid="0">
      <p:cViewPr>
        <p:scale>
          <a:sx n="104" d="100"/>
          <a:sy n="104" d="100"/>
        </p:scale>
        <p:origin x="-126"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7651" name="Rectangle 3"/>
          <p:cNvSpPr>
            <a:spLocks noGrp="1" noChangeArrowheads="1"/>
          </p:cNvSpPr>
          <p:nvPr>
            <p:ph type="dt" sz="quarter" idx="1"/>
          </p:nvPr>
        </p:nvSpPr>
        <p:spPr bwMode="auto">
          <a:xfrm>
            <a:off x="3779838" y="0"/>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7652" name="Rectangle 4"/>
          <p:cNvSpPr>
            <a:spLocks noGrp="1" noChangeArrowheads="1"/>
          </p:cNvSpPr>
          <p:nvPr>
            <p:ph type="ftr" sz="quarter" idx="2"/>
          </p:nvPr>
        </p:nvSpPr>
        <p:spPr bwMode="auto">
          <a:xfrm>
            <a:off x="0" y="9431338"/>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7653" name="Rectangle 5"/>
          <p:cNvSpPr>
            <a:spLocks noGrp="1" noChangeArrowheads="1"/>
          </p:cNvSpPr>
          <p:nvPr>
            <p:ph type="sldNum" sz="quarter" idx="3"/>
          </p:nvPr>
        </p:nvSpPr>
        <p:spPr bwMode="auto">
          <a:xfrm>
            <a:off x="3779838" y="9431338"/>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7490E9F-7E08-47A1-B6ED-9CEB9A1B6FAD}" type="slidenum">
              <a:rPr lang="fr-FR"/>
              <a:pPr>
                <a:defRPr/>
              </a:pPr>
              <a:t>‹N›</a:t>
            </a:fld>
            <a:endParaRPr lang="fr-FR"/>
          </a:p>
        </p:txBody>
      </p:sp>
    </p:spTree>
    <p:extLst>
      <p:ext uri="{BB962C8B-B14F-4D97-AF65-F5344CB8AC3E}">
        <p14:creationId xmlns:p14="http://schemas.microsoft.com/office/powerpoint/2010/main" xmlns="" val="770871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779838" y="0"/>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22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889000" y="4714875"/>
            <a:ext cx="4891088"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779838" y="9431338"/>
            <a:ext cx="288925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587C89F-A7FB-4873-BFFD-C20CB733F5B7}" type="slidenum">
              <a:rPr lang="en-GB"/>
              <a:pPr>
                <a:defRPr/>
              </a:pPr>
              <a:t>‹N›</a:t>
            </a:fld>
            <a:endParaRPr lang="en-GB"/>
          </a:p>
        </p:txBody>
      </p:sp>
    </p:spTree>
    <p:extLst>
      <p:ext uri="{BB962C8B-B14F-4D97-AF65-F5344CB8AC3E}">
        <p14:creationId xmlns:p14="http://schemas.microsoft.com/office/powerpoint/2010/main" xmlns="" val="424985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miter lim="800000"/>
            <a:headEnd/>
            <a:tailEnd/>
          </a:ln>
        </p:spPr>
        <p:txBody>
          <a:bodyPr/>
          <a:lstStyle/>
          <a:p>
            <a:fld id="{85E5E5AD-F2C3-484C-A044-289A7A5C7017}" type="slidenum">
              <a:rPr lang="en-GB" smtClean="0"/>
              <a:pPr/>
              <a:t>1</a:t>
            </a:fld>
            <a:endParaRPr lang="en-GB"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lvl="1" eaLnBrk="1" hangingPunct="1"/>
            <a:r>
              <a:rPr lang="en-GB" dirty="0" smtClean="0"/>
              <a:t>1.  Strengthening connections externally: links with other networks and with the European Commission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ACC091B7-836F-49D8-9125-271609D4BE76}" type="slidenum">
              <a:rPr lang="en-GB" smtClean="0"/>
              <a:pPr/>
              <a:t>2</a:t>
            </a:fld>
            <a:endParaRPr lang="en-GB"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D7C24790-C8B0-42B1-88D2-4E8939348CDA}" type="slidenum">
              <a:rPr lang="en-GB" smtClean="0"/>
              <a:pPr/>
              <a:t>3</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lvl="1" eaLnBrk="1" hangingPunct="1"/>
            <a:r>
              <a:rPr lang="en-GB" dirty="0" smtClean="0"/>
              <a:t>1.  Strengthening connections externally: links with other networks and with the European Commission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4216F615-BEA8-495B-973A-7A5693290A1F}" type="slidenum">
              <a:rPr lang="en-GB" smtClean="0"/>
              <a:pPr/>
              <a:t>4</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EA2BE4DC-038D-4D2D-B897-92B4B70C5A7B}" type="slidenum">
              <a:rPr lang="en-GB" smtClean="0"/>
              <a:pPr/>
              <a:t>5</a:t>
            </a:fld>
            <a:endParaRPr lang="en-GB"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1B754D49-F39C-4CC8-9FB4-02C38A4E9A1D}" type="slidenum">
              <a:rPr lang="en-GB" smtClean="0"/>
              <a:pPr/>
              <a:t>6</a:t>
            </a:fld>
            <a:endParaRPr lang="en-GB"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F533B851-0CBC-494E-81B7-30AEBD284E3F}" type="slidenum">
              <a:rPr lang="en-GB" smtClean="0"/>
              <a:pPr/>
              <a:t>7</a:t>
            </a:fld>
            <a:endParaRPr lang="en-GB"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A203200-4AA3-4894-9414-536AF809E162}" type="slidenum">
              <a:rPr lang="en-GB" smtClean="0"/>
              <a:pPr/>
              <a:t>8</a:t>
            </a:fld>
            <a:endParaRPr lang="en-GB"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lvl="1" eaLnBrk="1" hangingPunct="1"/>
            <a:r>
              <a:rPr lang="en-GB" smtClean="0"/>
              <a:t>1.  Strengthening connections externally: links with other networks and with the European Commission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7587C89F-A7FB-4873-BFFD-C20CB733F5B7}"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
        <p:nvSpPr>
          <p:cNvPr id="12290" name="Rectangle 2"/>
          <p:cNvSpPr>
            <a:spLocks noGrp="1" noChangeArrowheads="1"/>
          </p:cNvSpPr>
          <p:nvPr>
            <p:ph type="ctrTitle"/>
          </p:nvPr>
        </p:nvSpPr>
        <p:spPr bwMode="auto">
          <a:xfrm>
            <a:off x="457200" y="685800"/>
            <a:ext cx="83820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a:lvl1pPr>
          </a:lstStyle>
          <a:p>
            <a:pPr lvl="0"/>
            <a:r>
              <a:rPr lang="en-US" noProof="0" smtClean="0"/>
              <a:t>Haga clic para modificar el estilo de título del patrón</a:t>
            </a:r>
          </a:p>
        </p:txBody>
      </p:sp>
      <p:sp>
        <p:nvSpPr>
          <p:cNvPr id="12291" name="Rectangle 3"/>
          <p:cNvSpPr>
            <a:spLocks noGrp="1" noChangeArrowheads="1"/>
          </p:cNvSpPr>
          <p:nvPr>
            <p:ph type="subTitle" idx="1"/>
          </p:nvPr>
        </p:nvSpPr>
        <p:spPr bwMode="auto">
          <a:xfrm>
            <a:off x="2133600" y="3886200"/>
            <a:ext cx="6400800" cy="17716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Font typeface="Monotype Sorts" pitchFamily="2" charset="2"/>
              <a:buNone/>
              <a:defRPr>
                <a:latin typeface="Arial Black" pitchFamily="34" charset="0"/>
              </a:defRPr>
            </a:lvl1pPr>
          </a:lstStyle>
          <a:p>
            <a:pPr lvl="0"/>
            <a:r>
              <a:rPr lang="en-US" noProof="0" smtClean="0"/>
              <a:t>Haga clic para modificar el estilo de subtítulo del patrón</a:t>
            </a:r>
          </a:p>
        </p:txBody>
      </p:sp>
      <p:sp>
        <p:nvSpPr>
          <p:cNvPr id="5" name="Rectangle 4"/>
          <p:cNvSpPr>
            <a:spLocks noGrp="1" noChangeArrowheads="1"/>
          </p:cNvSpPr>
          <p:nvPr>
            <p:ph type="dt" sz="half" idx="10"/>
          </p:nvPr>
        </p:nvSpPr>
        <p:spPr bwMode="auto">
          <a:xfrm>
            <a:off x="711200" y="6229350"/>
            <a:ext cx="1930400" cy="5143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mn-lt"/>
              </a:defRPr>
            </a:lvl1pPr>
          </a:lstStyle>
          <a:p>
            <a:pPr>
              <a:defRPr/>
            </a:pPr>
            <a:endParaRPr lang="en-US"/>
          </a:p>
        </p:txBody>
      </p:sp>
      <p:sp>
        <p:nvSpPr>
          <p:cNvPr id="6" name="Rectangle 5"/>
          <p:cNvSpPr>
            <a:spLocks noGrp="1" noChangeArrowheads="1"/>
          </p:cNvSpPr>
          <p:nvPr>
            <p:ph type="ftr" sz="quarter" idx="11"/>
          </p:nvPr>
        </p:nvSpPr>
        <p:spPr bwMode="auto">
          <a:xfrm>
            <a:off x="3149600" y="6229350"/>
            <a:ext cx="2844800" cy="5143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rgbClr val="5E574E"/>
                </a:solidFill>
                <a:latin typeface="+mn-lt"/>
              </a:defRPr>
            </a:lvl1pPr>
          </a:lstStyle>
          <a:p>
            <a:pPr>
              <a:defRPr/>
            </a:pPr>
            <a:endParaRPr lang="en-US"/>
          </a:p>
        </p:txBody>
      </p:sp>
      <p:sp>
        <p:nvSpPr>
          <p:cNvPr id="7" name="Rectangle 6"/>
          <p:cNvSpPr>
            <a:spLocks noGrp="1" noChangeArrowheads="1"/>
          </p:cNvSpPr>
          <p:nvPr>
            <p:ph type="sldNum" sz="quarter" idx="12"/>
          </p:nvPr>
        </p:nvSpPr>
        <p:spPr bwMode="auto">
          <a:xfrm>
            <a:off x="6604000" y="6229350"/>
            <a:ext cx="1828800" cy="5143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rgbClr val="5E574E"/>
                </a:solidFill>
                <a:latin typeface="+mn-lt"/>
              </a:defRPr>
            </a:lvl1pPr>
          </a:lstStyle>
          <a:p>
            <a:pPr>
              <a:defRPr/>
            </a:pPr>
            <a:fld id="{F563C08A-AF21-4466-811C-703DA38528C5}"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55"/>
          <p:cNvGraphicFramePr>
            <a:graphicFrameLocks noChangeAspect="1"/>
          </p:cNvGraphicFramePr>
          <p:nvPr/>
        </p:nvGraphicFramePr>
        <p:xfrm>
          <a:off x="152400" y="819150"/>
          <a:ext cx="1905000" cy="962025"/>
        </p:xfrm>
        <a:graphic>
          <a:graphicData uri="http://schemas.openxmlformats.org/presentationml/2006/ole">
            <p:oleObj spid="_x0000_s1030" name="Fotografia Photo Editor" r:id="rId15" imgW="1905266" imgH="961905" progId="">
              <p:embed/>
            </p:oleObj>
          </a:graphicData>
        </a:graphic>
      </p:graphicFrame>
      <p:pic>
        <p:nvPicPr>
          <p:cNvPr id="1027" name="Picture 7" descr="paint"/>
          <p:cNvPicPr>
            <a:picLocks noChangeAspect="1" noChangeArrowheads="1"/>
          </p:cNvPicPr>
          <p:nvPr userDrawn="1"/>
        </p:nvPicPr>
        <p:blipFill>
          <a:blip r:embed="rId16" cstate="print">
            <a:clrChange>
              <a:clrFrom>
                <a:srgbClr val="C0C0C0"/>
              </a:clrFrom>
              <a:clrTo>
                <a:srgbClr val="C0C0C0">
                  <a:alpha val="0"/>
                </a:srgbClr>
              </a:clrTo>
            </a:clrChange>
          </a:blip>
          <a:srcRect/>
          <a:stretch>
            <a:fillRect/>
          </a:stretch>
        </p:blipFill>
        <p:spPr bwMode="auto">
          <a:xfrm>
            <a:off x="495300" y="1314450"/>
            <a:ext cx="8229600" cy="384175"/>
          </a:xfrm>
          <a:prstGeom prst="rect">
            <a:avLst/>
          </a:prstGeom>
          <a:noFill/>
          <a:ln w="9525">
            <a:noFill/>
            <a:miter lim="800000"/>
            <a:headEnd/>
            <a:tailEnd/>
          </a:ln>
        </p:spPr>
      </p:pic>
      <p:sp>
        <p:nvSpPr>
          <p:cNvPr id="1028" name="Text Box 59"/>
          <p:cNvSpPr txBox="1">
            <a:spLocks noChangeArrowheads="1"/>
          </p:cNvSpPr>
          <p:nvPr userDrawn="1"/>
        </p:nvSpPr>
        <p:spPr bwMode="auto">
          <a:xfrm>
            <a:off x="747713" y="1357313"/>
            <a:ext cx="1501775"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it-IT" sz="1200" smtClean="0">
                <a:latin typeface="Tahoma" pitchFamily="34" charset="0"/>
              </a:rPr>
              <a:t>Riccardo Mazzarella</a:t>
            </a:r>
          </a:p>
        </p:txBody>
      </p:sp>
    </p:spTree>
  </p:cSld>
  <p:clrMap bg1="lt1" tx1="dk1" bg2="lt2" tx2="dk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l" rtl="0" eaLnBrk="0" fontAlgn="base" hangingPunct="0">
        <a:spcBef>
          <a:spcPct val="0"/>
        </a:spcBef>
        <a:spcAft>
          <a:spcPct val="0"/>
        </a:spcAft>
        <a:defRPr kumimoji="1" sz="4000">
          <a:solidFill>
            <a:srgbClr val="0000CC"/>
          </a:solidFill>
          <a:latin typeface="+mj-lt"/>
          <a:ea typeface="+mj-ea"/>
          <a:cs typeface="+mj-cs"/>
        </a:defRPr>
      </a:lvl1pPr>
      <a:lvl2pPr algn="l" rtl="0" eaLnBrk="0" fontAlgn="base" hangingPunct="0">
        <a:spcBef>
          <a:spcPct val="0"/>
        </a:spcBef>
        <a:spcAft>
          <a:spcPct val="0"/>
        </a:spcAft>
        <a:defRPr kumimoji="1" sz="4000">
          <a:solidFill>
            <a:srgbClr val="0000CC"/>
          </a:solidFill>
          <a:latin typeface="Arial Black" pitchFamily="34" charset="0"/>
        </a:defRPr>
      </a:lvl2pPr>
      <a:lvl3pPr algn="l" rtl="0" eaLnBrk="0" fontAlgn="base" hangingPunct="0">
        <a:spcBef>
          <a:spcPct val="0"/>
        </a:spcBef>
        <a:spcAft>
          <a:spcPct val="0"/>
        </a:spcAft>
        <a:defRPr kumimoji="1" sz="4000">
          <a:solidFill>
            <a:srgbClr val="0000CC"/>
          </a:solidFill>
          <a:latin typeface="Arial Black" pitchFamily="34" charset="0"/>
        </a:defRPr>
      </a:lvl3pPr>
      <a:lvl4pPr algn="l" rtl="0" eaLnBrk="0" fontAlgn="base" hangingPunct="0">
        <a:spcBef>
          <a:spcPct val="0"/>
        </a:spcBef>
        <a:spcAft>
          <a:spcPct val="0"/>
        </a:spcAft>
        <a:defRPr kumimoji="1" sz="4000">
          <a:solidFill>
            <a:srgbClr val="0000CC"/>
          </a:solidFill>
          <a:latin typeface="Arial Black" pitchFamily="34" charset="0"/>
        </a:defRPr>
      </a:lvl4pPr>
      <a:lvl5pPr algn="l" rtl="0" eaLnBrk="0" fontAlgn="base" hangingPunct="0">
        <a:spcBef>
          <a:spcPct val="0"/>
        </a:spcBef>
        <a:spcAft>
          <a:spcPct val="0"/>
        </a:spcAft>
        <a:defRPr kumimoji="1" sz="4000">
          <a:solidFill>
            <a:srgbClr val="0000CC"/>
          </a:solidFill>
          <a:latin typeface="Arial Black" pitchFamily="34" charset="0"/>
        </a:defRPr>
      </a:lvl5pPr>
      <a:lvl6pPr marL="457200" algn="l" rtl="0" eaLnBrk="0" fontAlgn="base" hangingPunct="0">
        <a:spcBef>
          <a:spcPct val="0"/>
        </a:spcBef>
        <a:spcAft>
          <a:spcPct val="0"/>
        </a:spcAft>
        <a:defRPr kumimoji="1" sz="4000">
          <a:solidFill>
            <a:srgbClr val="0000CC"/>
          </a:solidFill>
          <a:latin typeface="Arial Black" pitchFamily="34" charset="0"/>
        </a:defRPr>
      </a:lvl6pPr>
      <a:lvl7pPr marL="914400" algn="l" rtl="0" eaLnBrk="0" fontAlgn="base" hangingPunct="0">
        <a:spcBef>
          <a:spcPct val="0"/>
        </a:spcBef>
        <a:spcAft>
          <a:spcPct val="0"/>
        </a:spcAft>
        <a:defRPr kumimoji="1" sz="4000">
          <a:solidFill>
            <a:srgbClr val="0000CC"/>
          </a:solidFill>
          <a:latin typeface="Arial Black" pitchFamily="34" charset="0"/>
        </a:defRPr>
      </a:lvl7pPr>
      <a:lvl8pPr marL="1371600" algn="l" rtl="0" eaLnBrk="0" fontAlgn="base" hangingPunct="0">
        <a:spcBef>
          <a:spcPct val="0"/>
        </a:spcBef>
        <a:spcAft>
          <a:spcPct val="0"/>
        </a:spcAft>
        <a:defRPr kumimoji="1" sz="4000">
          <a:solidFill>
            <a:srgbClr val="0000CC"/>
          </a:solidFill>
          <a:latin typeface="Arial Black" pitchFamily="34" charset="0"/>
        </a:defRPr>
      </a:lvl8pPr>
      <a:lvl9pPr marL="1828800" algn="l" rtl="0" eaLnBrk="0" fontAlgn="base" hangingPunct="0">
        <a:spcBef>
          <a:spcPct val="0"/>
        </a:spcBef>
        <a:spcAft>
          <a:spcPct val="0"/>
        </a:spcAft>
        <a:defRPr kumimoji="1" sz="4000">
          <a:solidFill>
            <a:srgbClr val="0000CC"/>
          </a:solidFill>
          <a:latin typeface="Arial Black" pitchFamily="34" charset="0"/>
        </a:defRPr>
      </a:lvl9pPr>
    </p:titleStyle>
    <p:bodyStyle>
      <a:lvl1pPr marL="342900" indent="-342900" algn="l" rtl="0" eaLnBrk="0" fontAlgn="base" hangingPunct="0">
        <a:spcBef>
          <a:spcPct val="20000"/>
        </a:spcBef>
        <a:spcAft>
          <a:spcPct val="0"/>
        </a:spcAft>
        <a:buClr>
          <a:srgbClr val="0000FF"/>
        </a:buClr>
        <a:buFont typeface="Monotype Sorts" pitchFamily="2" charset="2"/>
        <a:buChar char="z"/>
        <a:defRPr kumimoji="1" sz="3600">
          <a:solidFill>
            <a:srgbClr val="0000CC"/>
          </a:solidFill>
          <a:latin typeface="+mn-lt"/>
          <a:ea typeface="+mn-ea"/>
          <a:cs typeface="+mn-cs"/>
        </a:defRPr>
      </a:lvl1pPr>
      <a:lvl2pPr marL="742950" indent="-285750" algn="l" rtl="0" eaLnBrk="0" fontAlgn="base" hangingPunct="0">
        <a:spcBef>
          <a:spcPct val="20000"/>
        </a:spcBef>
        <a:spcAft>
          <a:spcPct val="0"/>
        </a:spcAft>
        <a:buClr>
          <a:srgbClr val="0000FF"/>
        </a:buClr>
        <a:buFont typeface="Monotype Sorts" pitchFamily="2" charset="2"/>
        <a:buChar char="y"/>
        <a:defRPr kumimoji="1" sz="3200">
          <a:solidFill>
            <a:srgbClr val="0000CC"/>
          </a:solidFill>
          <a:latin typeface="+mn-lt"/>
        </a:defRPr>
      </a:lvl2pPr>
      <a:lvl3pPr marL="1143000" indent="-228600" algn="l" rtl="0" eaLnBrk="0" fontAlgn="base" hangingPunct="0">
        <a:spcBef>
          <a:spcPct val="20000"/>
        </a:spcBef>
        <a:spcAft>
          <a:spcPct val="0"/>
        </a:spcAft>
        <a:buClr>
          <a:srgbClr val="0000FF"/>
        </a:buClr>
        <a:buFont typeface="Monotype Sorts" pitchFamily="2" charset="2"/>
        <a:buChar char="x"/>
        <a:defRPr kumimoji="1" sz="2800">
          <a:solidFill>
            <a:srgbClr val="0000CC"/>
          </a:solidFill>
          <a:latin typeface="+mn-lt"/>
        </a:defRPr>
      </a:lvl3pPr>
      <a:lvl4pPr marL="1600200" indent="-228600" algn="l" rtl="0" eaLnBrk="0" fontAlgn="base" hangingPunct="0">
        <a:spcBef>
          <a:spcPct val="20000"/>
        </a:spcBef>
        <a:spcAft>
          <a:spcPct val="0"/>
        </a:spcAft>
        <a:buClr>
          <a:srgbClr val="0000FF"/>
        </a:buClr>
        <a:buChar char="•"/>
        <a:defRPr kumimoji="1" sz="2400">
          <a:solidFill>
            <a:srgbClr val="0000CC"/>
          </a:solidFill>
          <a:latin typeface="+mn-lt"/>
        </a:defRPr>
      </a:lvl4pPr>
      <a:lvl5pPr marL="2057400" indent="-228600" algn="l" rtl="0" eaLnBrk="0" fontAlgn="base" hangingPunct="0">
        <a:spcBef>
          <a:spcPct val="20000"/>
        </a:spcBef>
        <a:spcAft>
          <a:spcPct val="0"/>
        </a:spcAft>
        <a:buClr>
          <a:srgbClr val="0000FF"/>
        </a:buClr>
        <a:buChar char="–"/>
        <a:defRPr kumimoji="1" sz="2000">
          <a:solidFill>
            <a:srgbClr val="0000CC"/>
          </a:solidFill>
          <a:latin typeface="+mn-lt"/>
        </a:defRPr>
      </a:lvl5pPr>
      <a:lvl6pPr marL="2514600" indent="-228600" algn="l" rtl="0" eaLnBrk="0" fontAlgn="base" hangingPunct="0">
        <a:spcBef>
          <a:spcPct val="20000"/>
        </a:spcBef>
        <a:spcAft>
          <a:spcPct val="0"/>
        </a:spcAft>
        <a:buClr>
          <a:srgbClr val="0000FF"/>
        </a:buClr>
        <a:buChar char="–"/>
        <a:defRPr kumimoji="1" sz="2000">
          <a:solidFill>
            <a:srgbClr val="0000CC"/>
          </a:solidFill>
          <a:latin typeface="+mn-lt"/>
        </a:defRPr>
      </a:lvl6pPr>
      <a:lvl7pPr marL="2971800" indent="-228600" algn="l" rtl="0" eaLnBrk="0" fontAlgn="base" hangingPunct="0">
        <a:spcBef>
          <a:spcPct val="20000"/>
        </a:spcBef>
        <a:spcAft>
          <a:spcPct val="0"/>
        </a:spcAft>
        <a:buClr>
          <a:srgbClr val="0000FF"/>
        </a:buClr>
        <a:buChar char="–"/>
        <a:defRPr kumimoji="1" sz="2000">
          <a:solidFill>
            <a:srgbClr val="0000CC"/>
          </a:solidFill>
          <a:latin typeface="+mn-lt"/>
        </a:defRPr>
      </a:lvl7pPr>
      <a:lvl8pPr marL="3429000" indent="-228600" algn="l" rtl="0" eaLnBrk="0" fontAlgn="base" hangingPunct="0">
        <a:spcBef>
          <a:spcPct val="20000"/>
        </a:spcBef>
        <a:spcAft>
          <a:spcPct val="0"/>
        </a:spcAft>
        <a:buClr>
          <a:srgbClr val="0000FF"/>
        </a:buClr>
        <a:buChar char="–"/>
        <a:defRPr kumimoji="1" sz="2000">
          <a:solidFill>
            <a:srgbClr val="0000CC"/>
          </a:solidFill>
          <a:latin typeface="+mn-lt"/>
        </a:defRPr>
      </a:lvl8pPr>
      <a:lvl9pPr marL="3886200" indent="-228600" algn="l" rtl="0" eaLnBrk="0" fontAlgn="base" hangingPunct="0">
        <a:spcBef>
          <a:spcPct val="20000"/>
        </a:spcBef>
        <a:spcAft>
          <a:spcPct val="0"/>
        </a:spcAft>
        <a:buClr>
          <a:srgbClr val="0000FF"/>
        </a:buClr>
        <a:buChar char="–"/>
        <a:defRPr kumimoji="1" sz="2000">
          <a:solidFill>
            <a:srgbClr val="0000CC"/>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723900" y="1846263"/>
            <a:ext cx="7926388" cy="4493538"/>
          </a:xfrm>
          <a:prstGeom prst="rect">
            <a:avLst/>
          </a:prstGeom>
          <a:noFill/>
          <a:ln w="9525">
            <a:noFill/>
            <a:miter lim="800000"/>
            <a:headEnd/>
            <a:tailEnd/>
          </a:ln>
          <a:effectLst/>
        </p:spPr>
        <p:txBody>
          <a:bodyPr>
            <a:spAutoFit/>
          </a:bodyPr>
          <a:lstStyle/>
          <a:p>
            <a:pPr algn="ctr"/>
            <a:r>
              <a:rPr lang="it-IT" b="1" dirty="0">
                <a:latin typeface="Tahoma" pitchFamily="34" charset="0"/>
                <a:cs typeface="Times New Roman" pitchFamily="18" charset="0"/>
              </a:rPr>
              <a:t> </a:t>
            </a:r>
            <a:r>
              <a:rPr lang="it-IT" dirty="0">
                <a:latin typeface="Tahoma" pitchFamily="34" charset="0"/>
                <a:cs typeface="Times New Roman" pitchFamily="18" charset="0"/>
              </a:rPr>
              <a:t> </a:t>
            </a:r>
          </a:p>
          <a:p>
            <a:pPr algn="ctr"/>
            <a:r>
              <a:rPr lang="en-US" sz="3000" b="1" dirty="0" smtClean="0">
                <a:solidFill>
                  <a:srgbClr val="000099"/>
                </a:solidFill>
                <a:latin typeface="Tahoma" pitchFamily="34" charset="0"/>
              </a:rPr>
              <a:t>Toward an European </a:t>
            </a:r>
            <a:r>
              <a:rPr lang="en-US" sz="3000" b="1" dirty="0">
                <a:solidFill>
                  <a:srgbClr val="000099"/>
                </a:solidFill>
                <a:latin typeface="Tahoma" pitchFamily="34" charset="0"/>
              </a:rPr>
              <a:t>Credit system for </a:t>
            </a:r>
            <a:endParaRPr lang="en-US" sz="3000" b="1" dirty="0" smtClean="0">
              <a:solidFill>
                <a:srgbClr val="000099"/>
              </a:solidFill>
              <a:latin typeface="Tahoma" pitchFamily="34" charset="0"/>
            </a:endParaRPr>
          </a:p>
          <a:p>
            <a:pPr algn="ctr"/>
            <a:r>
              <a:rPr lang="en-US" sz="3000" b="1" dirty="0" smtClean="0">
                <a:solidFill>
                  <a:srgbClr val="000099"/>
                </a:solidFill>
                <a:latin typeface="Tahoma" pitchFamily="34" charset="0"/>
              </a:rPr>
              <a:t>Vocational </a:t>
            </a:r>
            <a:r>
              <a:rPr lang="en-US" sz="3000" b="1" dirty="0">
                <a:solidFill>
                  <a:srgbClr val="000099"/>
                </a:solidFill>
                <a:latin typeface="Tahoma" pitchFamily="34" charset="0"/>
              </a:rPr>
              <a:t>Education and Training (ECVET</a:t>
            </a:r>
            <a:r>
              <a:rPr lang="en-US" sz="2800" b="1" dirty="0">
                <a:solidFill>
                  <a:srgbClr val="000099"/>
                </a:solidFill>
                <a:latin typeface="Tahoma" pitchFamily="34" charset="0"/>
              </a:rPr>
              <a:t>)</a:t>
            </a:r>
            <a:endParaRPr lang="it-IT" sz="2800" b="1" dirty="0">
              <a:solidFill>
                <a:srgbClr val="000099"/>
              </a:solidFill>
              <a:latin typeface="Tahoma" pitchFamily="34" charset="0"/>
            </a:endParaRPr>
          </a:p>
          <a:p>
            <a:pPr algn="ctr"/>
            <a:endParaRPr lang="it-IT" sz="1600" b="1" dirty="0">
              <a:solidFill>
                <a:srgbClr val="000099"/>
              </a:solidFill>
              <a:latin typeface="Tahoma" pitchFamily="34" charset="0"/>
            </a:endParaRPr>
          </a:p>
          <a:p>
            <a:pPr algn="ctr"/>
            <a:endParaRPr lang="it-IT" b="1" dirty="0">
              <a:latin typeface="Tahoma" pitchFamily="34" charset="0"/>
            </a:endParaRPr>
          </a:p>
          <a:p>
            <a:pPr algn="ctr"/>
            <a:r>
              <a:rPr lang="it-IT" b="1" dirty="0">
                <a:solidFill>
                  <a:srgbClr val="000099"/>
                </a:solidFill>
                <a:latin typeface="Tahoma" pitchFamily="34" charset="0"/>
              </a:rPr>
              <a:t>Riccardo Mazzarella</a:t>
            </a:r>
          </a:p>
          <a:p>
            <a:pPr algn="ctr"/>
            <a:endParaRPr lang="it-IT" sz="1800" dirty="0" smtClean="0">
              <a:latin typeface="Tahoma" pitchFamily="34" charset="0"/>
            </a:endParaRPr>
          </a:p>
          <a:p>
            <a:pPr algn="ctr"/>
            <a:r>
              <a:rPr lang="it-IT" sz="1800" dirty="0" smtClean="0">
                <a:solidFill>
                  <a:srgbClr val="000099"/>
                </a:solidFill>
                <a:latin typeface="Tahoma" pitchFamily="34" charset="0"/>
              </a:rPr>
              <a:t>ISFOL</a:t>
            </a:r>
          </a:p>
          <a:p>
            <a:pPr algn="ctr"/>
            <a:endParaRPr lang="it-IT" sz="1800" dirty="0">
              <a:latin typeface="Tahoma" pitchFamily="34" charset="0"/>
            </a:endParaRPr>
          </a:p>
          <a:p>
            <a:pPr algn="ctr"/>
            <a:r>
              <a:rPr lang="it-IT" sz="1800" dirty="0" smtClean="0">
                <a:solidFill>
                  <a:srgbClr val="000099"/>
                </a:solidFill>
                <a:latin typeface="Tahoma" pitchFamily="34" charset="0"/>
              </a:rPr>
              <a:t>International </a:t>
            </a:r>
            <a:r>
              <a:rPr lang="it-IT" sz="1800" dirty="0" err="1">
                <a:solidFill>
                  <a:srgbClr val="000099"/>
                </a:solidFill>
                <a:latin typeface="Tahoma" pitchFamily="34" charset="0"/>
              </a:rPr>
              <a:t>Thematic</a:t>
            </a:r>
            <a:r>
              <a:rPr lang="it-IT" sz="1800" dirty="0">
                <a:solidFill>
                  <a:srgbClr val="000099"/>
                </a:solidFill>
                <a:latin typeface="Tahoma" pitchFamily="34" charset="0"/>
              </a:rPr>
              <a:t> </a:t>
            </a:r>
            <a:r>
              <a:rPr lang="it-IT" sz="1800" dirty="0" smtClean="0">
                <a:solidFill>
                  <a:srgbClr val="000099"/>
                </a:solidFill>
                <a:latin typeface="Tahoma" pitchFamily="34" charset="0"/>
              </a:rPr>
              <a:t>Workshop</a:t>
            </a:r>
            <a:endParaRPr lang="it-IT" sz="900" dirty="0" smtClean="0">
              <a:solidFill>
                <a:srgbClr val="000099"/>
              </a:solidFill>
              <a:latin typeface="Tahoma" pitchFamily="34" charset="0"/>
            </a:endParaRPr>
          </a:p>
          <a:p>
            <a:pPr algn="ctr"/>
            <a:endParaRPr lang="it-IT" sz="900" dirty="0" smtClean="0">
              <a:solidFill>
                <a:srgbClr val="000099"/>
              </a:solidFill>
              <a:latin typeface="Tahoma" pitchFamily="34" charset="0"/>
            </a:endParaRPr>
          </a:p>
          <a:p>
            <a:pPr algn="ctr"/>
            <a:r>
              <a:rPr lang="it-IT" sz="1800" dirty="0" err="1" smtClean="0">
                <a:solidFill>
                  <a:srgbClr val="000099"/>
                </a:solidFill>
                <a:latin typeface="Tahoma" pitchFamily="34" charset="0"/>
              </a:rPr>
              <a:t>Naples</a:t>
            </a:r>
            <a:r>
              <a:rPr lang="it-IT" sz="1800" dirty="0" smtClean="0">
                <a:solidFill>
                  <a:srgbClr val="000099"/>
                </a:solidFill>
                <a:latin typeface="Tahoma" pitchFamily="34" charset="0"/>
              </a:rPr>
              <a:t>, </a:t>
            </a:r>
            <a:r>
              <a:rPr lang="it-IT" sz="1800" dirty="0">
                <a:solidFill>
                  <a:srgbClr val="000099"/>
                </a:solidFill>
                <a:latin typeface="Tahoma" pitchFamily="34" charset="0"/>
              </a:rPr>
              <a:t>8 </a:t>
            </a:r>
            <a:r>
              <a:rPr lang="it-IT" sz="1800" dirty="0" err="1" smtClean="0">
                <a:solidFill>
                  <a:srgbClr val="000099"/>
                </a:solidFill>
                <a:latin typeface="Tahoma" pitchFamily="34" charset="0"/>
              </a:rPr>
              <a:t>November</a:t>
            </a:r>
            <a:r>
              <a:rPr lang="it-IT" sz="1800" dirty="0" smtClean="0">
                <a:solidFill>
                  <a:srgbClr val="000099"/>
                </a:solidFill>
                <a:latin typeface="Tahoma" pitchFamily="34" charset="0"/>
              </a:rPr>
              <a:t> </a:t>
            </a:r>
            <a:r>
              <a:rPr lang="it-IT" sz="1800" dirty="0">
                <a:solidFill>
                  <a:srgbClr val="000099"/>
                </a:solidFill>
                <a:latin typeface="Tahoma" pitchFamily="34" charset="0"/>
              </a:rPr>
              <a:t>2012</a:t>
            </a:r>
            <a:endParaRPr lang="it-IT" dirty="0">
              <a:solidFill>
                <a:srgbClr val="000099"/>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056"/>
                                        </p:tgtEl>
                                        <p:attrNameLst>
                                          <p:attrName>style.visibility</p:attrName>
                                        </p:attrNameLst>
                                      </p:cBhvr>
                                      <p:to>
                                        <p:strVal val="visible"/>
                                      </p:to>
                                    </p:set>
                                    <p:animEffect transition="in" filter="dissolve">
                                      <p:cBhvr>
                                        <p:cTn id="7"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1" name="Rectangle 5"/>
          <p:cNvSpPr>
            <a:spLocks noChangeArrowheads="1"/>
          </p:cNvSpPr>
          <p:nvPr/>
        </p:nvSpPr>
        <p:spPr bwMode="auto">
          <a:xfrm>
            <a:off x="1117664" y="333374"/>
            <a:ext cx="7852600" cy="1516063"/>
          </a:xfrm>
          <a:prstGeom prst="rect">
            <a:avLst/>
          </a:prstGeom>
          <a:noFill/>
          <a:ln w="9525">
            <a:noFill/>
            <a:miter lim="800000"/>
            <a:headEnd/>
            <a:tailEnd/>
          </a:ln>
          <a:effectLst/>
        </p:spPr>
        <p:txBody>
          <a:bodyPr/>
          <a:lstStyle/>
          <a:p>
            <a:pPr algn="r" eaLnBrk="0" hangingPunct="0">
              <a:lnSpc>
                <a:spcPct val="80000"/>
              </a:lnSpc>
            </a:pPr>
            <a:r>
              <a:rPr lang="it-IT" sz="2000" b="1" dirty="0" err="1" smtClean="0">
                <a:solidFill>
                  <a:srgbClr val="000099"/>
                </a:solidFill>
                <a:latin typeface="Tahoma" pitchFamily="34" charset="0"/>
                <a:cs typeface="Times New Roman" pitchFamily="18" charset="0"/>
              </a:rPr>
              <a:t>Citizens</a:t>
            </a:r>
            <a:r>
              <a:rPr lang="it-IT" sz="2000" b="1" dirty="0" smtClean="0">
                <a:solidFill>
                  <a:srgbClr val="000099"/>
                </a:solidFill>
                <a:latin typeface="Tahoma" pitchFamily="34" charset="0"/>
                <a:cs typeface="Times New Roman" pitchFamily="18" charset="0"/>
              </a:rPr>
              <a:t>’ </a:t>
            </a:r>
            <a:r>
              <a:rPr lang="it-IT" sz="2000" b="1" dirty="0" err="1" smtClean="0">
                <a:solidFill>
                  <a:srgbClr val="000099"/>
                </a:solidFill>
                <a:latin typeface="Tahoma" pitchFamily="34" charset="0"/>
                <a:cs typeface="Times New Roman" pitchFamily="18" charset="0"/>
              </a:rPr>
              <a:t>mobility</a:t>
            </a:r>
            <a:r>
              <a:rPr lang="it-IT" sz="2000" b="1" dirty="0" smtClean="0">
                <a:solidFill>
                  <a:srgbClr val="000099"/>
                </a:solidFill>
                <a:latin typeface="Tahoma" pitchFamily="34" charset="0"/>
                <a:cs typeface="Times New Roman" pitchFamily="18" charset="0"/>
              </a:rPr>
              <a:t> in the </a:t>
            </a:r>
            <a:r>
              <a:rPr lang="it-IT" sz="2000" b="1" dirty="0" err="1" smtClean="0">
                <a:solidFill>
                  <a:srgbClr val="000099"/>
                </a:solidFill>
                <a:latin typeface="Tahoma" pitchFamily="34" charset="0"/>
                <a:cs typeface="Times New Roman" pitchFamily="18" charset="0"/>
              </a:rPr>
              <a:t>framework</a:t>
            </a:r>
            <a:endParaRPr lang="it-IT" sz="1000" b="1" dirty="0" smtClean="0">
              <a:solidFill>
                <a:srgbClr val="000099"/>
              </a:solidFill>
              <a:latin typeface="Tahoma" pitchFamily="34" charset="0"/>
              <a:cs typeface="Times New Roman" pitchFamily="18" charset="0"/>
            </a:endParaRPr>
          </a:p>
          <a:p>
            <a:pPr algn="r" eaLnBrk="0" hangingPunct="0">
              <a:lnSpc>
                <a:spcPct val="80000"/>
              </a:lnSpc>
            </a:pPr>
            <a:r>
              <a:rPr lang="it-IT" sz="1000" b="1" dirty="0" smtClean="0">
                <a:solidFill>
                  <a:srgbClr val="000099"/>
                </a:solidFill>
                <a:latin typeface="Tahoma" pitchFamily="34" charset="0"/>
                <a:cs typeface="Times New Roman" pitchFamily="18" charset="0"/>
              </a:rPr>
              <a:t> </a:t>
            </a:r>
          </a:p>
          <a:p>
            <a:pPr algn="r" eaLnBrk="0" hangingPunct="0">
              <a:lnSpc>
                <a:spcPct val="80000"/>
              </a:lnSpc>
            </a:pPr>
            <a:r>
              <a:rPr lang="it-IT" sz="2000" b="1" dirty="0" err="1" smtClean="0">
                <a:solidFill>
                  <a:srgbClr val="000099"/>
                </a:solidFill>
                <a:latin typeface="Tahoma" pitchFamily="34" charset="0"/>
                <a:cs typeface="Times New Roman" pitchFamily="18" charset="0"/>
              </a:rPr>
              <a:t>of</a:t>
            </a:r>
            <a:r>
              <a:rPr lang="it-IT" sz="2000" b="1" dirty="0" smtClean="0">
                <a:solidFill>
                  <a:srgbClr val="000099"/>
                </a:solidFill>
                <a:latin typeface="Tahoma" pitchFamily="34" charset="0"/>
                <a:cs typeface="Times New Roman" pitchFamily="18" charset="0"/>
              </a:rPr>
              <a:t> </a:t>
            </a:r>
            <a:r>
              <a:rPr lang="it-IT" sz="2000" b="1" dirty="0" smtClean="0">
                <a:solidFill>
                  <a:srgbClr val="000099"/>
                </a:solidFill>
                <a:latin typeface="Tahoma" pitchFamily="34" charset="0"/>
                <a:cs typeface="Times New Roman" pitchFamily="18" charset="0"/>
              </a:rPr>
              <a:t>the </a:t>
            </a:r>
            <a:r>
              <a:rPr lang="it-IT" sz="2000" b="1" dirty="0" smtClean="0">
                <a:solidFill>
                  <a:srgbClr val="000099"/>
                </a:solidFill>
                <a:latin typeface="Tahoma" pitchFamily="34" charset="0"/>
                <a:cs typeface="Times New Roman" pitchFamily="18" charset="0"/>
              </a:rPr>
              <a:t>EU </a:t>
            </a:r>
            <a:r>
              <a:rPr lang="it-IT" sz="2000" b="1" dirty="0" err="1" smtClean="0">
                <a:solidFill>
                  <a:srgbClr val="000099"/>
                </a:solidFill>
                <a:latin typeface="Tahoma" pitchFamily="34" charset="0"/>
                <a:cs typeface="Times New Roman" pitchFamily="18" charset="0"/>
              </a:rPr>
              <a:t>economic</a:t>
            </a:r>
            <a:r>
              <a:rPr lang="it-IT" sz="1000" b="1" dirty="0" smtClean="0">
                <a:solidFill>
                  <a:srgbClr val="000099"/>
                </a:solidFill>
                <a:latin typeface="Tahoma" pitchFamily="34" charset="0"/>
                <a:cs typeface="Times New Roman" pitchFamily="18" charset="0"/>
              </a:rPr>
              <a:t> </a:t>
            </a:r>
            <a:r>
              <a:rPr lang="it-IT" sz="2000" b="1" dirty="0" err="1" smtClean="0">
                <a:solidFill>
                  <a:srgbClr val="000099"/>
                </a:solidFill>
                <a:latin typeface="Tahoma" pitchFamily="34" charset="0"/>
                <a:cs typeface="Times New Roman" pitchFamily="18" charset="0"/>
              </a:rPr>
              <a:t>space</a:t>
            </a:r>
            <a:endParaRPr kumimoji="1" lang="it-IT" sz="2000" b="1" dirty="0">
              <a:solidFill>
                <a:srgbClr val="000099"/>
              </a:solidFill>
              <a:latin typeface="Tahoma" pitchFamily="34" charset="0"/>
            </a:endParaRPr>
          </a:p>
        </p:txBody>
      </p:sp>
      <p:sp>
        <p:nvSpPr>
          <p:cNvPr id="6" name="Titolo 1"/>
          <p:cNvSpPr>
            <a:spLocks noGrp="1"/>
          </p:cNvSpPr>
          <p:nvPr>
            <p:ph type="title"/>
          </p:nvPr>
        </p:nvSpPr>
        <p:spPr>
          <a:xfrm>
            <a:off x="623888" y="2171700"/>
            <a:ext cx="8229600" cy="3041650"/>
          </a:xfrm>
        </p:spPr>
        <p:txBody>
          <a:bodyPr/>
          <a:lstStyle/>
          <a:p>
            <a:pPr eaLnBrk="1" hangingPunct="1">
              <a:defRPr/>
            </a:pPr>
            <a:r>
              <a:rPr lang="en-GB" sz="2400" dirty="0" smtClean="0">
                <a:latin typeface="Tahoma" pitchFamily="34" charset="0"/>
                <a:ea typeface="Tahoma" pitchFamily="34" charset="0"/>
                <a:cs typeface="Tahoma" pitchFamily="34" charset="0"/>
              </a:rPr>
              <a:t>EU economic space development policies, based on the principle of free movement of goods, services, capitals and citizens, have been focused, in the last years, on the basic right to workers’ mobility.</a:t>
            </a:r>
            <a:br>
              <a:rPr lang="en-GB" sz="2400" dirty="0" smtClean="0">
                <a:latin typeface="Tahoma" pitchFamily="34" charset="0"/>
                <a:ea typeface="Tahoma" pitchFamily="34" charset="0"/>
                <a:cs typeface="Tahoma" pitchFamily="34" charset="0"/>
              </a:rPr>
            </a:br>
            <a:r>
              <a:rPr lang="en-GB" sz="2400" dirty="0" smtClean="0">
                <a:latin typeface="Tahoma" pitchFamily="34" charset="0"/>
                <a:ea typeface="Tahoma" pitchFamily="34" charset="0"/>
                <a:cs typeface="Tahoma" pitchFamily="34" charset="0"/>
              </a:rPr>
              <a:t/>
            </a:r>
            <a:br>
              <a:rPr lang="en-GB" sz="2400" dirty="0" smtClean="0">
                <a:latin typeface="Tahoma" pitchFamily="34" charset="0"/>
                <a:ea typeface="Tahoma" pitchFamily="34" charset="0"/>
                <a:cs typeface="Tahoma" pitchFamily="34" charset="0"/>
              </a:rPr>
            </a:br>
            <a:r>
              <a:rPr lang="en-GB" sz="2400" dirty="0" smtClean="0">
                <a:latin typeface="Tahoma" pitchFamily="34" charset="0"/>
                <a:ea typeface="Tahoma" pitchFamily="34" charset="0"/>
                <a:cs typeface="Tahoma" pitchFamily="34" charset="0"/>
              </a:rPr>
              <a:t>Mobility is at once conceived as an opportunity for professional and cultural growth of citizens and as a tool of adaptability to labour market. </a:t>
            </a:r>
            <a:r>
              <a:rPr lang="en-GB" sz="1800" kern="1200" dirty="0" smtClean="0">
                <a:solidFill>
                  <a:srgbClr val="000000"/>
                </a:solidFill>
                <a:latin typeface="Tahoma" pitchFamily="34" charset="0"/>
                <a:ea typeface="Tahoma" pitchFamily="34" charset="0"/>
                <a:cs typeface="Tahoma" pitchFamily="34" charset="0"/>
              </a:rPr>
              <a:t/>
            </a:r>
            <a:br>
              <a:rPr lang="en-GB" sz="1800" kern="1200" dirty="0" smtClean="0">
                <a:solidFill>
                  <a:srgbClr val="000000"/>
                </a:solidFill>
                <a:latin typeface="Tahoma" pitchFamily="34" charset="0"/>
                <a:ea typeface="Tahoma" pitchFamily="34" charset="0"/>
                <a:cs typeface="Tahoma" pitchFamily="34" charset="0"/>
              </a:rPr>
            </a:br>
            <a:r>
              <a:rPr lang="it-IT" sz="1800" kern="1200" dirty="0">
                <a:solidFill>
                  <a:srgbClr val="000000"/>
                </a:solidFill>
                <a:latin typeface="Calibri"/>
                <a:ea typeface="+mn-ea"/>
                <a:cs typeface="+mn-cs"/>
              </a:rPr>
              <a:t/>
            </a:r>
            <a:br>
              <a:rPr lang="it-IT" sz="1800" kern="1200" dirty="0">
                <a:solidFill>
                  <a:srgbClr val="000000"/>
                </a:solidFill>
                <a:latin typeface="Calibri"/>
                <a:ea typeface="+mn-ea"/>
                <a:cs typeface="+mn-cs"/>
              </a:rPr>
            </a:br>
            <a:r>
              <a:rPr lang="it-IT" dirty="0" smtClean="0"/>
              <a:t/>
            </a:r>
            <a:br>
              <a:rPr lang="it-IT" dirty="0" smtClean="0"/>
            </a:br>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57381"/>
                                        </p:tgtEl>
                                        <p:attrNameLst>
                                          <p:attrName>style.visibility</p:attrName>
                                        </p:attrNameLst>
                                      </p:cBhvr>
                                      <p:to>
                                        <p:strVal val="visible"/>
                                      </p:to>
                                    </p:set>
                                    <p:animEffect transition="in" filter="strips(downLeft)">
                                      <p:cBhvr>
                                        <p:cTn id="7" dur="500"/>
                                        <p:tgtEl>
                                          <p:spTgt spid="357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bwMode="auto">
          <a:xfrm>
            <a:off x="403224" y="1773937"/>
            <a:ext cx="8503031" cy="4722114"/>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it-IT" sz="2000" b="1" dirty="0" err="1" smtClean="0">
                <a:latin typeface="Tahoma" pitchFamily="34" charset="0"/>
                <a:cs typeface="Tahoma" pitchFamily="34" charset="0"/>
              </a:rPr>
              <a:t>Mobility</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of</a:t>
            </a:r>
            <a:r>
              <a:rPr lang="it-IT" sz="2000" dirty="0" smtClean="0">
                <a:latin typeface="Tahoma" pitchFamily="34" charset="0"/>
                <a:cs typeface="Tahoma" pitchFamily="34" charset="0"/>
              </a:rPr>
              <a:t> people </a:t>
            </a:r>
            <a:r>
              <a:rPr lang="it-IT" sz="2000" dirty="0" err="1" smtClean="0">
                <a:latin typeface="Tahoma" pitchFamily="34" charset="0"/>
                <a:cs typeface="Tahoma" pitchFamily="34" charset="0"/>
              </a:rPr>
              <a:t>means</a:t>
            </a:r>
            <a:r>
              <a:rPr lang="it-IT" sz="2000" dirty="0" smtClean="0">
                <a:latin typeface="Tahoma" pitchFamily="34" charset="0"/>
                <a:cs typeface="Tahoma" pitchFamily="34" charset="0"/>
              </a:rPr>
              <a:t>:</a:t>
            </a:r>
            <a:r>
              <a:rPr lang="it-IT" sz="1050" dirty="0" smtClean="0">
                <a:latin typeface="Tahoma" pitchFamily="34" charset="0"/>
                <a:cs typeface="Tahoma" pitchFamily="34" charset="0"/>
              </a:rPr>
              <a:t/>
            </a:r>
            <a:br>
              <a:rPr lang="it-IT" sz="1050" dirty="0" smtClean="0">
                <a:latin typeface="Tahoma" pitchFamily="34" charset="0"/>
                <a:cs typeface="Tahoma" pitchFamily="34" charset="0"/>
              </a:rPr>
            </a:br>
            <a:r>
              <a:rPr lang="it-IT" sz="1050" dirty="0" smtClean="0">
                <a:latin typeface="Tahoma" pitchFamily="34" charset="0"/>
                <a:cs typeface="Tahoma" pitchFamily="34" charset="0"/>
              </a:rPr>
              <a:t/>
            </a:r>
            <a:br>
              <a:rPr lang="it-IT" sz="1050" dirty="0" smtClean="0">
                <a:latin typeface="Tahoma" pitchFamily="34" charset="0"/>
                <a:cs typeface="Tahoma" pitchFamily="34" charset="0"/>
              </a:rPr>
            </a:b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geographical</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mobility</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occupational</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mobility</a:t>
            </a:r>
            <a:r>
              <a:rPr lang="it-IT" sz="2000" dirty="0" smtClean="0">
                <a:latin typeface="Tahoma" pitchFamily="34" charset="0"/>
                <a:cs typeface="Tahoma" pitchFamily="34" charset="0"/>
              </a:rPr>
              <a:t>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en-GB" sz="2000" dirty="0" smtClean="0">
                <a:latin typeface="Tahoma" pitchFamily="34" charset="0"/>
                <a:cs typeface="Tahoma" pitchFamily="34" charset="0"/>
              </a:rPr>
              <a:t>In order to ensure the right to mobility is fully enforced, both geographical and occupational, from 2000 onwards the main issue for European institutions becomes the portability and recognition of qualifications obtained by individuals by learning and working </a:t>
            </a:r>
            <a:br>
              <a:rPr lang="en-GB" sz="2000" dirty="0" smtClean="0">
                <a:latin typeface="Tahoma" pitchFamily="34" charset="0"/>
                <a:cs typeface="Tahoma" pitchFamily="34" charset="0"/>
              </a:rPr>
            </a:br>
            <a:r>
              <a:rPr lang="en-GB" sz="2000" dirty="0" smtClean="0">
                <a:latin typeface="Tahoma" pitchFamily="34" charset="0"/>
                <a:cs typeface="Tahoma" pitchFamily="34" charset="0"/>
              </a:rPr>
              <a:t/>
            </a:r>
            <a:br>
              <a:rPr lang="en-GB" sz="2000" dirty="0" smtClean="0">
                <a:latin typeface="Tahoma" pitchFamily="34" charset="0"/>
                <a:cs typeface="Tahoma" pitchFamily="34" charset="0"/>
              </a:rPr>
            </a:br>
            <a:r>
              <a:rPr lang="en-GB" sz="2000" dirty="0" smtClean="0">
                <a:latin typeface="Tahoma" pitchFamily="34" charset="0"/>
                <a:cs typeface="Tahoma" pitchFamily="34" charset="0"/>
              </a:rPr>
              <a:t>In this context the transparency issue has been tested with reference to</a:t>
            </a:r>
            <a:r>
              <a:rPr lang="en-GB" sz="2000" dirty="0" smtClean="0">
                <a:latin typeface="Tahoma" pitchFamily="34" charset="0"/>
                <a:cs typeface="Tahoma" pitchFamily="34" charset="0"/>
              </a:rPr>
              <a:t>:</a:t>
            </a:r>
            <a:r>
              <a:rPr lang="en-GB" sz="1050" dirty="0" smtClean="0">
                <a:latin typeface="Tahoma" pitchFamily="34" charset="0"/>
                <a:cs typeface="Tahoma" pitchFamily="34" charset="0"/>
              </a:rPr>
              <a:t/>
            </a:r>
            <a:br>
              <a:rPr lang="en-GB" sz="1050" dirty="0" smtClean="0">
                <a:latin typeface="Tahoma" pitchFamily="34" charset="0"/>
                <a:cs typeface="Tahoma" pitchFamily="34" charset="0"/>
              </a:rPr>
            </a:br>
            <a:r>
              <a:rPr lang="en-GB" sz="1050" dirty="0" smtClean="0">
                <a:latin typeface="Tahoma" pitchFamily="34" charset="0"/>
                <a:cs typeface="Tahoma" pitchFamily="34" charset="0"/>
              </a:rPr>
              <a:t/>
            </a:r>
            <a:br>
              <a:rPr lang="en-GB" sz="1050" dirty="0" smtClean="0">
                <a:latin typeface="Tahoma" pitchFamily="34" charset="0"/>
                <a:cs typeface="Tahoma" pitchFamily="34" charset="0"/>
              </a:rPr>
            </a:br>
            <a:r>
              <a:rPr lang="en-GB" sz="2000" dirty="0" smtClean="0">
                <a:latin typeface="Tahoma" pitchFamily="34" charset="0"/>
                <a:cs typeface="Tahoma" pitchFamily="34" charset="0"/>
              </a:rPr>
              <a:t>◊ 	certificates</a:t>
            </a:r>
            <a:br>
              <a:rPr lang="en-GB" sz="2000" dirty="0" smtClean="0">
                <a:latin typeface="Tahoma" pitchFamily="34" charset="0"/>
                <a:cs typeface="Tahoma" pitchFamily="34" charset="0"/>
              </a:rPr>
            </a:br>
            <a:r>
              <a:rPr lang="en-GB" sz="2000" dirty="0" smtClean="0">
                <a:latin typeface="Tahoma" pitchFamily="34" charset="0"/>
                <a:cs typeface="Tahoma" pitchFamily="34" charset="0"/>
              </a:rPr>
              <a:t>◊ 	qualification systems</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t>
            </a:r>
            <a:r>
              <a:rPr lang="en-GB" sz="2000" dirty="0" smtClean="0">
                <a:latin typeface="Tahoma" pitchFamily="34" charset="0"/>
                <a:cs typeface="Tahoma" pitchFamily="34" charset="0"/>
              </a:rPr>
              <a:t>ways of representing each qualification and of related skill </a:t>
            </a:r>
            <a:r>
              <a:rPr lang="it-IT" sz="2000" dirty="0" smtClean="0">
                <a:solidFill>
                  <a:srgbClr val="000000"/>
                </a:solidFill>
                <a:latin typeface="Tahoma" pitchFamily="34" charset="0"/>
                <a:cs typeface="Tahoma" pitchFamily="34" charset="0"/>
              </a:rPr>
              <a:t/>
            </a:r>
            <a:br>
              <a:rPr lang="it-IT" sz="2000" dirty="0" smtClean="0">
                <a:solidFill>
                  <a:srgbClr val="000000"/>
                </a:solidFill>
                <a:latin typeface="Tahoma" pitchFamily="34" charset="0"/>
                <a:cs typeface="Tahoma" pitchFamily="34" charset="0"/>
              </a:rPr>
            </a:br>
            <a:r>
              <a:rPr lang="it-IT" sz="1800" dirty="0" smtClean="0">
                <a:solidFill>
                  <a:srgbClr val="000000"/>
                </a:solidFill>
                <a:latin typeface="Tahoma" pitchFamily="34" charset="0"/>
                <a:cs typeface="Tahoma" pitchFamily="34" charset="0"/>
              </a:rPr>
              <a:t/>
            </a:r>
            <a:br>
              <a:rPr lang="it-IT" sz="1800" dirty="0" smtClean="0">
                <a:solidFill>
                  <a:srgbClr val="000000"/>
                </a:solidFill>
                <a:latin typeface="Tahoma" pitchFamily="34" charset="0"/>
                <a:cs typeface="Tahoma" pitchFamily="34" charset="0"/>
              </a:rPr>
            </a:br>
            <a:r>
              <a:rPr lang="it-IT" dirty="0" smtClean="0">
                <a:latin typeface="Tahoma" pitchFamily="34" charset="0"/>
                <a:cs typeface="Tahoma" pitchFamily="34" charset="0"/>
              </a:rPr>
              <a:t/>
            </a:r>
            <a:br>
              <a:rPr lang="it-IT" dirty="0" smtClean="0">
                <a:latin typeface="Tahoma" pitchFamily="34" charset="0"/>
                <a:cs typeface="Tahoma" pitchFamily="34" charset="0"/>
              </a:rPr>
            </a:br>
            <a:endParaRPr lang="it-IT" dirty="0" smtClean="0">
              <a:latin typeface="Tahoma" pitchFamily="34" charset="0"/>
              <a:cs typeface="Tahoma" pitchFamily="34" charset="0"/>
            </a:endParaRPr>
          </a:p>
        </p:txBody>
      </p:sp>
      <p:sp>
        <p:nvSpPr>
          <p:cNvPr id="4" name="Rectangle 5"/>
          <p:cNvSpPr>
            <a:spLocks noChangeArrowheads="1"/>
          </p:cNvSpPr>
          <p:nvPr/>
        </p:nvSpPr>
        <p:spPr bwMode="auto">
          <a:xfrm>
            <a:off x="290457" y="333375"/>
            <a:ext cx="8563032" cy="1516063"/>
          </a:xfrm>
          <a:prstGeom prst="rect">
            <a:avLst/>
          </a:prstGeom>
          <a:noFill/>
          <a:ln w="9525">
            <a:noFill/>
            <a:miter lim="800000"/>
            <a:headEnd/>
            <a:tailEnd/>
          </a:ln>
          <a:effectLst/>
        </p:spPr>
        <p:txBody>
          <a:bodyPr/>
          <a:lstStyle/>
          <a:p>
            <a:pPr algn="r" eaLnBrk="0" hangingPunct="0">
              <a:lnSpc>
                <a:spcPct val="80000"/>
              </a:lnSpc>
            </a:pPr>
            <a:r>
              <a:rPr lang="it-IT" sz="2000" b="1" dirty="0" err="1">
                <a:solidFill>
                  <a:srgbClr val="000099"/>
                </a:solidFill>
                <a:latin typeface="Tahoma" pitchFamily="34" charset="0"/>
                <a:cs typeface="Times New Roman" pitchFamily="18" charset="0"/>
              </a:rPr>
              <a:t>Citizens</a:t>
            </a:r>
            <a:r>
              <a:rPr lang="it-IT" sz="2000" b="1" dirty="0">
                <a:solidFill>
                  <a:srgbClr val="000099"/>
                </a:solidFill>
                <a:latin typeface="Tahoma" pitchFamily="34" charset="0"/>
                <a:cs typeface="Times New Roman" pitchFamily="18" charset="0"/>
              </a:rPr>
              <a:t>’ </a:t>
            </a:r>
            <a:r>
              <a:rPr lang="it-IT" sz="2000" b="1" dirty="0" err="1">
                <a:solidFill>
                  <a:srgbClr val="000099"/>
                </a:solidFill>
                <a:latin typeface="Tahoma" pitchFamily="34" charset="0"/>
                <a:cs typeface="Times New Roman" pitchFamily="18" charset="0"/>
              </a:rPr>
              <a:t>mobility</a:t>
            </a:r>
            <a:r>
              <a:rPr lang="it-IT" sz="2000" b="1" dirty="0">
                <a:solidFill>
                  <a:srgbClr val="000099"/>
                </a:solidFill>
                <a:latin typeface="Tahoma" pitchFamily="34" charset="0"/>
                <a:cs typeface="Times New Roman" pitchFamily="18" charset="0"/>
              </a:rPr>
              <a:t> in the </a:t>
            </a:r>
            <a:r>
              <a:rPr lang="it-IT" sz="2000" b="1" dirty="0" err="1">
                <a:solidFill>
                  <a:srgbClr val="000099"/>
                </a:solidFill>
                <a:latin typeface="Tahoma" pitchFamily="34" charset="0"/>
                <a:cs typeface="Times New Roman" pitchFamily="18" charset="0"/>
              </a:rPr>
              <a:t>framework</a:t>
            </a:r>
            <a:r>
              <a:rPr lang="it-IT" sz="2000" b="1" dirty="0">
                <a:solidFill>
                  <a:srgbClr val="000099"/>
                </a:solidFill>
                <a:latin typeface="Tahoma" pitchFamily="34" charset="0"/>
                <a:cs typeface="Times New Roman" pitchFamily="18" charset="0"/>
              </a:rPr>
              <a:t> </a:t>
            </a:r>
            <a:r>
              <a:rPr lang="it-IT" sz="2000" b="1" dirty="0" err="1" smtClean="0">
                <a:solidFill>
                  <a:srgbClr val="000099"/>
                </a:solidFill>
                <a:latin typeface="Tahoma" pitchFamily="34" charset="0"/>
                <a:cs typeface="Times New Roman" pitchFamily="18" charset="0"/>
              </a:rPr>
              <a:t>of</a:t>
            </a:r>
            <a:endParaRPr lang="it-IT" sz="1000" b="1" dirty="0" smtClean="0">
              <a:solidFill>
                <a:srgbClr val="000099"/>
              </a:solidFill>
              <a:latin typeface="Tahoma" pitchFamily="34" charset="0"/>
              <a:cs typeface="Times New Roman" pitchFamily="18" charset="0"/>
            </a:endParaRPr>
          </a:p>
          <a:p>
            <a:pPr algn="r" eaLnBrk="0" hangingPunct="0">
              <a:lnSpc>
                <a:spcPct val="80000"/>
              </a:lnSpc>
            </a:pPr>
            <a:endParaRPr lang="it-IT" sz="1000" b="1" dirty="0" err="1">
              <a:solidFill>
                <a:srgbClr val="000099"/>
              </a:solidFill>
              <a:latin typeface="Tahoma" pitchFamily="34" charset="0"/>
              <a:cs typeface="Times New Roman" pitchFamily="18" charset="0"/>
            </a:endParaRPr>
          </a:p>
          <a:p>
            <a:pPr algn="r" eaLnBrk="0" hangingPunct="0">
              <a:lnSpc>
                <a:spcPct val="80000"/>
              </a:lnSpc>
            </a:pPr>
            <a:r>
              <a:rPr lang="it-IT" sz="2000" b="1" dirty="0" smtClean="0">
                <a:solidFill>
                  <a:srgbClr val="000099"/>
                </a:solidFill>
                <a:latin typeface="Tahoma" pitchFamily="34" charset="0"/>
                <a:cs typeface="Times New Roman" pitchFamily="18" charset="0"/>
              </a:rPr>
              <a:t>EU </a:t>
            </a:r>
            <a:r>
              <a:rPr lang="it-IT" sz="2000" b="1" dirty="0" err="1">
                <a:solidFill>
                  <a:srgbClr val="000099"/>
                </a:solidFill>
                <a:latin typeface="Tahoma" pitchFamily="34" charset="0"/>
                <a:cs typeface="Times New Roman" pitchFamily="18" charset="0"/>
              </a:rPr>
              <a:t>economic</a:t>
            </a:r>
            <a:r>
              <a:rPr lang="it-IT" sz="2000" b="1" dirty="0">
                <a:solidFill>
                  <a:srgbClr val="000099"/>
                </a:solidFill>
                <a:latin typeface="Tahoma" pitchFamily="34" charset="0"/>
                <a:cs typeface="Times New Roman" pitchFamily="18" charset="0"/>
              </a:rPr>
              <a:t> </a:t>
            </a:r>
            <a:r>
              <a:rPr lang="it-IT" sz="2000" b="1" dirty="0" err="1">
                <a:solidFill>
                  <a:srgbClr val="000099"/>
                </a:solidFill>
                <a:latin typeface="Tahoma" pitchFamily="34" charset="0"/>
                <a:cs typeface="Times New Roman" pitchFamily="18" charset="0"/>
              </a:rPr>
              <a:t>space</a:t>
            </a:r>
            <a:r>
              <a:rPr lang="it-IT" sz="2000" b="1" dirty="0">
                <a:solidFill>
                  <a:srgbClr val="000099"/>
                </a:solidFill>
                <a:latin typeface="Tahoma" pitchFamily="34" charset="0"/>
                <a:cs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bwMode="auto">
          <a:xfrm>
            <a:off x="420623" y="1965960"/>
            <a:ext cx="8212201" cy="3175953"/>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latin typeface="Tahoma" pitchFamily="34" charset="0"/>
                <a:cs typeface="Tahoma" pitchFamily="34" charset="0"/>
              </a:rPr>
              <a:t>Transparency of certificates, systems and individual qualifications and skills has a direct and significant impact on:</a:t>
            </a:r>
            <a:r>
              <a:rPr lang="it-IT" sz="2400" dirty="0" smtClean="0">
                <a:latin typeface="Tahoma" pitchFamily="34" charset="0"/>
                <a:cs typeface="Tahoma" pitchFamily="34" charset="0"/>
              </a:rPr>
              <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labour</a:t>
            </a:r>
            <a:r>
              <a:rPr lang="it-IT" sz="2400" dirty="0" smtClean="0">
                <a:latin typeface="Tahoma" pitchFamily="34" charset="0"/>
                <a:cs typeface="Tahoma" pitchFamily="34" charset="0"/>
              </a:rPr>
              <a:t> market</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learning</a:t>
            </a: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systems</a:t>
            </a:r>
            <a:r>
              <a:rPr lang="it-IT" sz="2400" dirty="0" smtClean="0">
                <a:latin typeface="Tahoma" pitchFamily="34" charset="0"/>
                <a:cs typeface="Tahoma" pitchFamily="34" charset="0"/>
              </a:rPr>
              <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br>
              <a:rPr lang="it-IT" sz="2400" dirty="0" smtClean="0">
                <a:latin typeface="Tahoma" pitchFamily="34" charset="0"/>
                <a:cs typeface="Tahoma" pitchFamily="34" charset="0"/>
              </a:rPr>
            </a:b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individual</a:t>
            </a: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students</a:t>
            </a:r>
            <a:r>
              <a:rPr lang="it-IT" sz="2400" dirty="0" smtClean="0">
                <a:latin typeface="Tahoma" pitchFamily="34" charset="0"/>
                <a:cs typeface="Tahoma" pitchFamily="34" charset="0"/>
              </a:rPr>
              <a:t> and </a:t>
            </a:r>
            <a:r>
              <a:rPr lang="it-IT" sz="2400" dirty="0" err="1" smtClean="0">
                <a:latin typeface="Tahoma" pitchFamily="34" charset="0"/>
                <a:cs typeface="Tahoma" pitchFamily="34" charset="0"/>
              </a:rPr>
              <a:t>workers</a:t>
            </a:r>
            <a:r>
              <a:rPr lang="it-IT" sz="2400" dirty="0" smtClean="0">
                <a:latin typeface="Tahoma" pitchFamily="34" charset="0"/>
                <a:cs typeface="Tahoma" pitchFamily="34" charset="0"/>
              </a:rPr>
              <a:t/>
            </a:r>
            <a:br>
              <a:rPr lang="it-IT" sz="2400" dirty="0" smtClean="0">
                <a:latin typeface="Tahoma" pitchFamily="34" charset="0"/>
                <a:cs typeface="Tahoma" pitchFamily="34" charset="0"/>
              </a:rPr>
            </a:br>
            <a:r>
              <a:rPr lang="it-IT" sz="1800" dirty="0" smtClean="0">
                <a:solidFill>
                  <a:srgbClr val="000000"/>
                </a:solidFill>
                <a:latin typeface="Tahoma" pitchFamily="34" charset="0"/>
                <a:cs typeface="Tahoma" pitchFamily="34" charset="0"/>
              </a:rPr>
              <a:t/>
            </a:r>
            <a:br>
              <a:rPr lang="it-IT" sz="1800" dirty="0" smtClean="0">
                <a:solidFill>
                  <a:srgbClr val="000000"/>
                </a:solidFill>
                <a:latin typeface="Tahoma" pitchFamily="34" charset="0"/>
                <a:cs typeface="Tahoma" pitchFamily="34" charset="0"/>
              </a:rPr>
            </a:br>
            <a:r>
              <a:rPr lang="it-IT" sz="1800" dirty="0" smtClean="0">
                <a:solidFill>
                  <a:srgbClr val="000000"/>
                </a:solidFill>
                <a:latin typeface="Tahoma" pitchFamily="34" charset="0"/>
                <a:cs typeface="Tahoma" pitchFamily="34" charset="0"/>
              </a:rPr>
              <a:t/>
            </a:r>
            <a:br>
              <a:rPr lang="it-IT" sz="1800" dirty="0" smtClean="0">
                <a:solidFill>
                  <a:srgbClr val="000000"/>
                </a:solidFill>
                <a:latin typeface="Tahoma" pitchFamily="34" charset="0"/>
                <a:cs typeface="Tahoma" pitchFamily="34" charset="0"/>
              </a:rPr>
            </a:br>
            <a:r>
              <a:rPr lang="it-IT" sz="1800" dirty="0" smtClean="0">
                <a:solidFill>
                  <a:srgbClr val="000000"/>
                </a:solidFill>
                <a:latin typeface="Tahoma" pitchFamily="34" charset="0"/>
                <a:cs typeface="Tahoma" pitchFamily="34" charset="0"/>
              </a:rPr>
              <a:t/>
            </a:r>
            <a:br>
              <a:rPr lang="it-IT" sz="1800" dirty="0" smtClean="0">
                <a:solidFill>
                  <a:srgbClr val="000000"/>
                </a:solidFill>
                <a:latin typeface="Tahoma" pitchFamily="34" charset="0"/>
                <a:cs typeface="Tahoma" pitchFamily="34" charset="0"/>
              </a:rPr>
            </a:b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endParaRPr lang="it-IT" sz="1800" dirty="0" smtClean="0">
              <a:latin typeface="Tahoma" pitchFamily="34" charset="0"/>
              <a:cs typeface="Tahoma" pitchFamily="34" charset="0"/>
            </a:endParaRPr>
          </a:p>
        </p:txBody>
      </p:sp>
      <p:sp>
        <p:nvSpPr>
          <p:cNvPr id="4" name="Rectangle 5"/>
          <p:cNvSpPr>
            <a:spLocks noChangeArrowheads="1"/>
          </p:cNvSpPr>
          <p:nvPr/>
        </p:nvSpPr>
        <p:spPr bwMode="auto">
          <a:xfrm>
            <a:off x="236538" y="195263"/>
            <a:ext cx="8616950" cy="1516062"/>
          </a:xfrm>
          <a:prstGeom prst="rect">
            <a:avLst/>
          </a:prstGeom>
          <a:noFill/>
          <a:ln w="9525">
            <a:noFill/>
            <a:miter lim="800000"/>
            <a:headEnd/>
            <a:tailEnd/>
          </a:ln>
          <a:effectLst/>
        </p:spPr>
        <p:txBody>
          <a:bodyPr/>
          <a:lstStyle/>
          <a:p>
            <a:pPr algn="r" eaLnBrk="0" hangingPunct="0">
              <a:lnSpc>
                <a:spcPct val="80000"/>
              </a:lnSpc>
            </a:pPr>
            <a:r>
              <a:rPr lang="it-IT" b="1" dirty="0" err="1" smtClean="0">
                <a:solidFill>
                  <a:srgbClr val="000099"/>
                </a:solidFill>
                <a:latin typeface="Tahoma" pitchFamily="34" charset="0"/>
                <a:cs typeface="Times New Roman" pitchFamily="18" charset="0"/>
              </a:rPr>
              <a:t>Transparency</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portability</a:t>
            </a:r>
            <a:r>
              <a:rPr lang="it-IT" b="1" dirty="0" smtClean="0">
                <a:solidFill>
                  <a:srgbClr val="000099"/>
                </a:solidFill>
                <a:latin typeface="Tahoma" pitchFamily="34" charset="0"/>
                <a:cs typeface="Times New Roman" pitchFamily="18" charset="0"/>
              </a:rPr>
              <a:t> and </a:t>
            </a:r>
            <a:r>
              <a:rPr lang="it-IT" b="1" dirty="0" err="1" smtClean="0">
                <a:solidFill>
                  <a:srgbClr val="000099"/>
                </a:solidFill>
                <a:latin typeface="Tahoma" pitchFamily="34" charset="0"/>
                <a:cs typeface="Times New Roman" pitchFamily="18" charset="0"/>
              </a:rPr>
              <a:t>recognition</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of</a:t>
            </a:r>
            <a:endParaRPr lang="it-IT" sz="1100" b="1" dirty="0" smtClean="0">
              <a:solidFill>
                <a:srgbClr val="000099"/>
              </a:solidFill>
              <a:latin typeface="Tahoma" pitchFamily="34" charset="0"/>
              <a:cs typeface="Times New Roman" pitchFamily="18" charset="0"/>
            </a:endParaRPr>
          </a:p>
          <a:p>
            <a:pPr algn="r" eaLnBrk="0" hangingPunct="0">
              <a:lnSpc>
                <a:spcPct val="80000"/>
              </a:lnSpc>
            </a:pPr>
            <a:endParaRPr lang="it-IT" sz="1100" b="1" dirty="0" smtClean="0">
              <a:solidFill>
                <a:srgbClr val="000099"/>
              </a:solidFill>
              <a:latin typeface="Tahoma" pitchFamily="34" charset="0"/>
              <a:cs typeface="Times New Roman" pitchFamily="18" charset="0"/>
            </a:endParaRPr>
          </a:p>
          <a:p>
            <a:pPr algn="r" eaLnBrk="0" hangingPunct="0">
              <a:lnSpc>
                <a:spcPct val="80000"/>
              </a:lnSpc>
            </a:pP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qualifications</a:t>
            </a:r>
            <a:endParaRPr lang="it-IT" b="1" dirty="0">
              <a:solidFill>
                <a:srgbClr val="000099"/>
              </a:solidFill>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1" name="Rectangle 5"/>
          <p:cNvSpPr>
            <a:spLocks noChangeArrowheads="1"/>
          </p:cNvSpPr>
          <p:nvPr/>
        </p:nvSpPr>
        <p:spPr bwMode="auto">
          <a:xfrm>
            <a:off x="236538" y="195263"/>
            <a:ext cx="8616950" cy="1516062"/>
          </a:xfrm>
          <a:prstGeom prst="rect">
            <a:avLst/>
          </a:prstGeom>
          <a:noFill/>
          <a:ln w="9525">
            <a:noFill/>
            <a:miter lim="800000"/>
            <a:headEnd/>
            <a:tailEnd/>
          </a:ln>
          <a:effectLst/>
        </p:spPr>
        <p:txBody>
          <a:bodyPr/>
          <a:lstStyle/>
          <a:p>
            <a:pPr algn="r" eaLnBrk="0" hangingPunct="0">
              <a:lnSpc>
                <a:spcPct val="80000"/>
              </a:lnSpc>
            </a:pPr>
            <a:r>
              <a:rPr lang="it-IT" b="1" dirty="0" err="1" smtClean="0">
                <a:solidFill>
                  <a:srgbClr val="000099"/>
                </a:solidFill>
                <a:latin typeface="Tahoma" pitchFamily="34" charset="0"/>
                <a:cs typeface="Times New Roman" pitchFamily="18" charset="0"/>
              </a:rPr>
              <a:t>Transparency</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portability</a:t>
            </a:r>
            <a:r>
              <a:rPr lang="it-IT" b="1" dirty="0" smtClean="0">
                <a:solidFill>
                  <a:srgbClr val="000099"/>
                </a:solidFill>
                <a:latin typeface="Tahoma" pitchFamily="34" charset="0"/>
                <a:cs typeface="Times New Roman" pitchFamily="18" charset="0"/>
              </a:rPr>
              <a:t> and </a:t>
            </a:r>
            <a:r>
              <a:rPr lang="it-IT" b="1" dirty="0" err="1" smtClean="0">
                <a:solidFill>
                  <a:srgbClr val="000099"/>
                </a:solidFill>
                <a:latin typeface="Tahoma" pitchFamily="34" charset="0"/>
                <a:cs typeface="Times New Roman" pitchFamily="18" charset="0"/>
              </a:rPr>
              <a:t>recognition</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of</a:t>
            </a:r>
            <a:endParaRPr lang="it-IT" sz="1000" b="1" dirty="0" smtClean="0">
              <a:solidFill>
                <a:srgbClr val="000099"/>
              </a:solidFill>
              <a:latin typeface="Tahoma" pitchFamily="34" charset="0"/>
              <a:cs typeface="Times New Roman" pitchFamily="18" charset="0"/>
            </a:endParaRPr>
          </a:p>
          <a:p>
            <a:pPr algn="r" eaLnBrk="0" hangingPunct="0">
              <a:lnSpc>
                <a:spcPct val="80000"/>
              </a:lnSpc>
            </a:pPr>
            <a:endParaRPr lang="it-IT" sz="1000" b="1" dirty="0" smtClean="0">
              <a:solidFill>
                <a:srgbClr val="000099"/>
              </a:solidFill>
              <a:latin typeface="Tahoma" pitchFamily="34" charset="0"/>
              <a:cs typeface="Times New Roman" pitchFamily="18" charset="0"/>
            </a:endParaRPr>
          </a:p>
          <a:p>
            <a:pPr algn="r" eaLnBrk="0" hangingPunct="0">
              <a:lnSpc>
                <a:spcPct val="80000"/>
              </a:lnSpc>
            </a:pP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qualifications</a:t>
            </a:r>
            <a:r>
              <a:rPr lang="it-IT" b="1" dirty="0" smtClean="0">
                <a:solidFill>
                  <a:srgbClr val="000099"/>
                </a:solidFill>
                <a:latin typeface="Tahoma" pitchFamily="34" charset="0"/>
                <a:cs typeface="Times New Roman" pitchFamily="18" charset="0"/>
              </a:rPr>
              <a:t>:</a:t>
            </a:r>
            <a:r>
              <a:rPr lang="it-IT" b="1" dirty="0">
                <a:solidFill>
                  <a:srgbClr val="000099"/>
                </a:solidFill>
                <a:latin typeface="Tahoma" pitchFamily="34" charset="0"/>
                <a:cs typeface="Times New Roman" pitchFamily="18" charset="0"/>
              </a:rPr>
              <a:t> </a:t>
            </a:r>
            <a:r>
              <a:rPr kumimoji="1" lang="it-IT" b="1" dirty="0" err="1" smtClean="0">
                <a:solidFill>
                  <a:srgbClr val="000099"/>
                </a:solidFill>
                <a:latin typeface="Tahoma" pitchFamily="34" charset="0"/>
                <a:cs typeface="Times New Roman" pitchFamily="18" charset="0"/>
              </a:rPr>
              <a:t>Labour</a:t>
            </a:r>
            <a:r>
              <a:rPr kumimoji="1" lang="it-IT" b="1" dirty="0" smtClean="0">
                <a:solidFill>
                  <a:srgbClr val="000099"/>
                </a:solidFill>
                <a:latin typeface="Tahoma" pitchFamily="34" charset="0"/>
                <a:cs typeface="Times New Roman" pitchFamily="18" charset="0"/>
              </a:rPr>
              <a:t> </a:t>
            </a:r>
            <a:r>
              <a:rPr kumimoji="1" lang="it-IT" b="1" dirty="0" smtClean="0">
                <a:solidFill>
                  <a:srgbClr val="000099"/>
                </a:solidFill>
                <a:latin typeface="Tahoma" pitchFamily="34" charset="0"/>
                <a:cs typeface="Times New Roman" pitchFamily="18" charset="0"/>
              </a:rPr>
              <a:t>market</a:t>
            </a:r>
            <a:endParaRPr kumimoji="1" lang="it-IT" b="1" dirty="0">
              <a:solidFill>
                <a:srgbClr val="000099"/>
              </a:solidFill>
              <a:latin typeface="Tahoma" pitchFamily="34" charset="0"/>
            </a:endParaRPr>
          </a:p>
        </p:txBody>
      </p:sp>
      <p:sp>
        <p:nvSpPr>
          <p:cNvPr id="7171" name="Titolo 1"/>
          <p:cNvSpPr>
            <a:spLocks noGrp="1"/>
          </p:cNvSpPr>
          <p:nvPr>
            <p:ph type="title"/>
          </p:nvPr>
        </p:nvSpPr>
        <p:spPr bwMode="auto">
          <a:xfrm>
            <a:off x="365668" y="1943100"/>
            <a:ext cx="8229600" cy="4914900"/>
          </a:xfrm>
          <a:noFill/>
          <a:ln>
            <a:miter lim="800000"/>
            <a:headEnd/>
            <a:tailEnd/>
          </a:ln>
        </p:spPr>
        <p:txBody>
          <a:bodyPr vert="horz" wrap="square" lIns="91440" tIns="45720" rIns="91440" bIns="45720" numCol="1" anchor="t" anchorCtr="0" compatLnSpc="1">
            <a:prstTxWarp prst="textNoShape">
              <a:avLst/>
            </a:prstTxWarp>
          </a:bodyPr>
          <a:lstStyle/>
          <a:p>
            <a:pPr marL="342900" indent="-342900">
              <a:lnSpc>
                <a:spcPts val="1800"/>
              </a:lnSpc>
            </a:pPr>
            <a:r>
              <a:rPr lang="en-GB" sz="2000" dirty="0" smtClean="0">
                <a:latin typeface="Tahoma" pitchFamily="34" charset="0"/>
                <a:cs typeface="Tahoma" pitchFamily="34" charset="0"/>
              </a:rPr>
              <a:t>The most significant impacts on the labour market</a:t>
            </a:r>
            <a:r>
              <a:rPr lang="en-GB" sz="2000" dirty="0" smtClean="0">
                <a:latin typeface="Tahoma" pitchFamily="34" charset="0"/>
                <a:cs typeface="Tahoma" pitchFamily="34" charset="0"/>
              </a:rPr>
              <a:t>:</a:t>
            </a: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«Measuring» skills actually acquired by workers</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improving match between workers’ </a:t>
            </a:r>
            <a:r>
              <a:rPr lang="en-GB" sz="1800" dirty="0">
                <a:latin typeface="Tahoma" pitchFamily="34" charset="0"/>
                <a:cs typeface="Tahoma" pitchFamily="34" charset="0"/>
              </a:rPr>
              <a:t>skills </a:t>
            </a:r>
            <a:r>
              <a:rPr lang="en-GB" sz="1800" dirty="0" smtClean="0">
                <a:latin typeface="Tahoma" pitchFamily="34" charset="0"/>
                <a:cs typeface="Tahoma" pitchFamily="34" charset="0"/>
              </a:rPr>
              <a:t>owned and skills required</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by enterprises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simplifying exchange and knowledge transfer between companies and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across sectors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managing occupational and geographical mobility more </a:t>
            </a:r>
            <a:r>
              <a:rPr lang="en-GB" sz="1800" dirty="0">
                <a:latin typeface="Tahoma" pitchFamily="34" charset="0"/>
                <a:cs typeface="Tahoma" pitchFamily="34" charset="0"/>
              </a:rPr>
              <a:t>effectively , </a:t>
            </a:r>
            <a:r>
              <a:rPr lang="en-GB" sz="1800" dirty="0" smtClean="0">
                <a:latin typeface="Tahoma" pitchFamily="34" charset="0"/>
                <a:cs typeface="Tahoma" pitchFamily="34" charset="0"/>
              </a:rPr>
              <a:t>in</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order to combat the mismatch between skills and sectors/enterprises</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contrasting the decreasing work force trend by promoting active</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ageing policies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promoting insertion of  young people in the labour market by </a:t>
            </a:r>
            <a:r>
              <a:rPr lang="en-GB" sz="1800" dirty="0" smtClean="0">
                <a:latin typeface="Tahoma" pitchFamily="34" charset="0"/>
                <a:cs typeface="Tahoma" pitchFamily="34" charset="0"/>
              </a:rPr>
              <a:t>creating</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 </a:t>
            </a:r>
            <a:r>
              <a:rPr lang="en-GB" sz="1800" dirty="0" smtClean="0">
                <a:latin typeface="Tahoma" pitchFamily="34" charset="0"/>
                <a:cs typeface="Tahoma" pitchFamily="34" charset="0"/>
              </a:rPr>
              <a:t>market value of skills, abilities and knowledge acquired mainly in</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formal contexts</a:t>
            </a: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endParaRPr lang="it-IT" sz="1800"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57381"/>
                                        </p:tgtEl>
                                        <p:attrNameLst>
                                          <p:attrName>style.visibility</p:attrName>
                                        </p:attrNameLst>
                                      </p:cBhvr>
                                      <p:to>
                                        <p:strVal val="visible"/>
                                      </p:to>
                                    </p:set>
                                    <p:animEffect transition="in" filter="strips(downLeft)">
                                      <p:cBhvr>
                                        <p:cTn id="7" dur="500"/>
                                        <p:tgtEl>
                                          <p:spTgt spid="357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bwMode="auto">
          <a:xfrm>
            <a:off x="325371" y="1329018"/>
            <a:ext cx="8627726" cy="5219700"/>
          </a:xfrm>
          <a:noFill/>
          <a:ln>
            <a:miter lim="800000"/>
            <a:headEnd/>
            <a:tailEnd/>
          </a:ln>
        </p:spPr>
        <p:txBody>
          <a:bodyPr vert="horz" wrap="square" lIns="91440" tIns="45720" rIns="91440" bIns="45720" numCol="1" anchor="t" anchorCtr="0" compatLnSpc="1">
            <a:prstTxWarp prst="textNoShape">
              <a:avLst/>
            </a:prstTxWarp>
          </a:bodyPr>
          <a:lstStyle/>
          <a:p>
            <a:pPr>
              <a:lnSpc>
                <a:spcPts val="1400"/>
              </a:lnSpc>
            </a:pPr>
            <a:r>
              <a:rPr lang="en-GB" sz="1200" dirty="0" smtClean="0"/>
              <a:t/>
            </a:r>
            <a:br>
              <a:rPr lang="en-GB" sz="1200" dirty="0" smtClean="0"/>
            </a:br>
            <a:r>
              <a:rPr lang="en-GB" sz="1200" dirty="0" smtClean="0"/>
              <a:t/>
            </a:r>
            <a:br>
              <a:rPr lang="en-GB" sz="1200" dirty="0" smtClean="0"/>
            </a:br>
            <a:r>
              <a:rPr lang="en-GB" sz="1800" dirty="0" smtClean="0">
                <a:latin typeface="Tahoma" pitchFamily="34" charset="0"/>
                <a:cs typeface="Tahoma" pitchFamily="34" charset="0"/>
              </a:rPr>
              <a:t>In </a:t>
            </a:r>
            <a:r>
              <a:rPr lang="en-GB" sz="1800" dirty="0" smtClean="0">
                <a:latin typeface="Tahoma" pitchFamily="34" charset="0"/>
                <a:cs typeface="Tahoma" pitchFamily="34" charset="0"/>
              </a:rPr>
              <a:t>order to ensure transparency, portability and recognition of qualifications, </a:t>
            </a: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learning </a:t>
            </a:r>
            <a:r>
              <a:rPr lang="en-GB" sz="1800" dirty="0" smtClean="0">
                <a:latin typeface="Tahoma" pitchFamily="34" charset="0"/>
                <a:cs typeface="Tahoma" pitchFamily="34" charset="0"/>
              </a:rPr>
              <a:t>systems (main 'producers' of qualifications) are engaged in a far-reaching </a:t>
            </a: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latin typeface="Tahoma" pitchFamily="34" charset="0"/>
                <a:cs typeface="Tahoma" pitchFamily="34" charset="0"/>
              </a:rPr>
              <a:t>reform </a:t>
            </a:r>
            <a:r>
              <a:rPr lang="en-GB" sz="1800" dirty="0" smtClean="0">
                <a:latin typeface="Tahoma" pitchFamily="34" charset="0"/>
                <a:cs typeface="Tahoma" pitchFamily="34" charset="0"/>
              </a:rPr>
              <a:t>that calls for the adoption of new tools such as</a:t>
            </a:r>
            <a:r>
              <a:rPr lang="en-GB" sz="1800" dirty="0" smtClean="0">
                <a:latin typeface="Tahoma" pitchFamily="34" charset="0"/>
                <a:cs typeface="Tahoma" pitchFamily="34" charset="0"/>
              </a:rPr>
              <a:t>:</a:t>
            </a:r>
            <a:br>
              <a:rPr lang="en-GB" sz="1800" dirty="0" smtClean="0">
                <a:latin typeface="Tahoma" pitchFamily="34" charset="0"/>
                <a:cs typeface="Tahoma" pitchFamily="34" charset="0"/>
              </a:rPr>
            </a:br>
            <a:r>
              <a:rPr lang="en-GB" sz="1800" dirty="0" smtClean="0">
                <a:latin typeface="Tahoma" pitchFamily="34" charset="0"/>
                <a:cs typeface="Tahoma" pitchFamily="34" charset="0"/>
              </a:rPr>
              <a:t/>
            </a:r>
            <a:br>
              <a:rPr lang="en-GB" sz="1800" dirty="0" smtClean="0">
                <a:latin typeface="Tahoma" pitchFamily="34" charset="0"/>
                <a:cs typeface="Tahoma" pitchFamily="34" charset="0"/>
              </a:rPr>
            </a:br>
            <a:r>
              <a:rPr lang="en-GB" sz="1800" dirty="0" smtClean="0">
                <a:solidFill>
                  <a:srgbClr val="000099"/>
                </a:solidFill>
                <a:latin typeface="Tahoma" pitchFamily="34" charset="0"/>
                <a:cs typeface="Tahoma" pitchFamily="34" charset="0"/>
              </a:rPr>
              <a:t/>
            </a:r>
            <a:br>
              <a:rPr lang="en-GB" sz="1800" dirty="0" smtClean="0">
                <a:solidFill>
                  <a:srgbClr val="000099"/>
                </a:solidFill>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 develop </a:t>
            </a:r>
            <a:r>
              <a:rPr lang="en-GB" sz="1600" dirty="0" smtClean="0">
                <a:latin typeface="Tahoma" pitchFamily="34" charset="0"/>
                <a:cs typeface="Tahoma" pitchFamily="34" charset="0"/>
              </a:rPr>
              <a:t>a need analysis systems based on minimum information unit consisting of</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competences  </a:t>
            </a: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identify a common framework of skills and competences aimed at employability and</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active </a:t>
            </a:r>
            <a:r>
              <a:rPr lang="en-GB" sz="1600" dirty="0" smtClean="0">
                <a:latin typeface="Tahoma" pitchFamily="34" charset="0"/>
                <a:cs typeface="Tahoma" pitchFamily="34" charset="0"/>
              </a:rPr>
              <a:t>citizenship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invest in innovative methodologies and pedagogies, coherent with competences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development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 optimize </a:t>
            </a:r>
            <a:r>
              <a:rPr lang="en-GB" sz="1600" dirty="0" smtClean="0">
                <a:latin typeface="Tahoma" pitchFamily="34" charset="0"/>
                <a:cs typeface="Tahoma" pitchFamily="34" charset="0"/>
              </a:rPr>
              <a:t>learning systems quality</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 develop </a:t>
            </a:r>
            <a:r>
              <a:rPr lang="en-GB" sz="1600" dirty="0" smtClean="0">
                <a:latin typeface="Tahoma" pitchFamily="34" charset="0"/>
                <a:cs typeface="Tahoma" pitchFamily="34" charset="0"/>
              </a:rPr>
              <a:t>a qualification framework at European level to compare national </a:t>
            </a:r>
            <a:r>
              <a:rPr lang="en-GB" sz="1600" dirty="0" smtClean="0">
                <a:latin typeface="Tahoma" pitchFamily="34" charset="0"/>
                <a:cs typeface="Tahoma" pitchFamily="34" charset="0"/>
              </a:rPr>
              <a:t>frameworks</a:t>
            </a: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 represent </a:t>
            </a:r>
            <a:r>
              <a:rPr lang="en-GB" sz="1600" dirty="0" smtClean="0">
                <a:latin typeface="Tahoma" pitchFamily="34" charset="0"/>
                <a:cs typeface="Tahoma" pitchFamily="34" charset="0"/>
              </a:rPr>
              <a:t>qualifications following the Learning Outcomes approach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t>
            </a:r>
            <a:r>
              <a:rPr lang="en-GB" sz="1600" dirty="0" smtClean="0">
                <a:latin typeface="Tahoma" pitchFamily="34" charset="0"/>
                <a:cs typeface="Tahoma" pitchFamily="34" charset="0"/>
              </a:rPr>
              <a:t> develop </a:t>
            </a:r>
            <a:r>
              <a:rPr lang="en-GB" sz="1600" dirty="0" smtClean="0">
                <a:latin typeface="Tahoma" pitchFamily="34" charset="0"/>
                <a:cs typeface="Tahoma" pitchFamily="34" charset="0"/>
              </a:rPr>
              <a:t>a system for inter-system credit transfer and with reference to the labour market</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a:r>
            <a:br>
              <a:rPr lang="en-GB" sz="1600" dirty="0" smtClean="0">
                <a:latin typeface="Tahoma" pitchFamily="34" charset="0"/>
                <a:cs typeface="Tahoma" pitchFamily="34" charset="0"/>
              </a:rPr>
            </a:br>
            <a:r>
              <a:rPr lang="en-GB" sz="1600" dirty="0" smtClean="0">
                <a:latin typeface="Tahoma" pitchFamily="34" charset="0"/>
                <a:cs typeface="Tahoma" pitchFamily="34" charset="0"/>
              </a:rPr>
              <a:t>◊ recognize non-formal and informal learning</a:t>
            </a:r>
            <a:br>
              <a:rPr lang="en-GB" sz="16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200" dirty="0" smtClean="0">
                <a:solidFill>
                  <a:srgbClr val="000000"/>
                </a:solidFill>
                <a:latin typeface="Tahoma" pitchFamily="34" charset="0"/>
                <a:cs typeface="Times New Roman" pitchFamily="18" charset="0"/>
              </a:rPr>
              <a:t/>
            </a:r>
            <a:br>
              <a:rPr lang="it-IT" sz="1200" dirty="0" smtClean="0">
                <a:solidFill>
                  <a:srgbClr val="000000"/>
                </a:solidFill>
                <a:latin typeface="Tahoma" pitchFamily="34" charset="0"/>
                <a:cs typeface="Times New Roman" pitchFamily="18" charset="0"/>
              </a:rPr>
            </a:br>
            <a:r>
              <a:rPr lang="it-IT" sz="1200" dirty="0" smtClean="0">
                <a:solidFill>
                  <a:srgbClr val="000000"/>
                </a:solidFill>
              </a:rPr>
              <a:t/>
            </a:r>
            <a:br>
              <a:rPr lang="it-IT" sz="1200" dirty="0" smtClean="0">
                <a:solidFill>
                  <a:srgbClr val="000000"/>
                </a:solidFill>
              </a:rPr>
            </a:br>
            <a:r>
              <a:rPr lang="it-IT" sz="1200" dirty="0" smtClean="0">
                <a:solidFill>
                  <a:srgbClr val="000000"/>
                </a:solidFill>
              </a:rPr>
              <a:t/>
            </a:r>
            <a:br>
              <a:rPr lang="it-IT" sz="1200" dirty="0" smtClean="0">
                <a:solidFill>
                  <a:srgbClr val="000000"/>
                </a:solidFill>
              </a:rPr>
            </a:br>
            <a:r>
              <a:rPr lang="it-IT" sz="1200" dirty="0" smtClean="0"/>
              <a:t/>
            </a:r>
            <a:br>
              <a:rPr lang="it-IT" sz="1200" dirty="0" smtClean="0"/>
            </a:br>
            <a:endParaRPr lang="it-IT" sz="1200" dirty="0" smtClean="0"/>
          </a:p>
        </p:txBody>
      </p:sp>
      <p:sp>
        <p:nvSpPr>
          <p:cNvPr id="4" name="Rectangle 5"/>
          <p:cNvSpPr>
            <a:spLocks noChangeArrowheads="1"/>
          </p:cNvSpPr>
          <p:nvPr/>
        </p:nvSpPr>
        <p:spPr bwMode="auto">
          <a:xfrm>
            <a:off x="699246" y="182879"/>
            <a:ext cx="8143002" cy="1140311"/>
          </a:xfrm>
          <a:prstGeom prst="rect">
            <a:avLst/>
          </a:prstGeom>
          <a:noFill/>
          <a:ln w="9525">
            <a:noFill/>
            <a:miter lim="800000"/>
            <a:headEnd/>
            <a:tailEnd/>
          </a:ln>
          <a:effectLst/>
        </p:spPr>
        <p:txBody>
          <a:bodyPr/>
          <a:lstStyle/>
          <a:p>
            <a:pPr algn="r" eaLnBrk="0" hangingPunct="0">
              <a:lnSpc>
                <a:spcPct val="80000"/>
              </a:lnSpc>
            </a:pPr>
            <a:endParaRPr lang="it-IT" sz="2200" b="1" dirty="0" smtClean="0">
              <a:solidFill>
                <a:srgbClr val="000099"/>
              </a:solidFill>
              <a:latin typeface="Tahoma" pitchFamily="34" charset="0"/>
              <a:cs typeface="Times New Roman" pitchFamily="18" charset="0"/>
            </a:endParaRPr>
          </a:p>
          <a:p>
            <a:pPr algn="r" eaLnBrk="0" hangingPunct="0">
              <a:lnSpc>
                <a:spcPct val="80000"/>
              </a:lnSpc>
            </a:pPr>
            <a:r>
              <a:rPr lang="it-IT" sz="2200" b="1" dirty="0" err="1" smtClean="0">
                <a:solidFill>
                  <a:srgbClr val="000099"/>
                </a:solidFill>
                <a:latin typeface="Tahoma" pitchFamily="34" charset="0"/>
                <a:cs typeface="Times New Roman" pitchFamily="18" charset="0"/>
              </a:rPr>
              <a:t>Transparency</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portability</a:t>
            </a:r>
            <a:r>
              <a:rPr lang="it-IT" sz="2200" b="1" dirty="0" smtClean="0">
                <a:solidFill>
                  <a:srgbClr val="000099"/>
                </a:solidFill>
                <a:latin typeface="Tahoma" pitchFamily="34" charset="0"/>
                <a:cs typeface="Times New Roman" pitchFamily="18" charset="0"/>
              </a:rPr>
              <a:t> and </a:t>
            </a:r>
            <a:r>
              <a:rPr lang="it-IT" sz="2200" b="1" dirty="0" err="1" smtClean="0">
                <a:solidFill>
                  <a:srgbClr val="000099"/>
                </a:solidFill>
                <a:latin typeface="Tahoma" pitchFamily="34" charset="0"/>
                <a:cs typeface="Times New Roman" pitchFamily="18" charset="0"/>
              </a:rPr>
              <a:t>recognition</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of</a:t>
            </a:r>
            <a:endParaRPr lang="it-IT" sz="1000" b="1" dirty="0" smtClean="0">
              <a:solidFill>
                <a:srgbClr val="000099"/>
              </a:solidFill>
              <a:latin typeface="Tahoma" pitchFamily="34" charset="0"/>
              <a:cs typeface="Times New Roman" pitchFamily="18" charset="0"/>
            </a:endParaRPr>
          </a:p>
          <a:p>
            <a:pPr algn="r" eaLnBrk="0" hangingPunct="0">
              <a:lnSpc>
                <a:spcPct val="80000"/>
              </a:lnSpc>
            </a:pPr>
            <a:endParaRPr lang="it-IT" sz="1000" b="1" dirty="0" smtClean="0">
              <a:solidFill>
                <a:srgbClr val="000099"/>
              </a:solidFill>
              <a:latin typeface="Tahoma" pitchFamily="34" charset="0"/>
              <a:cs typeface="Times New Roman" pitchFamily="18" charset="0"/>
            </a:endParaRPr>
          </a:p>
          <a:p>
            <a:pPr algn="r" eaLnBrk="0" hangingPunct="0">
              <a:lnSpc>
                <a:spcPct val="80000"/>
              </a:lnSpc>
            </a:pPr>
            <a:r>
              <a:rPr lang="it-IT" sz="10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qualifications</a:t>
            </a:r>
            <a:r>
              <a:rPr lang="it-IT" sz="2200" b="1" dirty="0" smtClean="0">
                <a:solidFill>
                  <a:srgbClr val="000099"/>
                </a:solidFill>
                <a:latin typeface="Tahoma" pitchFamily="34" charset="0"/>
                <a:cs typeface="Times New Roman" pitchFamily="18" charset="0"/>
              </a:rPr>
              <a:t>:</a:t>
            </a:r>
            <a:r>
              <a:rPr lang="it-IT" sz="2200" b="1" dirty="0">
                <a:solidFill>
                  <a:srgbClr val="000099"/>
                </a:solidFill>
                <a:latin typeface="Tahoma" pitchFamily="34" charset="0"/>
                <a:cs typeface="Times New Roman" pitchFamily="18" charset="0"/>
              </a:rPr>
              <a:t> </a:t>
            </a:r>
            <a:r>
              <a:rPr kumimoji="1" lang="it-IT" sz="2200" b="1" dirty="0" err="1" smtClean="0">
                <a:solidFill>
                  <a:srgbClr val="000099"/>
                </a:solidFill>
                <a:latin typeface="Tahoma" pitchFamily="34" charset="0"/>
                <a:cs typeface="Times New Roman" pitchFamily="18" charset="0"/>
              </a:rPr>
              <a:t>Learning</a:t>
            </a:r>
            <a:r>
              <a:rPr kumimoji="1" lang="it-IT" sz="2200" b="1" dirty="0" smtClean="0">
                <a:solidFill>
                  <a:srgbClr val="000099"/>
                </a:solidFill>
                <a:latin typeface="Tahoma" pitchFamily="34" charset="0"/>
                <a:cs typeface="Times New Roman" pitchFamily="18" charset="0"/>
              </a:rPr>
              <a:t> </a:t>
            </a:r>
            <a:r>
              <a:rPr kumimoji="1" lang="it-IT" sz="2200" b="1" dirty="0" err="1" smtClean="0">
                <a:solidFill>
                  <a:srgbClr val="000099"/>
                </a:solidFill>
                <a:latin typeface="Tahoma" pitchFamily="34" charset="0"/>
                <a:cs typeface="Times New Roman" pitchFamily="18" charset="0"/>
              </a:rPr>
              <a:t>systems</a:t>
            </a:r>
            <a:endParaRPr kumimoji="1" lang="it-IT" sz="2200" b="1" dirty="0">
              <a:solidFill>
                <a:srgbClr val="000099"/>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bwMode="auto">
          <a:xfrm>
            <a:off x="327921" y="1768196"/>
            <a:ext cx="8493350" cy="4351337"/>
          </a:xfrm>
          <a:noFill/>
          <a:ln>
            <a:miter lim="800000"/>
            <a:headEnd/>
            <a:tailEnd/>
          </a:ln>
        </p:spPr>
        <p:txBody>
          <a:bodyPr vert="horz" wrap="square" lIns="91440" tIns="45720" rIns="91440" bIns="45720" numCol="1" anchor="t" anchorCtr="0" compatLnSpc="1">
            <a:prstTxWarp prst="textNoShape">
              <a:avLst/>
            </a:prstTxWarp>
          </a:bodyPr>
          <a:lstStyle/>
          <a:p>
            <a:pPr marL="342900" indent="-342900">
              <a:lnSpc>
                <a:spcPts val="2200"/>
              </a:lnSpc>
            </a:pP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r>
              <a:rPr lang="it-IT" sz="2400" dirty="0" err="1" smtClean="0">
                <a:latin typeface="Tahoma" pitchFamily="34" charset="0"/>
                <a:cs typeface="Tahoma" pitchFamily="34" charset="0"/>
              </a:rPr>
              <a:t>Significant</a:t>
            </a:r>
            <a:r>
              <a:rPr lang="it-IT" sz="2400" dirty="0" smtClean="0">
                <a:latin typeface="Tahoma" pitchFamily="34" charset="0"/>
                <a:cs typeface="Tahoma" pitchFamily="34" charset="0"/>
              </a:rPr>
              <a:t> </a:t>
            </a:r>
            <a:r>
              <a:rPr lang="it-IT" sz="2400" dirty="0" err="1" smtClean="0">
                <a:latin typeface="Tahoma" pitchFamily="34" charset="0"/>
                <a:cs typeface="Tahoma" pitchFamily="34" charset="0"/>
              </a:rPr>
              <a:t>impacts</a:t>
            </a:r>
            <a:r>
              <a:rPr lang="it-IT" sz="2400" dirty="0" smtClean="0">
                <a:latin typeface="Tahoma" pitchFamily="34" charset="0"/>
                <a:cs typeface="Tahoma" pitchFamily="34" charset="0"/>
              </a:rPr>
              <a:t> from the citizen’s </a:t>
            </a:r>
            <a:r>
              <a:rPr lang="it-IT" sz="2400" dirty="0" err="1" smtClean="0">
                <a:latin typeface="Tahoma" pitchFamily="34" charset="0"/>
                <a:cs typeface="Tahoma" pitchFamily="34" charset="0"/>
              </a:rPr>
              <a:t>point</a:t>
            </a:r>
            <a:r>
              <a:rPr lang="it-IT" sz="2400" dirty="0" smtClean="0">
                <a:latin typeface="Tahoma" pitchFamily="34" charset="0"/>
                <a:cs typeface="Tahoma" pitchFamily="34" charset="0"/>
              </a:rPr>
              <a:t> of </a:t>
            </a:r>
            <a:r>
              <a:rPr lang="it-IT" sz="2400" dirty="0" err="1" smtClean="0">
                <a:latin typeface="Tahoma" pitchFamily="34" charset="0"/>
                <a:cs typeface="Tahoma" pitchFamily="34" charset="0"/>
              </a:rPr>
              <a:t>view</a:t>
            </a:r>
            <a:r>
              <a:rPr lang="it-IT" sz="2400" dirty="0" smtClean="0">
                <a:latin typeface="Tahoma" pitchFamily="34" charset="0"/>
                <a:cs typeface="Tahoma" pitchFamily="34" charset="0"/>
              </a:rPr>
              <a:t>:</a:t>
            </a: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r>
              <a:rPr lang="en-GB" sz="2000" dirty="0" smtClean="0">
                <a:latin typeface="Tahoma" pitchFamily="34" charset="0"/>
                <a:cs typeface="Tahoma" pitchFamily="34" charset="0"/>
              </a:rPr>
              <a:t> ◊ </a:t>
            </a:r>
            <a:r>
              <a:rPr lang="it-IT" sz="2000" dirty="0" err="1" smtClean="0">
                <a:latin typeface="Tahoma" pitchFamily="34" charset="0"/>
                <a:cs typeface="Tahoma" pitchFamily="34" charset="0"/>
              </a:rPr>
              <a:t>improve</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employability</a:t>
            </a:r>
            <a:r>
              <a:rPr lang="it-IT" sz="2000" dirty="0" smtClean="0">
                <a:latin typeface="Tahoma" pitchFamily="34" charset="0"/>
                <a:cs typeface="Tahoma" pitchFamily="34" charset="0"/>
              </a:rPr>
              <a:t>, on the </a:t>
            </a:r>
            <a:r>
              <a:rPr lang="it-IT" sz="2000" dirty="0" err="1" smtClean="0">
                <a:latin typeface="Tahoma" pitchFamily="34" charset="0"/>
                <a:cs typeface="Tahoma" pitchFamily="34" charset="0"/>
              </a:rPr>
              <a:t>basis</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of</a:t>
            </a:r>
            <a:r>
              <a:rPr lang="it-IT" sz="2000" dirty="0" smtClean="0">
                <a:latin typeface="Tahoma" pitchFamily="34" charset="0"/>
                <a:cs typeface="Tahoma" pitchFamily="34" charset="0"/>
              </a:rPr>
              <a:t> </a:t>
            </a:r>
            <a:r>
              <a:rPr lang="en-US" sz="2000" dirty="0" smtClean="0">
                <a:latin typeface="Tahoma" pitchFamily="34" charset="0"/>
                <a:cs typeface="Tahoma" pitchFamily="34" charset="0"/>
              </a:rPr>
              <a:t>qualifications more </a:t>
            </a:r>
            <a:r>
              <a:rPr lang="en-US" sz="2000" dirty="0" smtClean="0">
                <a:latin typeface="Tahoma" pitchFamily="34" charset="0"/>
                <a:cs typeface="Tahoma" pitchFamily="34" charset="0"/>
              </a:rPr>
              <a:t>readable</a:t>
            </a:r>
            <a:br>
              <a:rPr lang="en-US" sz="2000" dirty="0" smtClean="0">
                <a:latin typeface="Tahoma" pitchFamily="34" charset="0"/>
                <a:cs typeface="Tahoma" pitchFamily="34" charset="0"/>
              </a:rPr>
            </a:br>
            <a:r>
              <a:rPr lang="en-US" sz="2000" dirty="0" smtClean="0">
                <a:latin typeface="Tahoma" pitchFamily="34" charset="0"/>
                <a:cs typeface="Tahoma" pitchFamily="34" charset="0"/>
              </a:rPr>
              <a:t>    and </a:t>
            </a:r>
            <a:r>
              <a:rPr lang="en-US" sz="2000" dirty="0" smtClean="0">
                <a:latin typeface="Tahoma" pitchFamily="34" charset="0"/>
                <a:cs typeface="Tahoma" pitchFamily="34" charset="0"/>
              </a:rPr>
              <a:t>consistent with </a:t>
            </a:r>
            <a:r>
              <a:rPr lang="en-US" sz="2000" dirty="0" err="1" smtClean="0">
                <a:latin typeface="Tahoma" pitchFamily="34" charset="0"/>
                <a:cs typeface="Tahoma" pitchFamily="34" charset="0"/>
              </a:rPr>
              <a:t>labour</a:t>
            </a:r>
            <a:r>
              <a:rPr lang="en-US" sz="2000" dirty="0" smtClean="0">
                <a:latin typeface="Tahoma" pitchFamily="34" charset="0"/>
                <a:cs typeface="Tahoma" pitchFamily="34" charset="0"/>
              </a:rPr>
              <a:t> market</a:t>
            </a:r>
            <a:r>
              <a:rPr lang="it-IT" sz="2000" dirty="0" smtClean="0">
                <a:latin typeface="Tahoma" pitchFamily="34" charset="0"/>
                <a:cs typeface="Tahoma" pitchFamily="34" charset="0"/>
              </a:rPr>
              <a:t> </a:t>
            </a:r>
            <a:r>
              <a:rPr lang="en-US" sz="2000" dirty="0" smtClean="0">
                <a:latin typeface="Tahoma" pitchFamily="34" charset="0"/>
                <a:cs typeface="Tahoma" pitchFamily="34" charset="0"/>
              </a:rPr>
              <a:t>needs </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en-GB" sz="2000" dirty="0" smtClean="0">
                <a:latin typeface="Tahoma" pitchFamily="34" charset="0"/>
                <a:cs typeface="Tahoma" pitchFamily="34" charset="0"/>
              </a:rPr>
              <a:t> ◊ </a:t>
            </a:r>
            <a:r>
              <a:rPr lang="it-IT" sz="2000" dirty="0" err="1" smtClean="0">
                <a:latin typeface="Tahoma" pitchFamily="34" charset="0"/>
                <a:cs typeface="Tahoma" pitchFamily="34" charset="0"/>
              </a:rPr>
              <a:t>improve</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professional</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growth</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opportunities</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both</a:t>
            </a:r>
            <a:r>
              <a:rPr lang="it-IT" sz="2000" dirty="0" smtClean="0">
                <a:latin typeface="Tahoma" pitchFamily="34" charset="0"/>
                <a:cs typeface="Tahoma" pitchFamily="34" charset="0"/>
              </a:rPr>
              <a:t> with </a:t>
            </a:r>
            <a:r>
              <a:rPr lang="it-IT" sz="2000" dirty="0" err="1" smtClean="0">
                <a:latin typeface="Tahoma" pitchFamily="34" charset="0"/>
                <a:cs typeface="Tahoma" pitchFamily="34" charset="0"/>
              </a:rPr>
              <a:t>reference</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to</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career </a:t>
            </a:r>
            <a:r>
              <a:rPr lang="it-IT" sz="2000" dirty="0" smtClean="0">
                <a:latin typeface="Tahoma" pitchFamily="34" charset="0"/>
                <a:cs typeface="Tahoma" pitchFamily="34" charset="0"/>
              </a:rPr>
              <a:t>promotion and to </a:t>
            </a:r>
            <a:r>
              <a:rPr lang="it-IT" sz="2000" dirty="0" err="1" smtClean="0">
                <a:latin typeface="Tahoma" pitchFamily="34" charset="0"/>
                <a:cs typeface="Tahoma" pitchFamily="34" charset="0"/>
              </a:rPr>
              <a:t>salary</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issues</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en-GB" sz="2000" dirty="0" smtClean="0">
                <a:latin typeface="Tahoma" pitchFamily="34" charset="0"/>
                <a:cs typeface="Tahoma" pitchFamily="34" charset="0"/>
              </a:rPr>
              <a:t> ◊ </a:t>
            </a:r>
            <a:r>
              <a:rPr lang="it-IT" sz="2000" dirty="0" err="1" smtClean="0">
                <a:latin typeface="Tahoma" pitchFamily="34" charset="0"/>
                <a:cs typeface="Tahoma" pitchFamily="34" charset="0"/>
              </a:rPr>
              <a:t>promote</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individual</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investments</a:t>
            </a:r>
            <a:r>
              <a:rPr lang="it-IT" sz="2000" dirty="0" smtClean="0">
                <a:latin typeface="Tahoma" pitchFamily="34" charset="0"/>
                <a:cs typeface="Tahoma" pitchFamily="34" charset="0"/>
              </a:rPr>
              <a:t> in training, via </a:t>
            </a:r>
            <a:r>
              <a:rPr lang="it-IT" sz="2000" dirty="0" err="1" smtClean="0">
                <a:latin typeface="Tahoma" pitchFamily="34" charset="0"/>
                <a:cs typeface="Tahoma" pitchFamily="34" charset="0"/>
              </a:rPr>
              <a:t>tools</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of</a:t>
            </a:r>
            <a:r>
              <a:rPr lang="it-IT" sz="2000" dirty="0" smtClean="0">
                <a:latin typeface="Tahoma" pitchFamily="34" charset="0"/>
                <a:cs typeface="Tahoma" pitchFamily="34" charset="0"/>
              </a:rPr>
              <a:t> </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customization</a:t>
            </a:r>
            <a:r>
              <a:rPr lang="it-IT" sz="2000" dirty="0" smtClean="0">
                <a:latin typeface="Tahoma" pitchFamily="34" charset="0"/>
                <a:cs typeface="Tahoma" pitchFamily="34" charset="0"/>
              </a:rPr>
              <a:t> </a:t>
            </a:r>
            <a:r>
              <a:rPr lang="it-IT" sz="2000" dirty="0" smtClean="0">
                <a:latin typeface="Tahoma" pitchFamily="34" charset="0"/>
                <a:cs typeface="Tahoma" pitchFamily="34" charset="0"/>
              </a:rPr>
              <a:t>more </a:t>
            </a:r>
            <a:r>
              <a:rPr lang="it-IT" sz="2000" dirty="0" err="1" smtClean="0">
                <a:latin typeface="Tahoma" pitchFamily="34" charset="0"/>
                <a:cs typeface="Tahoma" pitchFamily="34" charset="0"/>
              </a:rPr>
              <a:t>coherent</a:t>
            </a:r>
            <a:r>
              <a:rPr lang="it-IT" sz="2000" dirty="0" smtClean="0">
                <a:latin typeface="Tahoma" pitchFamily="34" charset="0"/>
                <a:cs typeface="Tahoma" pitchFamily="34" charset="0"/>
              </a:rPr>
              <a:t> with </a:t>
            </a:r>
            <a:r>
              <a:rPr lang="it-IT" sz="2000" dirty="0" err="1" smtClean="0">
                <a:latin typeface="Tahoma" pitchFamily="34" charset="0"/>
                <a:cs typeface="Tahoma" pitchFamily="34" charset="0"/>
              </a:rPr>
              <a:t>citizens</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needs</a:t>
            </a:r>
            <a:r>
              <a:rPr lang="it-IT" sz="2000" dirty="0" smtClean="0">
                <a:latin typeface="Tahoma" pitchFamily="34" charset="0"/>
                <a:cs typeface="Tahoma" pitchFamily="34" charset="0"/>
              </a:rPr>
              <a:t>, with </a:t>
            </a:r>
            <a:r>
              <a:rPr lang="it-IT" sz="2000" dirty="0" err="1" smtClean="0">
                <a:latin typeface="Tahoma" pitchFamily="34" charset="0"/>
                <a:cs typeface="Tahoma" pitchFamily="34" charset="0"/>
              </a:rPr>
              <a:t>special</a:t>
            </a:r>
            <a:r>
              <a:rPr lang="it-IT" sz="2000" dirty="0" smtClean="0">
                <a:latin typeface="Tahoma" pitchFamily="34" charset="0"/>
                <a:cs typeface="Tahoma" pitchFamily="34" charset="0"/>
              </a:rPr>
              <a:t> </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reference</a:t>
            </a:r>
            <a:r>
              <a:rPr lang="it-IT" sz="2000" dirty="0" smtClean="0">
                <a:latin typeface="Tahoma" pitchFamily="34" charset="0"/>
                <a:cs typeface="Tahoma" pitchFamily="34" charset="0"/>
              </a:rPr>
              <a:t> </a:t>
            </a:r>
            <a:r>
              <a:rPr lang="it-IT" sz="2000" dirty="0" smtClean="0">
                <a:latin typeface="Tahoma" pitchFamily="34" charset="0"/>
                <a:cs typeface="Tahoma" pitchFamily="34" charset="0"/>
              </a:rPr>
              <a:t>to </a:t>
            </a:r>
            <a:r>
              <a:rPr lang="it-IT" sz="2000" dirty="0" err="1" smtClean="0">
                <a:latin typeface="Tahoma" pitchFamily="34" charset="0"/>
                <a:cs typeface="Tahoma" pitchFamily="34" charset="0"/>
              </a:rPr>
              <a:t>adult</a:t>
            </a:r>
            <a:r>
              <a:rPr lang="it-IT" sz="2000" dirty="0" smtClean="0">
                <a:latin typeface="Tahoma" pitchFamily="34" charset="0"/>
                <a:cs typeface="Tahoma" pitchFamily="34" charset="0"/>
              </a:rPr>
              <a:t> </a:t>
            </a:r>
            <a:r>
              <a:rPr lang="it-IT" sz="2000" dirty="0" err="1" smtClean="0">
                <a:latin typeface="Tahoma" pitchFamily="34" charset="0"/>
                <a:cs typeface="Tahoma" pitchFamily="34" charset="0"/>
              </a:rPr>
              <a:t>popolation</a:t>
            </a:r>
            <a:r>
              <a:rPr lang="it-IT" sz="2000" dirty="0" smtClean="0">
                <a:latin typeface="Tahoma" pitchFamily="34" charset="0"/>
                <a:cs typeface="Tahoma" pitchFamily="34" charset="0"/>
              </a:rPr>
              <a:t> </a:t>
            </a:r>
            <a:br>
              <a:rPr lang="it-IT" sz="2000" dirty="0" smtClean="0">
                <a:latin typeface="Tahoma" pitchFamily="34" charset="0"/>
                <a:cs typeface="Tahoma" pitchFamily="34" charset="0"/>
              </a:rPr>
            </a:b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en-GB" sz="2000" dirty="0" smtClean="0">
                <a:latin typeface="Tahoma" pitchFamily="34" charset="0"/>
                <a:cs typeface="Tahoma" pitchFamily="34" charset="0"/>
              </a:rPr>
              <a:t> ◊ </a:t>
            </a:r>
            <a:r>
              <a:rPr lang="en-US" sz="2000" dirty="0" smtClean="0">
                <a:latin typeface="Tahoma" pitchFamily="34" charset="0"/>
                <a:cs typeface="Tahoma" pitchFamily="34" charset="0"/>
              </a:rPr>
              <a:t>increase motivation to learn and improve levels of self-esteem</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800" dirty="0" smtClean="0">
                <a:latin typeface="Tahoma" pitchFamily="34" charset="0"/>
                <a:cs typeface="Tahoma" pitchFamily="34" charset="0"/>
              </a:rPr>
              <a:t/>
            </a:r>
            <a:br>
              <a:rPr lang="it-IT" sz="1800" dirty="0" smtClean="0">
                <a:latin typeface="Tahoma" pitchFamily="34" charset="0"/>
                <a:cs typeface="Tahoma" pitchFamily="34" charset="0"/>
              </a:rPr>
            </a:br>
            <a:endParaRPr lang="it-IT" sz="1800" dirty="0" smtClean="0">
              <a:latin typeface="Tahoma" pitchFamily="34" charset="0"/>
              <a:cs typeface="Tahoma" pitchFamily="34" charset="0"/>
            </a:endParaRPr>
          </a:p>
        </p:txBody>
      </p:sp>
      <p:sp>
        <p:nvSpPr>
          <p:cNvPr id="4" name="Rectangle 5"/>
          <p:cNvSpPr>
            <a:spLocks noChangeArrowheads="1"/>
          </p:cNvSpPr>
          <p:nvPr/>
        </p:nvSpPr>
        <p:spPr bwMode="auto">
          <a:xfrm>
            <a:off x="236538" y="195263"/>
            <a:ext cx="8616950" cy="1304353"/>
          </a:xfrm>
          <a:prstGeom prst="rect">
            <a:avLst/>
          </a:prstGeom>
          <a:noFill/>
          <a:ln w="9525">
            <a:noFill/>
            <a:miter lim="800000"/>
            <a:headEnd/>
            <a:tailEnd/>
          </a:ln>
          <a:effectLst/>
        </p:spPr>
        <p:txBody>
          <a:bodyPr/>
          <a:lstStyle/>
          <a:p>
            <a:pPr algn="r" eaLnBrk="0" hangingPunct="0">
              <a:lnSpc>
                <a:spcPct val="80000"/>
              </a:lnSpc>
            </a:pPr>
            <a:r>
              <a:rPr lang="it-IT" b="1" dirty="0" err="1" smtClean="0">
                <a:solidFill>
                  <a:srgbClr val="000099"/>
                </a:solidFill>
                <a:latin typeface="Tahoma" pitchFamily="34" charset="0"/>
                <a:cs typeface="Times New Roman" pitchFamily="18" charset="0"/>
              </a:rPr>
              <a:t>Transparency</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portability</a:t>
            </a:r>
            <a:r>
              <a:rPr lang="it-IT" b="1" dirty="0" smtClean="0">
                <a:solidFill>
                  <a:srgbClr val="000099"/>
                </a:solidFill>
                <a:latin typeface="Tahoma" pitchFamily="34" charset="0"/>
                <a:cs typeface="Times New Roman" pitchFamily="18" charset="0"/>
              </a:rPr>
              <a:t> and </a:t>
            </a:r>
            <a:r>
              <a:rPr lang="it-IT" b="1" dirty="0" err="1" smtClean="0">
                <a:solidFill>
                  <a:srgbClr val="000099"/>
                </a:solidFill>
                <a:latin typeface="Tahoma" pitchFamily="34" charset="0"/>
                <a:cs typeface="Times New Roman" pitchFamily="18" charset="0"/>
              </a:rPr>
              <a:t>recognition</a:t>
            </a: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of</a:t>
            </a:r>
            <a:endParaRPr lang="it-IT" sz="1000" b="1" dirty="0" smtClean="0">
              <a:solidFill>
                <a:srgbClr val="000099"/>
              </a:solidFill>
              <a:latin typeface="Tahoma" pitchFamily="34" charset="0"/>
              <a:cs typeface="Times New Roman" pitchFamily="18" charset="0"/>
            </a:endParaRPr>
          </a:p>
          <a:p>
            <a:pPr algn="r" eaLnBrk="0" hangingPunct="0">
              <a:lnSpc>
                <a:spcPct val="80000"/>
              </a:lnSpc>
            </a:pPr>
            <a:endParaRPr lang="it-IT" sz="1000" b="1" dirty="0" smtClean="0">
              <a:solidFill>
                <a:srgbClr val="000099"/>
              </a:solidFill>
              <a:latin typeface="Tahoma" pitchFamily="34" charset="0"/>
              <a:cs typeface="Times New Roman" pitchFamily="18" charset="0"/>
            </a:endParaRPr>
          </a:p>
          <a:p>
            <a:pPr algn="r" eaLnBrk="0" hangingPunct="0">
              <a:lnSpc>
                <a:spcPct val="80000"/>
              </a:lnSpc>
            </a:pPr>
            <a:r>
              <a:rPr lang="it-IT" b="1" dirty="0" smtClean="0">
                <a:solidFill>
                  <a:srgbClr val="000099"/>
                </a:solidFill>
                <a:latin typeface="Tahoma" pitchFamily="34" charset="0"/>
                <a:cs typeface="Times New Roman" pitchFamily="18" charset="0"/>
              </a:rPr>
              <a:t> </a:t>
            </a:r>
            <a:r>
              <a:rPr lang="it-IT" b="1" dirty="0" err="1" smtClean="0">
                <a:solidFill>
                  <a:srgbClr val="000099"/>
                </a:solidFill>
                <a:latin typeface="Tahoma" pitchFamily="34" charset="0"/>
                <a:cs typeface="Times New Roman" pitchFamily="18" charset="0"/>
              </a:rPr>
              <a:t>qualifications</a:t>
            </a:r>
            <a:r>
              <a:rPr lang="it-IT" b="1" dirty="0" smtClean="0">
                <a:solidFill>
                  <a:srgbClr val="000099"/>
                </a:solidFill>
                <a:latin typeface="Tahoma" pitchFamily="34" charset="0"/>
                <a:cs typeface="Times New Roman" pitchFamily="18" charset="0"/>
              </a:rPr>
              <a:t>:</a:t>
            </a:r>
            <a:r>
              <a:rPr lang="it-IT" b="1" dirty="0">
                <a:solidFill>
                  <a:srgbClr val="000099"/>
                </a:solidFill>
                <a:latin typeface="Tahoma" pitchFamily="34" charset="0"/>
                <a:cs typeface="Times New Roman" pitchFamily="18" charset="0"/>
              </a:rPr>
              <a:t> </a:t>
            </a:r>
            <a:r>
              <a:rPr kumimoji="1" lang="it-IT" b="1" dirty="0" err="1" smtClean="0">
                <a:solidFill>
                  <a:srgbClr val="000099"/>
                </a:solidFill>
                <a:latin typeface="Tahoma" pitchFamily="34" charset="0"/>
                <a:cs typeface="Times New Roman" pitchFamily="18" charset="0"/>
              </a:rPr>
              <a:t>students</a:t>
            </a:r>
            <a:r>
              <a:rPr kumimoji="1" lang="it-IT" b="1" dirty="0" smtClean="0">
                <a:solidFill>
                  <a:srgbClr val="000099"/>
                </a:solidFill>
                <a:latin typeface="Tahoma" pitchFamily="34" charset="0"/>
                <a:cs typeface="Times New Roman" pitchFamily="18" charset="0"/>
              </a:rPr>
              <a:t> </a:t>
            </a:r>
            <a:r>
              <a:rPr kumimoji="1" lang="it-IT" b="1" dirty="0" smtClean="0">
                <a:solidFill>
                  <a:srgbClr val="000099"/>
                </a:solidFill>
                <a:latin typeface="Tahoma" pitchFamily="34" charset="0"/>
                <a:cs typeface="Times New Roman" pitchFamily="18" charset="0"/>
              </a:rPr>
              <a:t>and </a:t>
            </a:r>
            <a:r>
              <a:rPr kumimoji="1" lang="it-IT" b="1" dirty="0" err="1" smtClean="0">
                <a:solidFill>
                  <a:srgbClr val="000099"/>
                </a:solidFill>
                <a:latin typeface="Tahoma" pitchFamily="34" charset="0"/>
                <a:cs typeface="Times New Roman" pitchFamily="18" charset="0"/>
              </a:rPr>
              <a:t>workers</a:t>
            </a:r>
            <a:endParaRPr kumimoji="1" lang="it-IT" b="1" dirty="0">
              <a:solidFill>
                <a:srgbClr val="000099"/>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a:xfrm>
            <a:off x="236538" y="1643063"/>
            <a:ext cx="8720137" cy="5146675"/>
          </a:xfrm>
        </p:spPr>
        <p:txBody>
          <a:bodyPr vert="horz" wrap="square" lIns="91440" tIns="45720" rIns="91440" bIns="45720" numCol="1" anchor="t" anchorCtr="0" compatLnSpc="1">
            <a:prstTxWarp prst="textNoShape">
              <a:avLst/>
            </a:prstTxWarp>
          </a:bodyPr>
          <a:lstStyle/>
          <a:p>
            <a:pPr>
              <a:lnSpc>
                <a:spcPts val="2000"/>
              </a:lnSpc>
            </a:pPr>
            <a:r>
              <a:rPr lang="en-US" sz="1600" dirty="0" smtClean="0">
                <a:latin typeface="Tahoma" pitchFamily="34" charset="0"/>
                <a:cs typeface="Tahoma" pitchFamily="34" charset="0"/>
              </a:rPr>
              <a:t/>
            </a:r>
            <a:br>
              <a:rPr lang="en-US" sz="1600" dirty="0" smtClean="0">
                <a:latin typeface="Tahoma" pitchFamily="34" charset="0"/>
                <a:cs typeface="Tahoma" pitchFamily="34" charset="0"/>
              </a:rPr>
            </a:br>
            <a:r>
              <a:rPr lang="en-US" sz="1600" dirty="0" smtClean="0">
                <a:latin typeface="Tahoma" pitchFamily="34" charset="0"/>
                <a:cs typeface="Tahoma" pitchFamily="34" charset="0"/>
              </a:rPr>
              <a:t>The European strategy for mobility development became operational in 2003, when an </a:t>
            </a:r>
            <a:r>
              <a:rPr lang="en-US" sz="1600" i="1" dirty="0">
                <a:latin typeface="Tahoma" pitchFamily="34" charset="0"/>
                <a:cs typeface="Tahoma" pitchFamily="34" charset="0"/>
              </a:rPr>
              <a:t>ad hoc </a:t>
            </a:r>
            <a:r>
              <a:rPr lang="en-US" sz="1600" dirty="0">
                <a:latin typeface="Tahoma" pitchFamily="34" charset="0"/>
                <a:cs typeface="Tahoma" pitchFamily="34" charset="0"/>
              </a:rPr>
              <a:t>Coordination </a:t>
            </a:r>
            <a:r>
              <a:rPr lang="en-US" sz="1600" dirty="0" smtClean="0">
                <a:latin typeface="Tahoma" pitchFamily="34" charset="0"/>
                <a:cs typeface="Tahoma" pitchFamily="34" charset="0"/>
              </a:rPr>
              <a:t>Group launched by the Commission stressed the relevance of the following items:</a:t>
            </a:r>
            <a:br>
              <a:rPr lang="en-US" sz="16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t>
            </a:r>
            <a:r>
              <a:rPr lang="en-US" sz="1600" dirty="0" smtClean="0">
                <a:latin typeface="Tahoma" pitchFamily="34" charset="0"/>
                <a:cs typeface="Tahoma" pitchFamily="34" charset="0"/>
              </a:rPr>
              <a:t> Improve  transparency and portability of certificates issued by different authorities  </a:t>
            </a:r>
            <a:br>
              <a:rPr lang="en-US" sz="1600" dirty="0" smtClean="0">
                <a:latin typeface="Tahoma" pitchFamily="34" charset="0"/>
                <a:cs typeface="Tahoma" pitchFamily="34" charset="0"/>
              </a:rPr>
            </a:br>
            <a:r>
              <a:rPr lang="en-US" sz="1600" dirty="0" smtClean="0">
                <a:latin typeface="Tahoma" pitchFamily="34" charset="0"/>
                <a:cs typeface="Tahoma" pitchFamily="34" charset="0"/>
              </a:rPr>
              <a:t>    (</a:t>
            </a:r>
            <a:r>
              <a:rPr lang="en-US" sz="1600" dirty="0" err="1" smtClean="0">
                <a:latin typeface="Tahoma" pitchFamily="34" charset="0"/>
                <a:cs typeface="Tahoma" pitchFamily="34" charset="0"/>
              </a:rPr>
              <a:t>Europass</a:t>
            </a:r>
            <a:r>
              <a:rPr lang="en-US" sz="1600" dirty="0" smtClean="0">
                <a:latin typeface="Tahoma" pitchFamily="34" charset="0"/>
                <a:cs typeface="Tahoma" pitchFamily="34" charset="0"/>
              </a:rPr>
              <a:t> Decision 2004)</a:t>
            </a:r>
            <a:r>
              <a:rPr lang="en-US" sz="1600" dirty="0" smtClean="0"/>
              <a:t/>
            </a:r>
            <a:br>
              <a:rPr lang="en-US" sz="1600" dirty="0" smtClean="0"/>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t>
            </a:r>
            <a:r>
              <a:rPr lang="en-US" sz="1600" dirty="0" smtClean="0">
                <a:latin typeface="Tahoma" pitchFamily="34" charset="0"/>
                <a:cs typeface="Tahoma" pitchFamily="34" charset="0"/>
              </a:rPr>
              <a:t>Generate a single framework for the recognition of qualifications and skills acquired</a:t>
            </a:r>
            <a:br>
              <a:rPr lang="en-US" sz="1600" dirty="0" smtClean="0">
                <a:latin typeface="Tahoma" pitchFamily="34" charset="0"/>
                <a:cs typeface="Tahoma" pitchFamily="34" charset="0"/>
              </a:rPr>
            </a:br>
            <a:r>
              <a:rPr lang="en-US" sz="1600" dirty="0" smtClean="0">
                <a:latin typeface="Tahoma" pitchFamily="34" charset="0"/>
                <a:cs typeface="Tahoma" pitchFamily="34" charset="0"/>
              </a:rPr>
              <a:t>     by citizens </a:t>
            </a:r>
            <a:r>
              <a:rPr lang="en-US" sz="1600" dirty="0">
                <a:latin typeface="Tahoma" pitchFamily="34" charset="0"/>
                <a:cs typeface="Tahoma" pitchFamily="34" charset="0"/>
              </a:rPr>
              <a:t>(</a:t>
            </a:r>
            <a:r>
              <a:rPr lang="en-US" sz="1600" dirty="0" smtClean="0">
                <a:latin typeface="Tahoma" pitchFamily="34" charset="0"/>
                <a:cs typeface="Tahoma" pitchFamily="34" charset="0"/>
              </a:rPr>
              <a:t>2008 EQF Recommendation)</a:t>
            </a:r>
            <a:r>
              <a:rPr lang="en-US" sz="1600" dirty="0" smtClean="0"/>
              <a:t/>
            </a:r>
            <a:br>
              <a:rPr lang="en-US" sz="1600" dirty="0" smtClean="0"/>
            </a:br>
            <a:r>
              <a:rPr lang="it-IT" sz="1600" b="1" dirty="0" smtClean="0">
                <a:latin typeface="Tahoma" pitchFamily="34" charset="0"/>
                <a:cs typeface="Tahoma" pitchFamily="34" charset="0"/>
              </a:rPr>
              <a:t/>
            </a:r>
            <a:br>
              <a:rPr lang="it-IT" sz="1600" b="1" dirty="0" smtClean="0">
                <a:latin typeface="Tahoma" pitchFamily="34" charset="0"/>
                <a:cs typeface="Tahoma" pitchFamily="34" charset="0"/>
              </a:rPr>
            </a:br>
            <a:r>
              <a:rPr lang="it-IT" sz="1600" dirty="0" smtClean="0">
                <a:latin typeface="Tahoma" pitchFamily="34" charset="0"/>
                <a:cs typeface="Tahoma" pitchFamily="34" charset="0"/>
              </a:rPr>
              <a:t>◊  </a:t>
            </a:r>
            <a:r>
              <a:rPr lang="en-US" sz="1600" dirty="0" smtClean="0">
                <a:latin typeface="Tahoma" pitchFamily="34" charset="0"/>
                <a:cs typeface="Tahoma" pitchFamily="34" charset="0"/>
              </a:rPr>
              <a:t>Develop a European credit system as a currency of the qualification and the Learning</a:t>
            </a:r>
            <a:br>
              <a:rPr lang="en-US" sz="1600" dirty="0" smtClean="0">
                <a:latin typeface="Tahoma" pitchFamily="34" charset="0"/>
                <a:cs typeface="Tahoma" pitchFamily="34" charset="0"/>
              </a:rPr>
            </a:br>
            <a:r>
              <a:rPr lang="en-US" sz="1600" dirty="0" smtClean="0">
                <a:latin typeface="Tahoma" pitchFamily="34" charset="0"/>
                <a:cs typeface="Tahoma" pitchFamily="34" charset="0"/>
              </a:rPr>
              <a:t>    </a:t>
            </a:r>
            <a:r>
              <a:rPr lang="en-US" sz="1600" dirty="0" smtClean="0">
                <a:latin typeface="Tahoma" pitchFamily="34" charset="0"/>
                <a:cs typeface="Tahoma" pitchFamily="34" charset="0"/>
              </a:rPr>
              <a:t> </a:t>
            </a:r>
            <a:r>
              <a:rPr lang="en-US" sz="1600" dirty="0" smtClean="0">
                <a:latin typeface="Tahoma" pitchFamily="34" charset="0"/>
                <a:cs typeface="Tahoma" pitchFamily="34" charset="0"/>
              </a:rPr>
              <a:t>Outcomes </a:t>
            </a:r>
            <a:r>
              <a:rPr lang="en-US" sz="1600" dirty="0" smtClean="0">
                <a:latin typeface="Tahoma" pitchFamily="34" charset="0"/>
                <a:cs typeface="Tahoma" pitchFamily="34" charset="0"/>
              </a:rPr>
              <a:t>achieved according the EQF approach </a:t>
            </a:r>
            <a:r>
              <a:rPr lang="en-US" sz="1600" dirty="0">
                <a:latin typeface="Tahoma" pitchFamily="34" charset="0"/>
                <a:cs typeface="Tahoma" pitchFamily="34" charset="0"/>
              </a:rPr>
              <a:t>(</a:t>
            </a:r>
            <a:r>
              <a:rPr lang="en-US" sz="1600" dirty="0" smtClean="0">
                <a:latin typeface="Tahoma" pitchFamily="34" charset="0"/>
                <a:cs typeface="Tahoma" pitchFamily="34" charset="0"/>
              </a:rPr>
              <a:t>2009 ECVET Recommendation)</a:t>
            </a:r>
            <a:r>
              <a:rPr lang="it-IT" sz="1600" dirty="0" smtClean="0">
                <a:latin typeface="Tahoma" pitchFamily="34" charset="0"/>
                <a:cs typeface="Tahoma" pitchFamily="34" charset="0"/>
              </a:rPr>
              <a:t>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t>
            </a:r>
            <a:r>
              <a:rPr lang="it-IT" sz="1600" dirty="0" err="1" smtClean="0">
                <a:latin typeface="Tahoma" pitchFamily="34" charset="0"/>
                <a:cs typeface="Tahoma" pitchFamily="34" charset="0"/>
              </a:rPr>
              <a:t>Identify</a:t>
            </a:r>
            <a:r>
              <a:rPr lang="it-IT" sz="1600" dirty="0" smtClean="0">
                <a:latin typeface="Tahoma" pitchFamily="34" charset="0"/>
                <a:cs typeface="Tahoma" pitchFamily="34" charset="0"/>
              </a:rPr>
              <a:t> common </a:t>
            </a:r>
            <a:r>
              <a:rPr lang="it-IT" sz="1600" dirty="0" err="1" smtClean="0">
                <a:latin typeface="Tahoma" pitchFamily="34" charset="0"/>
                <a:cs typeface="Tahoma" pitchFamily="34" charset="0"/>
              </a:rPr>
              <a:t>criteria</a:t>
            </a:r>
            <a:r>
              <a:rPr lang="it-IT" sz="1600" dirty="0" smtClean="0">
                <a:latin typeface="Tahoma" pitchFamily="34" charset="0"/>
                <a:cs typeface="Tahoma" pitchFamily="34" charset="0"/>
              </a:rPr>
              <a:t> for the </a:t>
            </a:r>
            <a:r>
              <a:rPr lang="it-IT" sz="1600" dirty="0" err="1" smtClean="0">
                <a:latin typeface="Tahoma" pitchFamily="34" charset="0"/>
                <a:cs typeface="Tahoma" pitchFamily="34" charset="0"/>
              </a:rPr>
              <a:t>improvement</a:t>
            </a:r>
            <a:r>
              <a:rPr lang="it-IT" sz="1600" dirty="0" smtClean="0">
                <a:latin typeface="Tahoma" pitchFamily="34" charset="0"/>
                <a:cs typeface="Tahoma" pitchFamily="34" charset="0"/>
              </a:rPr>
              <a:t> of the </a:t>
            </a:r>
            <a:r>
              <a:rPr lang="it-IT" sz="1600" dirty="0" err="1" smtClean="0">
                <a:latin typeface="Tahoma" pitchFamily="34" charset="0"/>
                <a:cs typeface="Tahoma" pitchFamily="34" charset="0"/>
              </a:rPr>
              <a:t>quality</a:t>
            </a:r>
            <a:r>
              <a:rPr lang="it-IT" sz="1600" dirty="0" smtClean="0">
                <a:latin typeface="Tahoma" pitchFamily="34" charset="0"/>
                <a:cs typeface="Tahoma" pitchFamily="34" charset="0"/>
              </a:rPr>
              <a:t> of </a:t>
            </a:r>
            <a:r>
              <a:rPr lang="it-IT" sz="1600" dirty="0" err="1" smtClean="0">
                <a:latin typeface="Tahoma" pitchFamily="34" charset="0"/>
                <a:cs typeface="Tahoma" pitchFamily="34" charset="0"/>
              </a:rPr>
              <a:t>supply</a:t>
            </a:r>
            <a:r>
              <a:rPr lang="it-IT" sz="1600" dirty="0" smtClean="0">
                <a:latin typeface="Tahoma" pitchFamily="34" charset="0"/>
                <a:cs typeface="Tahoma" pitchFamily="34" charset="0"/>
              </a:rPr>
              <a:t> </a:t>
            </a:r>
            <a:r>
              <a:rPr lang="it-IT" sz="1600" b="1" dirty="0">
                <a:latin typeface="Tahoma" pitchFamily="34" charset="0"/>
                <a:cs typeface="Tahoma" pitchFamily="34" charset="0"/>
              </a:rPr>
              <a:t>(</a:t>
            </a:r>
            <a:r>
              <a:rPr lang="it-IT" sz="1600" b="1" dirty="0" smtClean="0">
                <a:latin typeface="Tahoma" pitchFamily="34" charset="0"/>
                <a:cs typeface="Tahoma" pitchFamily="34" charset="0"/>
              </a:rPr>
              <a:t>2009</a:t>
            </a:r>
            <a:br>
              <a:rPr lang="it-IT" sz="1600" b="1" dirty="0" smtClean="0">
                <a:latin typeface="Tahoma" pitchFamily="34" charset="0"/>
                <a:cs typeface="Tahoma" pitchFamily="34" charset="0"/>
              </a:rPr>
            </a:br>
            <a:r>
              <a:rPr lang="it-IT" sz="1600" b="1" dirty="0" smtClean="0">
                <a:latin typeface="Tahoma" pitchFamily="34" charset="0"/>
                <a:cs typeface="Tahoma" pitchFamily="34" charset="0"/>
              </a:rPr>
              <a:t> </a:t>
            </a:r>
            <a:r>
              <a:rPr lang="it-IT" sz="1600" b="1" dirty="0" smtClean="0">
                <a:latin typeface="Tahoma" pitchFamily="34" charset="0"/>
                <a:cs typeface="Tahoma" pitchFamily="34" charset="0"/>
              </a:rPr>
              <a:t>    </a:t>
            </a:r>
            <a:r>
              <a:rPr lang="it-IT" sz="1600" b="1" dirty="0" err="1" smtClean="0">
                <a:latin typeface="Tahoma" pitchFamily="34" charset="0"/>
                <a:cs typeface="Tahoma" pitchFamily="34" charset="0"/>
              </a:rPr>
              <a:t>Recommendation</a:t>
            </a:r>
            <a:r>
              <a:rPr lang="it-IT" sz="1600" b="1" dirty="0" smtClean="0">
                <a:latin typeface="Tahoma" pitchFamily="34" charset="0"/>
                <a:cs typeface="Tahoma" pitchFamily="34" charset="0"/>
              </a:rPr>
              <a:t> EQARF</a:t>
            </a:r>
            <a:r>
              <a:rPr lang="it-IT" sz="1600" b="1" dirty="0" smtClean="0">
                <a:latin typeface="Tahoma" pitchFamily="34" charset="0"/>
                <a:cs typeface="Tahoma" pitchFamily="34" charset="0"/>
              </a:rPr>
              <a:t>)</a:t>
            </a:r>
            <a:br>
              <a:rPr lang="it-IT" sz="1600" b="1"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Create  the </a:t>
            </a:r>
            <a:r>
              <a:rPr lang="it-IT" sz="1600" dirty="0" err="1" smtClean="0">
                <a:latin typeface="Tahoma" pitchFamily="34" charset="0"/>
                <a:cs typeface="Tahoma" pitchFamily="34" charset="0"/>
              </a:rPr>
              <a:t>necessary</a:t>
            </a:r>
            <a:r>
              <a:rPr lang="it-IT" sz="1600" dirty="0" smtClean="0">
                <a:latin typeface="Tahoma" pitchFamily="34" charset="0"/>
                <a:cs typeface="Tahoma" pitchFamily="34" charset="0"/>
              </a:rPr>
              <a:t> </a:t>
            </a:r>
            <a:r>
              <a:rPr lang="it-IT" sz="1600" dirty="0" err="1" smtClean="0">
                <a:latin typeface="Tahoma" pitchFamily="34" charset="0"/>
                <a:cs typeface="Tahoma" pitchFamily="34" charset="0"/>
              </a:rPr>
              <a:t>technical</a:t>
            </a:r>
            <a:r>
              <a:rPr lang="it-IT" sz="1600" dirty="0" smtClean="0">
                <a:latin typeface="Tahoma" pitchFamily="34" charset="0"/>
                <a:cs typeface="Tahoma" pitchFamily="34" charset="0"/>
              </a:rPr>
              <a:t> and </a:t>
            </a:r>
            <a:r>
              <a:rPr lang="it-IT" sz="1600" dirty="0" err="1" smtClean="0">
                <a:latin typeface="Tahoma" pitchFamily="34" charset="0"/>
                <a:cs typeface="Tahoma" pitchFamily="34" charset="0"/>
              </a:rPr>
              <a:t>institutional</a:t>
            </a:r>
            <a:r>
              <a:rPr lang="it-IT" sz="1600" dirty="0" smtClean="0">
                <a:latin typeface="Tahoma" pitchFamily="34" charset="0"/>
                <a:cs typeface="Tahoma" pitchFamily="34" charset="0"/>
              </a:rPr>
              <a:t> </a:t>
            </a:r>
            <a:r>
              <a:rPr lang="it-IT" sz="1600" dirty="0" err="1" smtClean="0">
                <a:latin typeface="Tahoma" pitchFamily="34" charset="0"/>
                <a:cs typeface="Tahoma" pitchFamily="34" charset="0"/>
              </a:rPr>
              <a:t>conditions</a:t>
            </a:r>
            <a:r>
              <a:rPr lang="it-IT" sz="1600" dirty="0" smtClean="0">
                <a:latin typeface="Tahoma" pitchFamily="34" charset="0"/>
                <a:cs typeface="Tahoma" pitchFamily="34" charset="0"/>
              </a:rPr>
              <a:t> for </a:t>
            </a:r>
            <a:r>
              <a:rPr lang="it-IT" sz="1600" dirty="0" err="1" smtClean="0">
                <a:latin typeface="Tahoma" pitchFamily="34" charset="0"/>
                <a:cs typeface="Tahoma" pitchFamily="34" charset="0"/>
              </a:rPr>
              <a:t>improving</a:t>
            </a:r>
            <a:r>
              <a:rPr lang="it-IT" sz="1600" dirty="0" smtClean="0">
                <a:latin typeface="Tahoma" pitchFamily="34" charset="0"/>
                <a:cs typeface="Tahoma" pitchFamily="34" charset="0"/>
              </a:rPr>
              <a:t> </a:t>
            </a:r>
            <a:r>
              <a:rPr lang="en-US" sz="1600" dirty="0" smtClean="0">
                <a:latin typeface="Tahoma" pitchFamily="34" charset="0"/>
                <a:cs typeface="Tahoma" pitchFamily="34" charset="0"/>
              </a:rPr>
              <a:t>informal and </a:t>
            </a:r>
            <a:r>
              <a:rPr lang="en-US" sz="1600" dirty="0" smtClean="0">
                <a:latin typeface="Tahoma" pitchFamily="34" charset="0"/>
                <a:cs typeface="Tahoma" pitchFamily="34" charset="0"/>
              </a:rPr>
              <a:t>non</a:t>
            </a:r>
            <a:br>
              <a:rPr lang="en-US" sz="1600" dirty="0" smtClean="0">
                <a:latin typeface="Tahoma" pitchFamily="34" charset="0"/>
                <a:cs typeface="Tahoma" pitchFamily="34" charset="0"/>
              </a:rPr>
            </a:br>
            <a:r>
              <a:rPr lang="en-US" sz="1600" dirty="0" smtClean="0">
                <a:latin typeface="Tahoma" pitchFamily="34" charset="0"/>
                <a:cs typeface="Tahoma" pitchFamily="34" charset="0"/>
              </a:rPr>
              <a:t>     formal </a:t>
            </a:r>
            <a:r>
              <a:rPr lang="en-US" sz="1600" dirty="0" smtClean="0">
                <a:latin typeface="Tahoma" pitchFamily="34" charset="0"/>
                <a:cs typeface="Tahoma" pitchFamily="34" charset="0"/>
              </a:rPr>
              <a:t>learning (Proposal for a Recommendation of the European Council, on the </a:t>
            </a:r>
            <a:r>
              <a:rPr lang="en-US" sz="1600" dirty="0" smtClean="0">
                <a:latin typeface="Tahoma" pitchFamily="34" charset="0"/>
                <a:cs typeface="Tahoma" pitchFamily="34" charset="0"/>
              </a:rPr>
              <a:t>validation</a:t>
            </a:r>
            <a:br>
              <a:rPr lang="en-US" sz="1600" dirty="0" smtClean="0">
                <a:latin typeface="Tahoma" pitchFamily="34" charset="0"/>
                <a:cs typeface="Tahoma" pitchFamily="34" charset="0"/>
              </a:rPr>
            </a:br>
            <a:r>
              <a:rPr lang="en-US" sz="1600" dirty="0" smtClean="0">
                <a:latin typeface="Tahoma" pitchFamily="34" charset="0"/>
                <a:cs typeface="Tahoma" pitchFamily="34" charset="0"/>
              </a:rPr>
              <a:t>     of </a:t>
            </a:r>
            <a:r>
              <a:rPr lang="en-US" sz="1600" dirty="0" smtClean="0">
                <a:latin typeface="Tahoma" pitchFamily="34" charset="0"/>
                <a:cs typeface="Tahoma" pitchFamily="34" charset="0"/>
              </a:rPr>
              <a:t>NFIL, September 5, 2012</a:t>
            </a:r>
            <a:r>
              <a:rPr lang="it-IT" sz="1600" dirty="0" smtClean="0">
                <a:latin typeface="Tahoma" pitchFamily="34" charset="0"/>
                <a:cs typeface="Tahoma" pitchFamily="34" charset="0"/>
              </a:rPr>
              <a:t>)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latin typeface="Tahoma" pitchFamily="34" charset="0"/>
                <a:cs typeface="Tahoma" pitchFamily="34" charset="0"/>
              </a:rPr>
              <a:t/>
            </a:r>
            <a:br>
              <a:rPr lang="it-IT" sz="1600" dirty="0" smtClean="0">
                <a:latin typeface="Tahoma" pitchFamily="34" charset="0"/>
                <a:cs typeface="Tahoma" pitchFamily="34" charset="0"/>
              </a:rPr>
            </a:br>
            <a:r>
              <a:rPr lang="it-IT" sz="1600" dirty="0" smtClean="0">
                <a:solidFill>
                  <a:srgbClr val="000000"/>
                </a:solidFill>
              </a:rPr>
              <a:t/>
            </a:r>
            <a:br>
              <a:rPr lang="it-IT" sz="1600" dirty="0" smtClean="0">
                <a:solidFill>
                  <a:srgbClr val="000000"/>
                </a:solidFill>
              </a:rPr>
            </a:br>
            <a:r>
              <a:rPr lang="it-IT" sz="1600" dirty="0" smtClean="0">
                <a:solidFill>
                  <a:srgbClr val="000000"/>
                </a:solidFill>
              </a:rPr>
              <a:t/>
            </a:r>
            <a:br>
              <a:rPr lang="it-IT" sz="1600" dirty="0" smtClean="0">
                <a:solidFill>
                  <a:srgbClr val="000000"/>
                </a:solidFill>
              </a:rPr>
            </a:br>
            <a:r>
              <a:rPr lang="it-IT" sz="1600" dirty="0" smtClean="0"/>
              <a:t/>
            </a:r>
            <a:br>
              <a:rPr lang="it-IT" sz="1600" dirty="0" smtClean="0"/>
            </a:br>
            <a:endParaRPr lang="it-IT" sz="1600" dirty="0" smtClean="0"/>
          </a:p>
        </p:txBody>
      </p:sp>
      <p:sp>
        <p:nvSpPr>
          <p:cNvPr id="4" name="Rectangle 5"/>
          <p:cNvSpPr>
            <a:spLocks noChangeArrowheads="1"/>
          </p:cNvSpPr>
          <p:nvPr/>
        </p:nvSpPr>
        <p:spPr bwMode="auto">
          <a:xfrm>
            <a:off x="247297" y="281323"/>
            <a:ext cx="8616950" cy="1516062"/>
          </a:xfrm>
          <a:prstGeom prst="rect">
            <a:avLst/>
          </a:prstGeom>
          <a:noFill/>
          <a:ln w="9525">
            <a:noFill/>
            <a:miter lim="800000"/>
            <a:headEnd/>
            <a:tailEnd/>
          </a:ln>
          <a:effectLst/>
        </p:spPr>
        <p:txBody>
          <a:bodyPr/>
          <a:lstStyle/>
          <a:p>
            <a:pPr algn="r" eaLnBrk="0" hangingPunct="0">
              <a:lnSpc>
                <a:spcPct val="80000"/>
              </a:lnSpc>
            </a:pPr>
            <a:r>
              <a:rPr lang="it-IT" sz="2200" b="1" dirty="0">
                <a:solidFill>
                  <a:srgbClr val="000099"/>
                </a:solidFill>
                <a:latin typeface="Tahoma" pitchFamily="34" charset="0"/>
                <a:cs typeface="Times New Roman" pitchFamily="18" charset="0"/>
              </a:rPr>
              <a:t>ECVET </a:t>
            </a:r>
            <a:r>
              <a:rPr lang="it-IT" sz="2200" b="1" dirty="0" smtClean="0">
                <a:solidFill>
                  <a:srgbClr val="000099"/>
                </a:solidFill>
                <a:latin typeface="Tahoma" pitchFamily="34" charset="0"/>
                <a:cs typeface="Times New Roman" pitchFamily="18" charset="0"/>
              </a:rPr>
              <a:t>in the </a:t>
            </a:r>
            <a:r>
              <a:rPr lang="it-IT" sz="2200" b="1" dirty="0" err="1" smtClean="0">
                <a:solidFill>
                  <a:srgbClr val="000099"/>
                </a:solidFill>
                <a:latin typeface="Tahoma" pitchFamily="34" charset="0"/>
                <a:cs typeface="Times New Roman" pitchFamily="18" charset="0"/>
              </a:rPr>
              <a:t>framework</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of</a:t>
            </a:r>
            <a:r>
              <a:rPr lang="it-IT" sz="2200" b="1" dirty="0" smtClean="0">
                <a:solidFill>
                  <a:srgbClr val="000099"/>
                </a:solidFill>
                <a:latin typeface="Tahoma" pitchFamily="34" charset="0"/>
                <a:cs typeface="Times New Roman" pitchFamily="18" charset="0"/>
              </a:rPr>
              <a:t> the </a:t>
            </a:r>
            <a:r>
              <a:rPr lang="it-IT" sz="2200" b="1" dirty="0" err="1" smtClean="0">
                <a:solidFill>
                  <a:srgbClr val="000099"/>
                </a:solidFill>
                <a:latin typeface="Tahoma" pitchFamily="34" charset="0"/>
                <a:cs typeface="Times New Roman" pitchFamily="18" charset="0"/>
              </a:rPr>
              <a:t>European</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process</a:t>
            </a:r>
            <a:endParaRPr lang="it-IT" sz="1050" b="1" dirty="0" smtClean="0">
              <a:solidFill>
                <a:srgbClr val="000099"/>
              </a:solidFill>
              <a:latin typeface="Tahoma" pitchFamily="34" charset="0"/>
              <a:cs typeface="Times New Roman" pitchFamily="18" charset="0"/>
            </a:endParaRPr>
          </a:p>
          <a:p>
            <a:pPr algn="r" eaLnBrk="0" hangingPunct="0">
              <a:lnSpc>
                <a:spcPct val="80000"/>
              </a:lnSpc>
            </a:pPr>
            <a:r>
              <a:rPr lang="it-IT" sz="1050" b="1" dirty="0" smtClean="0">
                <a:solidFill>
                  <a:srgbClr val="000099"/>
                </a:solidFill>
                <a:latin typeface="Tahoma" pitchFamily="34" charset="0"/>
                <a:cs typeface="Times New Roman" pitchFamily="18" charset="0"/>
              </a:rPr>
              <a:t> </a:t>
            </a:r>
          </a:p>
          <a:p>
            <a:pPr algn="r" eaLnBrk="0" hangingPunct="0">
              <a:lnSpc>
                <a:spcPct val="80000"/>
              </a:lnSpc>
            </a:pPr>
            <a:r>
              <a:rPr lang="it-IT" sz="2200" b="1" dirty="0" err="1" smtClean="0">
                <a:solidFill>
                  <a:srgbClr val="000099"/>
                </a:solidFill>
                <a:latin typeface="Tahoma" pitchFamily="34" charset="0"/>
                <a:cs typeface="Times New Roman" pitchFamily="18" charset="0"/>
              </a:rPr>
              <a:t>for</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transparency</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portability</a:t>
            </a:r>
            <a:r>
              <a:rPr lang="it-IT" sz="2200" b="1" dirty="0" smtClean="0">
                <a:solidFill>
                  <a:srgbClr val="000099"/>
                </a:solidFill>
                <a:latin typeface="Tahoma" pitchFamily="34" charset="0"/>
                <a:cs typeface="Times New Roman" pitchFamily="18" charset="0"/>
              </a:rPr>
              <a:t> and </a:t>
            </a:r>
            <a:r>
              <a:rPr lang="it-IT" sz="2200" b="1" dirty="0" err="1" smtClean="0">
                <a:solidFill>
                  <a:srgbClr val="000099"/>
                </a:solidFill>
                <a:latin typeface="Tahoma" pitchFamily="34" charset="0"/>
                <a:cs typeface="Times New Roman" pitchFamily="18" charset="0"/>
              </a:rPr>
              <a:t>recognition</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of</a:t>
            </a:r>
            <a:endParaRPr lang="it-IT" sz="800" b="1" dirty="0" smtClean="0">
              <a:solidFill>
                <a:srgbClr val="000099"/>
              </a:solidFill>
              <a:latin typeface="Tahoma" pitchFamily="34" charset="0"/>
              <a:cs typeface="Times New Roman" pitchFamily="18" charset="0"/>
            </a:endParaRPr>
          </a:p>
          <a:p>
            <a:pPr algn="r" eaLnBrk="0" hangingPunct="0">
              <a:lnSpc>
                <a:spcPct val="80000"/>
              </a:lnSpc>
            </a:pPr>
            <a:endParaRPr lang="it-IT" sz="800" b="1" dirty="0" smtClean="0">
              <a:solidFill>
                <a:srgbClr val="000099"/>
              </a:solidFill>
              <a:latin typeface="Tahoma" pitchFamily="34" charset="0"/>
              <a:cs typeface="Times New Roman" pitchFamily="18" charset="0"/>
            </a:endParaRPr>
          </a:p>
          <a:p>
            <a:pPr algn="r" eaLnBrk="0" hangingPunct="0">
              <a:lnSpc>
                <a:spcPct val="80000"/>
              </a:lnSpc>
            </a:pP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qualifications</a:t>
            </a:r>
            <a:endParaRPr kumimoji="1" lang="it-IT" sz="2200" b="1" dirty="0">
              <a:solidFill>
                <a:srgbClr val="000099"/>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90943" y="1286472"/>
            <a:ext cx="8854225" cy="6049850"/>
          </a:xfrm>
        </p:spPr>
        <p:txBody>
          <a:bodyPr/>
          <a:lstStyle/>
          <a:p>
            <a:pPr>
              <a:lnSpc>
                <a:spcPts val="2200"/>
              </a:lnSpc>
              <a:buNone/>
            </a:pPr>
            <a:endParaRPr lang="it-IT" sz="2200" dirty="0" smtClean="0">
              <a:latin typeface="Tahoma" pitchFamily="34" charset="0"/>
              <a:ea typeface="Tahoma" pitchFamily="34" charset="0"/>
              <a:cs typeface="Tahoma" pitchFamily="34" charset="0"/>
            </a:endParaRPr>
          </a:p>
          <a:p>
            <a:pPr>
              <a:lnSpc>
                <a:spcPts val="1000"/>
              </a:lnSpc>
              <a:buNone/>
            </a:pPr>
            <a:r>
              <a:rPr lang="it-IT" sz="2200" dirty="0" smtClean="0">
                <a:latin typeface="Tahoma" pitchFamily="34" charset="0"/>
                <a:ea typeface="Tahoma" pitchFamily="34" charset="0"/>
                <a:cs typeface="Tahoma" pitchFamily="34" charset="0"/>
              </a:rPr>
              <a:t>   </a:t>
            </a:r>
            <a:endParaRPr lang="it-IT" sz="2200" dirty="0" smtClean="0">
              <a:latin typeface="Tahoma" pitchFamily="34" charset="0"/>
              <a:ea typeface="Tahoma" pitchFamily="34" charset="0"/>
              <a:cs typeface="Tahoma" pitchFamily="34" charset="0"/>
            </a:endParaRPr>
          </a:p>
          <a:p>
            <a:pPr>
              <a:lnSpc>
                <a:spcPts val="1000"/>
              </a:lnSpc>
              <a:buNone/>
            </a:pPr>
            <a:r>
              <a:rPr lang="it-IT" sz="2200" smtClean="0">
                <a:latin typeface="Tahoma" pitchFamily="34" charset="0"/>
                <a:ea typeface="Tahoma" pitchFamily="34" charset="0"/>
                <a:cs typeface="Tahoma" pitchFamily="34" charset="0"/>
              </a:rPr>
              <a:t> </a:t>
            </a:r>
            <a:r>
              <a:rPr lang="it-IT" sz="2200" smtClean="0">
                <a:latin typeface="Tahoma" pitchFamily="34" charset="0"/>
                <a:ea typeface="Tahoma" pitchFamily="34" charset="0"/>
                <a:cs typeface="Tahoma" pitchFamily="34" charset="0"/>
              </a:rPr>
              <a:t>  </a:t>
            </a:r>
            <a:r>
              <a:rPr lang="it-IT" sz="2200" smtClean="0">
                <a:latin typeface="Tahoma" pitchFamily="34" charset="0"/>
                <a:ea typeface="Tahoma" pitchFamily="34" charset="0"/>
                <a:cs typeface="Tahoma" pitchFamily="34" charset="0"/>
              </a:rPr>
              <a:t>In </a:t>
            </a:r>
            <a:r>
              <a:rPr lang="it-IT" sz="2200" dirty="0" smtClean="0">
                <a:latin typeface="Tahoma" pitchFamily="34" charset="0"/>
                <a:ea typeface="Tahoma" pitchFamily="34" charset="0"/>
                <a:cs typeface="Tahoma" pitchFamily="34" charset="0"/>
              </a:rPr>
              <a:t>the </a:t>
            </a:r>
            <a:r>
              <a:rPr lang="it-IT" sz="2200" dirty="0" err="1" smtClean="0">
                <a:latin typeface="Tahoma" pitchFamily="34" charset="0"/>
                <a:ea typeface="Tahoma" pitchFamily="34" charset="0"/>
                <a:cs typeface="Tahoma" pitchFamily="34" charset="0"/>
              </a:rPr>
              <a:t>reform</a:t>
            </a:r>
            <a:r>
              <a:rPr lang="it-IT" sz="2200" dirty="0" smtClean="0">
                <a:latin typeface="Tahoma" pitchFamily="34" charset="0"/>
                <a:ea typeface="Tahoma" pitchFamily="34" charset="0"/>
                <a:cs typeface="Tahoma" pitchFamily="34" charset="0"/>
              </a:rPr>
              <a:t> </a:t>
            </a:r>
            <a:r>
              <a:rPr lang="it-IT" sz="2200" dirty="0" err="1" smtClean="0">
                <a:latin typeface="Tahoma" pitchFamily="34" charset="0"/>
                <a:ea typeface="Tahoma" pitchFamily="34" charset="0"/>
                <a:cs typeface="Tahoma" pitchFamily="34" charset="0"/>
              </a:rPr>
              <a:t>process</a:t>
            </a:r>
            <a:r>
              <a:rPr lang="it-IT" sz="2200" dirty="0" smtClean="0">
                <a:latin typeface="Tahoma" pitchFamily="34" charset="0"/>
                <a:ea typeface="Tahoma" pitchFamily="34" charset="0"/>
                <a:cs typeface="Tahoma" pitchFamily="34" charset="0"/>
              </a:rPr>
              <a:t> </a:t>
            </a:r>
            <a:r>
              <a:rPr lang="it-IT" sz="2200" dirty="0" err="1" smtClean="0">
                <a:latin typeface="Tahoma" pitchFamily="34" charset="0"/>
                <a:ea typeface="Tahoma" pitchFamily="34" charset="0"/>
                <a:cs typeface="Tahoma" pitchFamily="34" charset="0"/>
              </a:rPr>
              <a:t>of</a:t>
            </a:r>
            <a:r>
              <a:rPr lang="it-IT" sz="2200" dirty="0" smtClean="0">
                <a:latin typeface="Tahoma" pitchFamily="34" charset="0"/>
                <a:ea typeface="Tahoma" pitchFamily="34" charset="0"/>
                <a:cs typeface="Tahoma" pitchFamily="34" charset="0"/>
              </a:rPr>
              <a:t> </a:t>
            </a:r>
            <a:r>
              <a:rPr lang="it-IT" sz="2200" dirty="0" err="1" smtClean="0">
                <a:latin typeface="Tahoma" pitchFamily="34" charset="0"/>
                <a:ea typeface="Tahoma" pitchFamily="34" charset="0"/>
                <a:cs typeface="Tahoma" pitchFamily="34" charset="0"/>
              </a:rPr>
              <a:t>learning</a:t>
            </a:r>
            <a:r>
              <a:rPr lang="it-IT" sz="2200" dirty="0" smtClean="0">
                <a:latin typeface="Tahoma" pitchFamily="34" charset="0"/>
                <a:ea typeface="Tahoma" pitchFamily="34" charset="0"/>
                <a:cs typeface="Tahoma" pitchFamily="34" charset="0"/>
              </a:rPr>
              <a:t> </a:t>
            </a:r>
            <a:r>
              <a:rPr lang="it-IT" sz="2200" dirty="0" err="1" smtClean="0">
                <a:latin typeface="Tahoma" pitchFamily="34" charset="0"/>
                <a:ea typeface="Tahoma" pitchFamily="34" charset="0"/>
                <a:cs typeface="Tahoma" pitchFamily="34" charset="0"/>
              </a:rPr>
              <a:t>systems</a:t>
            </a:r>
            <a:r>
              <a:rPr lang="it-IT"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some principles </a:t>
            </a:r>
            <a:r>
              <a:rPr lang="en-US" sz="2200" dirty="0" smtClean="0">
                <a:latin typeface="Tahoma" pitchFamily="34" charset="0"/>
                <a:ea typeface="Tahoma" pitchFamily="34" charset="0"/>
                <a:cs typeface="Tahoma" pitchFamily="34" charset="0"/>
              </a:rPr>
              <a:t>and</a:t>
            </a:r>
            <a:endParaRPr lang="en-US" sz="100" dirty="0" smtClean="0">
              <a:latin typeface="Tahoma" pitchFamily="34" charset="0"/>
              <a:ea typeface="Tahoma" pitchFamily="34" charset="0"/>
              <a:cs typeface="Tahoma" pitchFamily="34" charset="0"/>
            </a:endParaRPr>
          </a:p>
          <a:p>
            <a:pPr>
              <a:lnSpc>
                <a:spcPts val="1000"/>
              </a:lnSpc>
              <a:buNone/>
            </a:pPr>
            <a:endParaRPr lang="en-US" sz="100" dirty="0" smtClean="0">
              <a:latin typeface="Tahoma" pitchFamily="34" charset="0"/>
              <a:ea typeface="Tahoma" pitchFamily="34" charset="0"/>
              <a:cs typeface="Tahoma" pitchFamily="34" charset="0"/>
            </a:endParaRPr>
          </a:p>
          <a:p>
            <a:pPr>
              <a:lnSpc>
                <a:spcPts val="1000"/>
              </a:lnSpc>
              <a:buNone/>
            </a:pPr>
            <a:r>
              <a:rPr lang="en-US" sz="2200" dirty="0" smtClean="0">
                <a:latin typeface="Tahoma" pitchFamily="34" charset="0"/>
                <a:ea typeface="Tahoma" pitchFamily="34" charset="0"/>
                <a:cs typeface="Tahoma" pitchFamily="34" charset="0"/>
              </a:rPr>
              <a:t>   technical solutions have been consolidated over time such as: </a:t>
            </a:r>
            <a:r>
              <a:rPr lang="it-IT" sz="2000" dirty="0" smtClean="0">
                <a:latin typeface="Tahoma" pitchFamily="34" charset="0"/>
                <a:cs typeface="Tahoma" pitchFamily="34" charset="0"/>
              </a:rPr>
              <a:t/>
            </a:r>
            <a:br>
              <a:rPr lang="it-IT" sz="2000" dirty="0" smtClean="0">
                <a:latin typeface="Tahoma" pitchFamily="34" charset="0"/>
                <a:cs typeface="Tahoma" pitchFamily="34" charset="0"/>
              </a:rPr>
            </a:br>
            <a:endParaRPr lang="it-IT" sz="1600" dirty="0" smtClean="0">
              <a:latin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it-IT" sz="1700" dirty="0" err="1" smtClean="0">
                <a:latin typeface="Tahoma" pitchFamily="34" charset="0"/>
                <a:ea typeface="+mj-ea"/>
                <a:cs typeface="Tahoma" pitchFamily="34" charset="0"/>
              </a:rPr>
              <a:t>Centrality</a:t>
            </a:r>
            <a:r>
              <a:rPr lang="it-IT" sz="1700" dirty="0" smtClean="0">
                <a:latin typeface="Tahoma" pitchFamily="34" charset="0"/>
                <a:ea typeface="+mj-ea"/>
                <a:cs typeface="Tahoma" pitchFamily="34" charset="0"/>
              </a:rPr>
              <a:t> of </a:t>
            </a:r>
            <a:r>
              <a:rPr lang="it-IT" sz="1700" dirty="0" err="1" smtClean="0">
                <a:latin typeface="Tahoma" pitchFamily="34" charset="0"/>
                <a:ea typeface="+mj-ea"/>
                <a:cs typeface="Tahoma" pitchFamily="34" charset="0"/>
              </a:rPr>
              <a:t>competence</a:t>
            </a:r>
            <a:r>
              <a:rPr lang="it-IT" sz="1700" dirty="0" smtClean="0">
                <a:latin typeface="Tahoma" pitchFamily="34" charset="0"/>
                <a:ea typeface="Tahoma" pitchFamily="34" charset="0"/>
                <a:cs typeface="Tahoma" pitchFamily="34" charset="0"/>
              </a:rPr>
              <a:t> </a:t>
            </a: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Descriptions of qualifications in terms of Learning Outcomes (LOs)</a:t>
            </a:r>
            <a:endParaRPr lang="it-IT" sz="1700" dirty="0" smtClean="0">
              <a:latin typeface="Tahoma" pitchFamily="34" charset="0"/>
              <a:ea typeface="Tahoma" pitchFamily="34" charset="0"/>
              <a:cs typeface="Tahoma" pitchFamily="34" charset="0"/>
            </a:endParaRP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Identification of different levels of qualifications and LOs</a:t>
            </a:r>
          </a:p>
          <a:p>
            <a:pPr>
              <a:lnSpc>
                <a:spcPts val="1400"/>
              </a:lnSpc>
              <a:buNone/>
            </a:pPr>
            <a:endParaRPr lang="en-US" sz="1700" dirty="0" err="1"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Representation via Unit of qualifications and relevant LOs</a:t>
            </a:r>
            <a:endParaRPr lang="it-IT" sz="1700" dirty="0" smtClean="0">
              <a:latin typeface="Tahoma" pitchFamily="34" charset="0"/>
              <a:ea typeface="Tahoma" pitchFamily="34" charset="0"/>
              <a:cs typeface="Tahoma" pitchFamily="34" charset="0"/>
            </a:endParaRP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it-IT" sz="1700" dirty="0" smtClean="0">
                <a:latin typeface="Tahoma" pitchFamily="34" charset="0"/>
                <a:ea typeface="Tahoma" pitchFamily="34" charset="0"/>
                <a:cs typeface="Tahoma" pitchFamily="34" charset="0"/>
              </a:rPr>
              <a:t> </a:t>
            </a:r>
            <a:r>
              <a:rPr lang="en-US" sz="1700" dirty="0" smtClean="0"/>
              <a:t>Guidelines </a:t>
            </a:r>
            <a:r>
              <a:rPr lang="en-US" sz="1700" dirty="0" smtClean="0"/>
              <a:t>for the evaluation and, conversely, lack of criteria relating to training</a:t>
            </a:r>
          </a:p>
          <a:p>
            <a:pPr>
              <a:lnSpc>
                <a:spcPts val="1400"/>
              </a:lnSpc>
              <a:buNone/>
            </a:pPr>
            <a:endParaRPr lang="it-IT" sz="1700" dirty="0" smtClean="0">
              <a:latin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it-IT"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Plurality </a:t>
            </a:r>
            <a:r>
              <a:rPr lang="en-US" sz="1700" dirty="0" smtClean="0">
                <a:latin typeface="Tahoma" pitchFamily="34" charset="0"/>
                <a:ea typeface="Tahoma" pitchFamily="34" charset="0"/>
                <a:cs typeface="Tahoma" pitchFamily="34" charset="0"/>
              </a:rPr>
              <a:t>and equal dignity of learning contexts</a:t>
            </a: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Certificability</a:t>
            </a:r>
            <a:r>
              <a:rPr lang="en-US" sz="1700" dirty="0" smtClean="0">
                <a:latin typeface="Tahoma" pitchFamily="34" charset="0"/>
                <a:ea typeface="Tahoma" pitchFamily="34" charset="0"/>
                <a:cs typeface="Tahoma" pitchFamily="34" charset="0"/>
              </a:rPr>
              <a:t> of qualifications and/or of the individual Units making up </a:t>
            </a:r>
            <a:r>
              <a:rPr lang="en-US" sz="1700" dirty="0" smtClean="0">
                <a:latin typeface="Tahoma" pitchFamily="34" charset="0"/>
                <a:ea typeface="Tahoma" pitchFamily="34" charset="0"/>
                <a:cs typeface="Tahoma" pitchFamily="34" charset="0"/>
              </a:rPr>
              <a:t>such </a:t>
            </a:r>
          </a:p>
          <a:p>
            <a:pPr>
              <a:lnSpc>
                <a:spcPts val="1400"/>
              </a:lnSpc>
              <a:buNone/>
            </a:pP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qualifications</a:t>
            </a:r>
            <a:endParaRPr lang="en-US" sz="1400" dirty="0" smtClean="0">
              <a:latin typeface="Tahoma" pitchFamily="34" charset="0"/>
              <a:ea typeface="Tahoma" pitchFamily="34" charset="0"/>
              <a:cs typeface="Tahoma" pitchFamily="34" charset="0"/>
            </a:endParaRP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it-IT" sz="1700" dirty="0" smtClean="0">
                <a:latin typeface="Tahoma" pitchFamily="34" charset="0"/>
                <a:ea typeface="Tahoma" pitchFamily="34" charset="0"/>
                <a:cs typeface="Tahoma" pitchFamily="34" charset="0"/>
              </a:rPr>
              <a:t> </a:t>
            </a:r>
            <a:r>
              <a:rPr lang="en-US" sz="1700" dirty="0" smtClean="0"/>
              <a:t>Indication </a:t>
            </a:r>
            <a:r>
              <a:rPr lang="en-US" sz="1700" dirty="0" smtClean="0"/>
              <a:t>of credit points for each unit as a fraction of a broader </a:t>
            </a:r>
            <a:r>
              <a:rPr lang="en-US" sz="1700" dirty="0" smtClean="0"/>
              <a:t>qualification</a:t>
            </a:r>
            <a:endParaRPr lang="it-IT" sz="1700" dirty="0" smtClean="0">
              <a:latin typeface="Tahoma" pitchFamily="34" charset="0"/>
              <a:ea typeface="Tahoma" pitchFamily="34" charset="0"/>
              <a:cs typeface="Tahoma" pitchFamily="34" charset="0"/>
            </a:endParaRPr>
          </a:p>
          <a:p>
            <a:pPr>
              <a:lnSpc>
                <a:spcPts val="1400"/>
              </a:lnSpc>
              <a:buNone/>
            </a:pPr>
            <a:endParaRPr lang="it-IT" sz="1700" dirty="0" smtClean="0">
              <a:latin typeface="Tahoma" pitchFamily="34" charset="0"/>
              <a:ea typeface="Tahoma" pitchFamily="34" charset="0"/>
              <a:cs typeface="Tahoma" pitchFamily="34" charset="0"/>
            </a:endParaRPr>
          </a:p>
          <a:p>
            <a:pPr>
              <a:lnSpc>
                <a:spcPts val="1400"/>
              </a:lnSpc>
              <a:buNone/>
            </a:pPr>
            <a:r>
              <a:rPr lang="it-IT" sz="1700" dirty="0" smtClean="0">
                <a:latin typeface="Tahoma" pitchFamily="34" charset="0"/>
                <a:ea typeface="Tahoma" pitchFamily="34" charset="0"/>
                <a:cs typeface="Tahoma" pitchFamily="34" charset="0"/>
              </a:rPr>
              <a:t>◊ </a:t>
            </a:r>
            <a:r>
              <a:rPr lang="it-IT" sz="1700" dirty="0" smtClean="0">
                <a:latin typeface="Tahoma" pitchFamily="34" charset="0"/>
                <a:ea typeface="Tahoma" pitchFamily="34" charset="0"/>
                <a:cs typeface="Tahoma" pitchFamily="34" charset="0"/>
              </a:rPr>
              <a:t> </a:t>
            </a:r>
            <a:r>
              <a:rPr lang="it-IT" sz="1700" dirty="0" err="1" smtClean="0">
                <a:latin typeface="Tahoma" pitchFamily="34" charset="0"/>
                <a:ea typeface="Tahoma" pitchFamily="34" charset="0"/>
                <a:cs typeface="Tahoma" pitchFamily="34" charset="0"/>
              </a:rPr>
              <a:t>Transparency</a:t>
            </a:r>
            <a:r>
              <a:rPr lang="it-IT" sz="1700" dirty="0" smtClean="0">
                <a:latin typeface="Tahoma" pitchFamily="34" charset="0"/>
                <a:ea typeface="Tahoma" pitchFamily="34" charset="0"/>
                <a:cs typeface="Tahoma" pitchFamily="34" charset="0"/>
              </a:rPr>
              <a:t> </a:t>
            </a:r>
            <a:r>
              <a:rPr lang="it-IT" sz="1700" dirty="0" err="1" smtClean="0">
                <a:latin typeface="Tahoma" pitchFamily="34" charset="0"/>
                <a:ea typeface="Tahoma" pitchFamily="34" charset="0"/>
                <a:cs typeface="Tahoma" pitchFamily="34" charset="0"/>
              </a:rPr>
              <a:t>of</a:t>
            </a:r>
            <a:r>
              <a:rPr lang="it-IT" sz="1700" dirty="0" smtClean="0">
                <a:latin typeface="Tahoma" pitchFamily="34" charset="0"/>
                <a:ea typeface="Tahoma" pitchFamily="34" charset="0"/>
                <a:cs typeface="Tahoma" pitchFamily="34" charset="0"/>
              </a:rPr>
              <a:t> </a:t>
            </a:r>
            <a:r>
              <a:rPr lang="it-IT" sz="1700" dirty="0" err="1" smtClean="0">
                <a:latin typeface="Tahoma" pitchFamily="34" charset="0"/>
                <a:ea typeface="Tahoma" pitchFamily="34" charset="0"/>
                <a:cs typeface="Tahoma" pitchFamily="34" charset="0"/>
              </a:rPr>
              <a:t>certifications</a:t>
            </a:r>
            <a:endParaRPr lang="it-IT" sz="1700" dirty="0" smtClean="0">
              <a:latin typeface="Tahoma" pitchFamily="34" charset="0"/>
              <a:ea typeface="Tahoma" pitchFamily="34" charset="0"/>
              <a:cs typeface="Tahoma" pitchFamily="34" charset="0"/>
            </a:endParaRPr>
          </a:p>
        </p:txBody>
      </p:sp>
      <p:sp>
        <p:nvSpPr>
          <p:cNvPr id="5" name="Rectangle 5"/>
          <p:cNvSpPr>
            <a:spLocks noChangeArrowheads="1"/>
          </p:cNvSpPr>
          <p:nvPr/>
        </p:nvSpPr>
        <p:spPr bwMode="auto">
          <a:xfrm>
            <a:off x="247297" y="281323"/>
            <a:ext cx="8639126" cy="1045201"/>
          </a:xfrm>
          <a:prstGeom prst="rect">
            <a:avLst/>
          </a:prstGeom>
          <a:noFill/>
          <a:ln w="9525">
            <a:noFill/>
            <a:miter lim="800000"/>
            <a:headEnd/>
            <a:tailEnd/>
          </a:ln>
          <a:effectLst/>
        </p:spPr>
        <p:txBody>
          <a:bodyPr/>
          <a:lstStyle/>
          <a:p>
            <a:pPr algn="r" eaLnBrk="0" hangingPunct="0">
              <a:lnSpc>
                <a:spcPct val="80000"/>
              </a:lnSpc>
            </a:pPr>
            <a:r>
              <a:rPr lang="it-IT" sz="2200" b="1" dirty="0">
                <a:solidFill>
                  <a:srgbClr val="000099"/>
                </a:solidFill>
                <a:latin typeface="Tahoma" pitchFamily="34" charset="0"/>
                <a:cs typeface="Times New Roman" pitchFamily="18" charset="0"/>
              </a:rPr>
              <a:t>ECVET </a:t>
            </a:r>
            <a:r>
              <a:rPr lang="it-IT" sz="2200" b="1" dirty="0" smtClean="0">
                <a:solidFill>
                  <a:srgbClr val="000099"/>
                </a:solidFill>
                <a:latin typeface="Tahoma" pitchFamily="34" charset="0"/>
                <a:cs typeface="Times New Roman" pitchFamily="18" charset="0"/>
              </a:rPr>
              <a:t>in the </a:t>
            </a:r>
            <a:r>
              <a:rPr lang="it-IT" sz="2200" b="1" dirty="0" err="1" smtClean="0">
                <a:solidFill>
                  <a:srgbClr val="000099"/>
                </a:solidFill>
                <a:latin typeface="Tahoma" pitchFamily="34" charset="0"/>
                <a:cs typeface="Times New Roman" pitchFamily="18" charset="0"/>
              </a:rPr>
              <a:t>framework</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of</a:t>
            </a:r>
            <a:r>
              <a:rPr lang="it-IT" sz="2200" b="1" dirty="0" smtClean="0">
                <a:solidFill>
                  <a:srgbClr val="000099"/>
                </a:solidFill>
                <a:latin typeface="Tahoma" pitchFamily="34" charset="0"/>
                <a:cs typeface="Times New Roman" pitchFamily="18" charset="0"/>
              </a:rPr>
              <a:t> the </a:t>
            </a:r>
            <a:r>
              <a:rPr lang="it-IT" sz="2200" b="1" dirty="0" err="1" smtClean="0">
                <a:solidFill>
                  <a:srgbClr val="000099"/>
                </a:solidFill>
                <a:latin typeface="Tahoma" pitchFamily="34" charset="0"/>
                <a:cs typeface="Times New Roman" pitchFamily="18" charset="0"/>
              </a:rPr>
              <a:t>reform</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process</a:t>
            </a:r>
            <a:endParaRPr lang="it-IT" sz="2200" b="1" dirty="0" smtClean="0">
              <a:solidFill>
                <a:srgbClr val="000099"/>
              </a:solidFill>
              <a:latin typeface="Tahoma" pitchFamily="34" charset="0"/>
              <a:cs typeface="Times New Roman" pitchFamily="18" charset="0"/>
            </a:endParaRPr>
          </a:p>
          <a:p>
            <a:pPr algn="r" eaLnBrk="0" hangingPunct="0">
              <a:lnSpc>
                <a:spcPct val="80000"/>
              </a:lnSpc>
            </a:pPr>
            <a:endParaRPr lang="it-IT" sz="1050" b="1" dirty="0" smtClean="0">
              <a:solidFill>
                <a:srgbClr val="000099"/>
              </a:solidFill>
              <a:latin typeface="Tahoma" pitchFamily="34" charset="0"/>
              <a:cs typeface="Times New Roman" pitchFamily="18" charset="0"/>
            </a:endParaRPr>
          </a:p>
          <a:p>
            <a:pPr algn="r" eaLnBrk="0" hangingPunct="0">
              <a:lnSpc>
                <a:spcPct val="80000"/>
              </a:lnSpc>
            </a:pPr>
            <a:r>
              <a:rPr lang="it-IT" sz="2200" b="1" dirty="0" err="1" smtClean="0">
                <a:solidFill>
                  <a:srgbClr val="000099"/>
                </a:solidFill>
                <a:latin typeface="Tahoma" pitchFamily="34" charset="0"/>
                <a:cs typeface="Times New Roman" pitchFamily="18" charset="0"/>
              </a:rPr>
              <a:t>of</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learning</a:t>
            </a:r>
            <a:r>
              <a:rPr lang="it-IT" sz="2200" b="1" dirty="0" smtClean="0">
                <a:solidFill>
                  <a:srgbClr val="000099"/>
                </a:solidFill>
                <a:latin typeface="Tahoma" pitchFamily="34" charset="0"/>
                <a:cs typeface="Times New Roman" pitchFamily="18" charset="0"/>
              </a:rPr>
              <a:t> </a:t>
            </a:r>
            <a:r>
              <a:rPr lang="it-IT" sz="2200" b="1" dirty="0" err="1" smtClean="0">
                <a:solidFill>
                  <a:srgbClr val="000099"/>
                </a:solidFill>
                <a:latin typeface="Tahoma" pitchFamily="34" charset="0"/>
                <a:cs typeface="Times New Roman" pitchFamily="18" charset="0"/>
              </a:rPr>
              <a:t>systems</a:t>
            </a:r>
            <a:r>
              <a:rPr lang="it-IT" sz="2200" b="1" dirty="0" smtClean="0">
                <a:solidFill>
                  <a:srgbClr val="000099"/>
                </a:solidFill>
                <a:latin typeface="Tahoma" pitchFamily="34" charset="0"/>
                <a:cs typeface="Times New Roman" pitchFamily="18" charset="0"/>
              </a:rPr>
              <a:t> </a:t>
            </a:r>
          </a:p>
          <a:p>
            <a:pPr algn="r" eaLnBrk="0" hangingPunct="0">
              <a:lnSpc>
                <a:spcPct val="80000"/>
              </a:lnSpc>
            </a:pPr>
            <a:endParaRPr lang="it-IT" sz="1200" b="1" dirty="0" smtClean="0">
              <a:solidFill>
                <a:srgbClr val="000099"/>
              </a:solidFill>
              <a:latin typeface="Tahoma" pitchFamily="34" charset="0"/>
              <a:cs typeface="Times New Roman" pitchFamily="18" charset="0"/>
            </a:endParaRPr>
          </a:p>
          <a:p>
            <a:pPr algn="r" eaLnBrk="0" hangingPunct="0">
              <a:lnSpc>
                <a:spcPct val="80000"/>
              </a:lnSpc>
            </a:pPr>
            <a:r>
              <a:rPr lang="it-IT" sz="1050" b="1" dirty="0" smtClean="0">
                <a:solidFill>
                  <a:srgbClr val="000099"/>
                </a:solidFill>
                <a:latin typeface="Tahoma"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theme/theme1.xml><?xml version="1.0" encoding="utf-8"?>
<a:theme xmlns:a="http://schemas.openxmlformats.org/drawingml/2006/main" name="TRANSFINE_CR">
  <a:themeElements>
    <a:clrScheme name="TRANSFINE_CR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TRANSFINE_C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NSFINE_CR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TRANSFINE_CR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TRANSFINE_CR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NSFINE_CR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TRANSFINE_CR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TRANSFINE_CR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TRANSFINE_CR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4755</TotalTime>
  <Words>318</Words>
  <Application>Microsoft Office PowerPoint</Application>
  <PresentationFormat>Presentazione su schermo (4:3)</PresentationFormat>
  <Paragraphs>88</Paragraphs>
  <Slides>9</Slides>
  <Notes>9</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9</vt:i4>
      </vt:variant>
    </vt:vector>
  </HeadingPairs>
  <TitlesOfParts>
    <vt:vector size="11" baseType="lpstr">
      <vt:lpstr>TRANSFINE_CR</vt:lpstr>
      <vt:lpstr>Fotografia Photo Editor</vt:lpstr>
      <vt:lpstr>Diapositiva 1</vt:lpstr>
      <vt:lpstr>EU economic space development policies, based on the principle of free movement of goods, services, capitals and citizens, have been focused, in the last years, on the basic right to workers’ mobility.  Mobility is at once conceived as an opportunity for professional and cultural growth of citizens and as a tool of adaptability to labour market.    </vt:lpstr>
      <vt:lpstr>Mobility of people means:  ◊ geographical mobility ◊  occupational mobility   In order to ensure the right to mobility is fully enforced, both geographical and occupational, from 2000 onwards the main issue for European institutions becomes the portability and recognition of qualifications obtained by individuals by learning and working   In this context the transparency issue has been tested with reference to:  ◊  certificates ◊  qualification systems ◊  ways of representing each qualification and of related skill    </vt:lpstr>
      <vt:lpstr>Transparency of certificates, systems and individual qualifications and skills has a direct and significant impact on:   ◊  labour market   ◊  learning systems   ◊  individual students and workers     </vt:lpstr>
      <vt:lpstr>The most significant impacts on the labour market:  ◊  «Measuring» skills actually acquired by workers  ◊  improving match between workers’ skills owned and skills required         by enterprises   ◊  simplifying exchange and knowledge transfer between companies and          across sectors   ◊  managing occupational and geographical mobility more effectively , in         order to combat the mismatch between skills and sectors/enterprises  ◊  contrasting the decreasing work force trend by promoting active         ageing policies   ◊  promoting insertion of  young people in the labour market by creating         a market value of skills, abilities and knowledge acquired mainly in         formal contexts  </vt:lpstr>
      <vt:lpstr>  In order to ensure transparency, portability and recognition of qualifications,   learning systems (main 'producers' of qualifications) are engaged in a far-reaching   reform that calls for the adoption of new tools such as:   ◊  develop a need analysis systems based on minimum information unit consisting of     competences    ◊  identify a common framework of skills and competences aimed at employability and     active citizenship    ◊  invest in innovative methodologies and pedagogies, coherent with competences      development    ◊  optimize learning systems quality  ◊  develop a qualification framework at European level to compare national frameworks  ◊  represent qualifications following the Learning Outcomes approach   ◊  develop a system for inter-system credit transfer and with reference to the labour market  ◊ recognize non-formal and informal learning      </vt:lpstr>
      <vt:lpstr> Significant impacts from the citizen’s point of view:   ◊ improve employability, on the basis of qualifications more readable     and consistent with labour market needs    ◊ improve professional growth opportunities, both with reference to     career promotion and to salary issues   ◊ promote individual investments in training, via tools of      customization more coherent with citizens’ needs, with special      reference to adult popolation    ◊ increase motivation to learn and improve levels of self-esteem   </vt:lpstr>
      <vt:lpstr> The European strategy for mobility development became operational in 2003, when an ad hoc Coordination Group launched by the Commission stressed the relevance of the following items:  ◊  Improve  transparency and portability of certificates issued by different authorities       (Europass Decision 2004)  ◊  Generate a single framework for the recognition of qualifications and skills acquired      by citizens (2008 EQF Recommendation)  ◊  Develop a European credit system as a currency of the qualification and the Learning      Outcomes achieved according the EQF approach (2009 ECVET Recommendation)   ◊  Identify common criteria for the improvement of the quality of supply (2009      Recommendation EQARF)  ◊  Create  the necessary technical and institutional conditions for improving informal and non      formal learning (Proposal for a Recommendation of the European Council, on the validation      of NFIL, September 5, 2012)       </vt:lpstr>
      <vt:lpstr>Diapositiva 9</vt:lpstr>
    </vt:vector>
  </TitlesOfParts>
  <Company>ISFOL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Mazzarella</dc:creator>
  <cp:lastModifiedBy>Giovanna de Mottoni</cp:lastModifiedBy>
  <cp:revision>223</cp:revision>
  <dcterms:created xsi:type="dcterms:W3CDTF">2002-05-09T10:53:35Z</dcterms:created>
  <dcterms:modified xsi:type="dcterms:W3CDTF">2012-10-31T14:03:27Z</dcterms:modified>
</cp:coreProperties>
</file>