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8" r:id="rId3"/>
    <p:sldId id="280" r:id="rId4"/>
    <p:sldId id="259" r:id="rId5"/>
    <p:sldId id="270" r:id="rId6"/>
    <p:sldId id="272" r:id="rId7"/>
    <p:sldId id="263" r:id="rId8"/>
    <p:sldId id="281" r:id="rId9"/>
    <p:sldId id="284" r:id="rId10"/>
    <p:sldId id="260" r:id="rId11"/>
    <p:sldId id="264" r:id="rId12"/>
    <p:sldId id="266" r:id="rId13"/>
    <p:sldId id="275" r:id="rId14"/>
    <p:sldId id="279" r:id="rId15"/>
    <p:sldId id="276" r:id="rId16"/>
    <p:sldId id="273" r:id="rId17"/>
    <p:sldId id="274" r:id="rId18"/>
    <p:sldId id="277" r:id="rId19"/>
    <p:sldId id="282" r:id="rId20"/>
    <p:sldId id="283" r:id="rId21"/>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808080"/>
    <a:srgbClr val="969696"/>
    <a:srgbClr val="C0C0C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1" autoAdjust="0"/>
    <p:restoredTop sz="94675" autoAdjust="0"/>
  </p:normalViewPr>
  <p:slideViewPr>
    <p:cSldViewPr>
      <p:cViewPr>
        <p:scale>
          <a:sx n="100" d="100"/>
          <a:sy n="100" d="100"/>
        </p:scale>
        <p:origin x="-1302" y="-240"/>
      </p:cViewPr>
      <p:guideLst>
        <p:guide orient="horz" pos="2160"/>
        <p:guide pos="2880"/>
      </p:guideLst>
    </p:cSldViewPr>
  </p:slideViewPr>
  <p:outlineViewPr>
    <p:cViewPr>
      <p:scale>
        <a:sx n="33" d="100"/>
        <a:sy n="33" d="100"/>
      </p:scale>
      <p:origin x="0" y="454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19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23460007973903E-2"/>
          <c:y val="0.16754787780804967"/>
          <c:w val="0.95123752665007055"/>
          <c:h val="0.74407765823165251"/>
        </c:manualLayout>
      </c:layout>
      <c:barChart>
        <c:barDir val="col"/>
        <c:grouping val="stacked"/>
        <c:varyColors val="0"/>
        <c:ser>
          <c:idx val="0"/>
          <c:order val="0"/>
          <c:tx>
            <c:strRef>
              <c:f>Foglio1!$A$2</c:f>
              <c:strCache>
                <c:ptCount val="1"/>
                <c:pt idx="0">
                  <c:v>Categoria 1</c:v>
                </c:pt>
              </c:strCache>
            </c:strRef>
          </c:tx>
          <c:invertIfNegative val="0"/>
          <c:dLbls>
            <c:dLbl>
              <c:idx val="1"/>
              <c:layout>
                <c:manualLayout>
                  <c:x val="0"/>
                  <c:y val="5.3435114503816793E-2"/>
                </c:manualLayout>
              </c:layout>
              <c:spPr/>
              <c:txPr>
                <a:bodyPr/>
                <a:lstStyle/>
                <a:p>
                  <a:pPr>
                    <a:defRPr/>
                  </a:pPr>
                  <a:endParaRPr lang="it-IT"/>
                </a:p>
              </c:txPr>
              <c:dLblPos val="ctr"/>
              <c:showLegendKey val="0"/>
              <c:showVal val="1"/>
              <c:showCatName val="0"/>
              <c:showSerName val="0"/>
              <c:showPercent val="0"/>
              <c:showBubbleSize val="0"/>
            </c:dLbl>
            <c:dLbl>
              <c:idx val="2"/>
              <c:layout>
                <c:manualLayout>
                  <c:x val="0"/>
                  <c:y val="-2.6717557251908393E-2"/>
                </c:manualLayout>
              </c:layout>
              <c:spPr/>
              <c:txPr>
                <a:bodyPr/>
                <a:lstStyle/>
                <a:p>
                  <a:pPr>
                    <a:defRPr/>
                  </a:pPr>
                  <a:endParaRPr lang="it-IT"/>
                </a:p>
              </c:txPr>
              <c:dLblPos val="ctr"/>
              <c:showLegendKey val="0"/>
              <c:showVal val="1"/>
              <c:showCatName val="0"/>
              <c:showSerName val="0"/>
              <c:showPercent val="0"/>
              <c:showBubbleSize val="0"/>
            </c:dLbl>
            <c:dLbl>
              <c:idx val="3"/>
              <c:layout>
                <c:manualLayout>
                  <c:x val="0"/>
                  <c:y val="2.6717557251908393E-2"/>
                </c:manualLayout>
              </c:layout>
              <c:spPr/>
              <c:txPr>
                <a:bodyPr/>
                <a:lstStyle/>
                <a:p>
                  <a:pPr>
                    <a:defRPr/>
                  </a:pPr>
                  <a:endParaRPr lang="it-IT"/>
                </a:p>
              </c:txPr>
              <c:dLblPos val="ctr"/>
              <c:showLegendKey val="0"/>
              <c:showVal val="1"/>
              <c:showCatName val="0"/>
              <c:showSerName val="0"/>
              <c:showPercent val="0"/>
              <c:showBubbleSize val="0"/>
            </c:dLbl>
            <c:dLbl>
              <c:idx val="4"/>
              <c:layout>
                <c:manualLayout>
                  <c:x val="0"/>
                  <c:y val="6.8702290076335895E-2"/>
                </c:manualLayout>
              </c:layout>
              <c:spPr/>
              <c:txPr>
                <a:bodyPr/>
                <a:lstStyle/>
                <a:p>
                  <a:pPr>
                    <a:defRPr/>
                  </a:pPr>
                  <a:endParaRPr lang="it-IT"/>
                </a:p>
              </c:txPr>
              <c:dLblPos val="ctr"/>
              <c:showLegendKey val="0"/>
              <c:showVal val="1"/>
              <c:showCatName val="0"/>
              <c:showSerName val="0"/>
              <c:showPercent val="0"/>
              <c:showBubbleSize val="0"/>
            </c:dLbl>
            <c:showLegendKey val="0"/>
            <c:showVal val="1"/>
            <c:showCatName val="0"/>
            <c:showSerName val="0"/>
            <c:showPercent val="0"/>
            <c:showBubbleSize val="0"/>
            <c:showLeaderLines val="0"/>
          </c:dLbls>
          <c:cat>
            <c:strRef>
              <c:f>Foglio1!$B$1:$F$1</c:f>
              <c:strCache>
                <c:ptCount val="5"/>
                <c:pt idx="0">
                  <c:v>25-34 anni</c:v>
                </c:pt>
                <c:pt idx="1">
                  <c:v>35-49</c:v>
                </c:pt>
                <c:pt idx="2">
                  <c:v>fino licenza media</c:v>
                </c:pt>
                <c:pt idx="3">
                  <c:v>diploma</c:v>
                </c:pt>
                <c:pt idx="4">
                  <c:v>laurea</c:v>
                </c:pt>
              </c:strCache>
            </c:strRef>
          </c:cat>
          <c:val>
            <c:numRef>
              <c:f>Foglio1!$B$2:$F$2</c:f>
              <c:numCache>
                <c:formatCode>General</c:formatCode>
                <c:ptCount val="5"/>
                <c:pt idx="0">
                  <c:v>61.6</c:v>
                </c:pt>
                <c:pt idx="1">
                  <c:v>81.2</c:v>
                </c:pt>
                <c:pt idx="2">
                  <c:v>53.7</c:v>
                </c:pt>
                <c:pt idx="3">
                  <c:v>73.8</c:v>
                </c:pt>
                <c:pt idx="4">
                  <c:v>90.2</c:v>
                </c:pt>
              </c:numCache>
            </c:numRef>
          </c:val>
        </c:ser>
        <c:ser>
          <c:idx val="1"/>
          <c:order val="1"/>
          <c:tx>
            <c:strRef>
              <c:f>Foglio1!$A$3</c:f>
              <c:strCache>
                <c:ptCount val="1"/>
                <c:pt idx="0">
                  <c:v>Categoria 2</c:v>
                </c:pt>
              </c:strCache>
            </c:strRef>
          </c:tx>
          <c:spPr>
            <a:solidFill>
              <a:schemeClr val="accent6">
                <a:lumMod val="40000"/>
                <a:lumOff val="60000"/>
              </a:schemeClr>
            </a:solidFill>
          </c:spPr>
          <c:invertIfNegative val="0"/>
          <c:dLbls>
            <c:dLbl>
              <c:idx val="0"/>
              <c:layout>
                <c:manualLayout>
                  <c:x val="2.2164760613604356E-3"/>
                  <c:y val="-6.1068702290076327E-2"/>
                </c:manualLayout>
              </c:layout>
              <c:spPr/>
              <c:txPr>
                <a:bodyPr/>
                <a:lstStyle/>
                <a:p>
                  <a:pPr>
                    <a:defRPr/>
                  </a:pPr>
                  <a:endParaRPr lang="it-IT"/>
                </a:p>
              </c:txPr>
              <c:dLblPos val="ctr"/>
              <c:showLegendKey val="0"/>
              <c:showVal val="1"/>
              <c:showCatName val="0"/>
              <c:showSerName val="0"/>
              <c:showPercent val="0"/>
              <c:showBubbleSize val="0"/>
            </c:dLbl>
            <c:dLbl>
              <c:idx val="2"/>
              <c:layout>
                <c:manualLayout>
                  <c:x val="0"/>
                  <c:y val="-8.0152671755725186E-2"/>
                </c:manualLayout>
              </c:layout>
              <c:spPr/>
              <c:txPr>
                <a:bodyPr/>
                <a:lstStyle/>
                <a:p>
                  <a:pPr>
                    <a:defRPr/>
                  </a:pPr>
                  <a:endParaRPr lang="it-IT"/>
                </a:p>
              </c:txPr>
              <c:dLblPos val="ctr"/>
              <c:showLegendKey val="0"/>
              <c:showVal val="1"/>
              <c:showCatName val="0"/>
              <c:showSerName val="0"/>
              <c:showPercent val="0"/>
              <c:showBubbleSize val="0"/>
            </c:dLbl>
            <c:dLbl>
              <c:idx val="3"/>
              <c:layout>
                <c:manualLayout>
                  <c:x val="0"/>
                  <c:y val="-1.5267175572519085E-2"/>
                </c:manualLayout>
              </c:layout>
              <c:spPr/>
              <c:txPr>
                <a:bodyPr/>
                <a:lstStyle/>
                <a:p>
                  <a:pPr>
                    <a:defRPr/>
                  </a:pPr>
                  <a:endParaRPr lang="it-IT"/>
                </a:p>
              </c:txPr>
              <c:dLblPos val="ctr"/>
              <c:showLegendKey val="0"/>
              <c:showVal val="1"/>
              <c:showCatName val="0"/>
              <c:showSerName val="0"/>
              <c:showPercent val="0"/>
              <c:showBubbleSize val="0"/>
            </c:dLbl>
            <c:showLegendKey val="0"/>
            <c:showVal val="1"/>
            <c:showCatName val="0"/>
            <c:showSerName val="0"/>
            <c:showPercent val="0"/>
            <c:showBubbleSize val="0"/>
            <c:showLeaderLines val="0"/>
          </c:dLbls>
          <c:cat>
            <c:strRef>
              <c:f>Foglio1!$B$1:$F$1</c:f>
              <c:strCache>
                <c:ptCount val="5"/>
                <c:pt idx="0">
                  <c:v>25-34 anni</c:v>
                </c:pt>
                <c:pt idx="1">
                  <c:v>35-49</c:v>
                </c:pt>
                <c:pt idx="2">
                  <c:v>fino licenza media</c:v>
                </c:pt>
                <c:pt idx="3">
                  <c:v>diploma</c:v>
                </c:pt>
                <c:pt idx="4">
                  <c:v>laurea</c:v>
                </c:pt>
              </c:strCache>
            </c:strRef>
          </c:cat>
          <c:val>
            <c:numRef>
              <c:f>Foglio1!$B$3:$F$3</c:f>
              <c:numCache>
                <c:formatCode>General</c:formatCode>
                <c:ptCount val="5"/>
                <c:pt idx="0">
                  <c:v>38.4</c:v>
                </c:pt>
                <c:pt idx="1">
                  <c:v>18.799999999999997</c:v>
                </c:pt>
                <c:pt idx="2">
                  <c:v>46.3</c:v>
                </c:pt>
                <c:pt idx="3">
                  <c:v>26.200000000000003</c:v>
                </c:pt>
                <c:pt idx="4">
                  <c:v>9.7999999999999972</c:v>
                </c:pt>
              </c:numCache>
            </c:numRef>
          </c:val>
        </c:ser>
        <c:dLbls>
          <c:showLegendKey val="0"/>
          <c:showVal val="0"/>
          <c:showCatName val="0"/>
          <c:showSerName val="0"/>
          <c:showPercent val="0"/>
          <c:showBubbleSize val="0"/>
        </c:dLbls>
        <c:gapWidth val="55"/>
        <c:overlap val="100"/>
        <c:axId val="76587008"/>
        <c:axId val="76588544"/>
      </c:barChart>
      <c:catAx>
        <c:axId val="76587008"/>
        <c:scaling>
          <c:orientation val="minMax"/>
        </c:scaling>
        <c:delete val="0"/>
        <c:axPos val="b"/>
        <c:numFmt formatCode="General" sourceLinked="1"/>
        <c:majorTickMark val="none"/>
        <c:minorTickMark val="none"/>
        <c:tickLblPos val="nextTo"/>
        <c:crossAx val="76588544"/>
        <c:crosses val="autoZero"/>
        <c:auto val="1"/>
        <c:lblAlgn val="ctr"/>
        <c:lblOffset val="100"/>
        <c:noMultiLvlLbl val="0"/>
      </c:catAx>
      <c:valAx>
        <c:axId val="76588544"/>
        <c:scaling>
          <c:orientation val="minMax"/>
          <c:max val="100"/>
        </c:scaling>
        <c:delete val="1"/>
        <c:axPos val="l"/>
        <c:majorGridlines/>
        <c:numFmt formatCode="General" sourceLinked="1"/>
        <c:majorTickMark val="out"/>
        <c:minorTickMark val="none"/>
        <c:tickLblPos val="nextTo"/>
        <c:crossAx val="76587008"/>
        <c:crosses val="autoZero"/>
        <c:crossBetween val="between"/>
        <c:majorUnit val="20"/>
      </c:valAx>
      <c:spPr>
        <a:noFill/>
        <a:ln w="25395">
          <a:noFill/>
        </a:ln>
      </c:spPr>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5ACE4CD-FF68-420E-AFC9-C795E095B0CF}" type="datetimeFigureOut">
              <a:rPr lang="it-IT"/>
              <a:pPr>
                <a:defRPr/>
              </a:pPr>
              <a:t>14/01/2014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8FC7A74-BFD2-4702-ABA2-4B79613D7F98}" type="slidenum">
              <a:rPr lang="it-IT"/>
              <a:pPr>
                <a:defRPr/>
              </a:pPr>
              <a:t>‹N›</a:t>
            </a:fld>
            <a:endParaRPr lang="it-IT"/>
          </a:p>
        </p:txBody>
      </p:sp>
    </p:spTree>
    <p:extLst>
      <p:ext uri="{BB962C8B-B14F-4D97-AF65-F5344CB8AC3E}">
        <p14:creationId xmlns:p14="http://schemas.microsoft.com/office/powerpoint/2010/main" val="18611045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endParaRPr lang="it-IT" sz="1100" dirty="0" smtClean="0"/>
          </a:p>
        </p:txBody>
      </p:sp>
      <p:sp>
        <p:nvSpPr>
          <p:cNvPr id="1946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A87F7EF-1297-4059-8BE1-E1AA81C85B8E}" type="slidenum">
              <a:rPr lang="it-IT" smtClean="0"/>
              <a:pPr eaLnBrk="1" hangingPunct="1"/>
              <a:t>2</a:t>
            </a:fld>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it-IT" sz="1100" dirty="0"/>
          </a:p>
        </p:txBody>
      </p:sp>
      <p:sp>
        <p:nvSpPr>
          <p:cNvPr id="4" name="Segnaposto numero diapositiva 3"/>
          <p:cNvSpPr>
            <a:spLocks noGrp="1"/>
          </p:cNvSpPr>
          <p:nvPr>
            <p:ph type="sldNum" sz="quarter" idx="10"/>
          </p:nvPr>
        </p:nvSpPr>
        <p:spPr/>
        <p:txBody>
          <a:bodyPr/>
          <a:lstStyle/>
          <a:p>
            <a:pPr>
              <a:defRPr/>
            </a:pPr>
            <a:fld id="{48FC7A74-BFD2-4702-ABA2-4B79613D7F98}" type="slidenum">
              <a:rPr lang="it-IT" smtClean="0"/>
              <a:pPr>
                <a:defRPr/>
              </a:pPr>
              <a:t>11</a:t>
            </a:fld>
            <a:endParaRPr lang="it-IT"/>
          </a:p>
        </p:txBody>
      </p:sp>
    </p:spTree>
    <p:extLst>
      <p:ext uri="{BB962C8B-B14F-4D97-AF65-F5344CB8AC3E}">
        <p14:creationId xmlns:p14="http://schemas.microsoft.com/office/powerpoint/2010/main" val="3247301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it-IT" sz="1100" dirty="0"/>
          </a:p>
        </p:txBody>
      </p:sp>
      <p:sp>
        <p:nvSpPr>
          <p:cNvPr id="4" name="Segnaposto numero diapositiva 3"/>
          <p:cNvSpPr>
            <a:spLocks noGrp="1"/>
          </p:cNvSpPr>
          <p:nvPr>
            <p:ph type="sldNum" sz="quarter" idx="10"/>
          </p:nvPr>
        </p:nvSpPr>
        <p:spPr/>
        <p:txBody>
          <a:bodyPr/>
          <a:lstStyle/>
          <a:p>
            <a:pPr>
              <a:defRPr/>
            </a:pPr>
            <a:fld id="{48FC7A74-BFD2-4702-ABA2-4B79613D7F98}" type="slidenum">
              <a:rPr lang="it-IT" smtClean="0"/>
              <a:pPr>
                <a:defRPr/>
              </a:pPr>
              <a:t>12</a:t>
            </a:fld>
            <a:endParaRPr lang="it-IT"/>
          </a:p>
        </p:txBody>
      </p:sp>
    </p:spTree>
    <p:extLst>
      <p:ext uri="{BB962C8B-B14F-4D97-AF65-F5344CB8AC3E}">
        <p14:creationId xmlns:p14="http://schemas.microsoft.com/office/powerpoint/2010/main" val="3125488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it-IT" sz="1100" b="0" dirty="0"/>
          </a:p>
        </p:txBody>
      </p:sp>
      <p:sp>
        <p:nvSpPr>
          <p:cNvPr id="4" name="Segnaposto numero diapositiva 3"/>
          <p:cNvSpPr>
            <a:spLocks noGrp="1"/>
          </p:cNvSpPr>
          <p:nvPr>
            <p:ph type="sldNum" sz="quarter" idx="10"/>
          </p:nvPr>
        </p:nvSpPr>
        <p:spPr/>
        <p:txBody>
          <a:bodyPr/>
          <a:lstStyle/>
          <a:p>
            <a:pPr>
              <a:defRPr/>
            </a:pPr>
            <a:fld id="{48FC7A74-BFD2-4702-ABA2-4B79613D7F98}" type="slidenum">
              <a:rPr lang="it-IT" smtClean="0"/>
              <a:pPr>
                <a:defRPr/>
              </a:pPr>
              <a:t>13</a:t>
            </a:fld>
            <a:endParaRPr lang="it-IT"/>
          </a:p>
        </p:txBody>
      </p:sp>
    </p:spTree>
    <p:extLst>
      <p:ext uri="{BB962C8B-B14F-4D97-AF65-F5344CB8AC3E}">
        <p14:creationId xmlns:p14="http://schemas.microsoft.com/office/powerpoint/2010/main" val="1269523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it-IT" sz="1100" dirty="0"/>
          </a:p>
        </p:txBody>
      </p:sp>
      <p:sp>
        <p:nvSpPr>
          <p:cNvPr id="4" name="Segnaposto numero diapositiva 3"/>
          <p:cNvSpPr>
            <a:spLocks noGrp="1"/>
          </p:cNvSpPr>
          <p:nvPr>
            <p:ph type="sldNum" sz="quarter" idx="10"/>
          </p:nvPr>
        </p:nvSpPr>
        <p:spPr/>
        <p:txBody>
          <a:bodyPr/>
          <a:lstStyle/>
          <a:p>
            <a:pPr>
              <a:defRPr/>
            </a:pPr>
            <a:fld id="{48FC7A74-BFD2-4702-ABA2-4B79613D7F98}" type="slidenum">
              <a:rPr lang="it-IT" smtClean="0"/>
              <a:pPr>
                <a:defRPr/>
              </a:pPr>
              <a:t>14</a:t>
            </a:fld>
            <a:endParaRPr lang="it-IT"/>
          </a:p>
        </p:txBody>
      </p:sp>
    </p:spTree>
    <p:extLst>
      <p:ext uri="{BB962C8B-B14F-4D97-AF65-F5344CB8AC3E}">
        <p14:creationId xmlns:p14="http://schemas.microsoft.com/office/powerpoint/2010/main" val="2972780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48FC7A74-BFD2-4702-ABA2-4B79613D7F98}" type="slidenum">
              <a:rPr lang="it-IT" smtClean="0"/>
              <a:pPr>
                <a:defRPr/>
              </a:pPr>
              <a:t>15</a:t>
            </a:fld>
            <a:endParaRPr lang="it-IT"/>
          </a:p>
        </p:txBody>
      </p:sp>
    </p:spTree>
    <p:extLst>
      <p:ext uri="{BB962C8B-B14F-4D97-AF65-F5344CB8AC3E}">
        <p14:creationId xmlns:p14="http://schemas.microsoft.com/office/powerpoint/2010/main" val="2356120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it-IT" sz="1100" dirty="0"/>
          </a:p>
        </p:txBody>
      </p:sp>
      <p:sp>
        <p:nvSpPr>
          <p:cNvPr id="4" name="Segnaposto numero diapositiva 3"/>
          <p:cNvSpPr>
            <a:spLocks noGrp="1"/>
          </p:cNvSpPr>
          <p:nvPr>
            <p:ph type="sldNum" sz="quarter" idx="10"/>
          </p:nvPr>
        </p:nvSpPr>
        <p:spPr/>
        <p:txBody>
          <a:bodyPr/>
          <a:lstStyle/>
          <a:p>
            <a:pPr>
              <a:defRPr/>
            </a:pPr>
            <a:fld id="{48FC7A74-BFD2-4702-ABA2-4B79613D7F98}" type="slidenum">
              <a:rPr lang="it-IT" smtClean="0"/>
              <a:pPr>
                <a:defRPr/>
              </a:pPr>
              <a:t>16</a:t>
            </a:fld>
            <a:endParaRPr lang="it-IT"/>
          </a:p>
        </p:txBody>
      </p:sp>
    </p:spTree>
    <p:extLst>
      <p:ext uri="{BB962C8B-B14F-4D97-AF65-F5344CB8AC3E}">
        <p14:creationId xmlns:p14="http://schemas.microsoft.com/office/powerpoint/2010/main" val="4144612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48FC7A74-BFD2-4702-ABA2-4B79613D7F98}" type="slidenum">
              <a:rPr lang="it-IT" smtClean="0"/>
              <a:pPr>
                <a:defRPr/>
              </a:pPr>
              <a:t>17</a:t>
            </a:fld>
            <a:endParaRPr lang="it-IT"/>
          </a:p>
        </p:txBody>
      </p:sp>
    </p:spTree>
    <p:extLst>
      <p:ext uri="{BB962C8B-B14F-4D97-AF65-F5344CB8AC3E}">
        <p14:creationId xmlns:p14="http://schemas.microsoft.com/office/powerpoint/2010/main" val="1696157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48FC7A74-BFD2-4702-ABA2-4B79613D7F98}" type="slidenum">
              <a:rPr lang="it-IT" smtClean="0"/>
              <a:pPr>
                <a:defRPr/>
              </a:pPr>
              <a:t>3</a:t>
            </a:fld>
            <a:endParaRPr lang="it-IT"/>
          </a:p>
        </p:txBody>
      </p:sp>
    </p:spTree>
    <p:extLst>
      <p:ext uri="{BB962C8B-B14F-4D97-AF65-F5344CB8AC3E}">
        <p14:creationId xmlns:p14="http://schemas.microsoft.com/office/powerpoint/2010/main" val="2507488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smtClean="0"/>
          </a:p>
        </p:txBody>
      </p:sp>
      <p:sp>
        <p:nvSpPr>
          <p:cNvPr id="2048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86F0453-BE66-4B1D-88AA-45A55C2C884D}" type="slidenum">
              <a:rPr lang="it-IT" smtClean="0"/>
              <a:pPr eaLnBrk="1" hangingPunct="1"/>
              <a:t>4</a:t>
            </a:fld>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48FC7A74-BFD2-4702-ABA2-4B79613D7F98}" type="slidenum">
              <a:rPr lang="it-IT" smtClean="0"/>
              <a:pPr>
                <a:defRPr/>
              </a:pPr>
              <a:t>5</a:t>
            </a:fld>
            <a:endParaRPr lang="it-IT"/>
          </a:p>
        </p:txBody>
      </p:sp>
    </p:spTree>
    <p:extLst>
      <p:ext uri="{BB962C8B-B14F-4D97-AF65-F5344CB8AC3E}">
        <p14:creationId xmlns:p14="http://schemas.microsoft.com/office/powerpoint/2010/main" val="1802929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it-IT" sz="1100" dirty="0"/>
          </a:p>
        </p:txBody>
      </p:sp>
      <p:sp>
        <p:nvSpPr>
          <p:cNvPr id="4" name="Segnaposto numero diapositiva 3"/>
          <p:cNvSpPr>
            <a:spLocks noGrp="1"/>
          </p:cNvSpPr>
          <p:nvPr>
            <p:ph type="sldNum" sz="quarter" idx="10"/>
          </p:nvPr>
        </p:nvSpPr>
        <p:spPr/>
        <p:txBody>
          <a:bodyPr/>
          <a:lstStyle/>
          <a:p>
            <a:pPr>
              <a:defRPr/>
            </a:pPr>
            <a:fld id="{48FC7A74-BFD2-4702-ABA2-4B79613D7F98}" type="slidenum">
              <a:rPr lang="it-IT" smtClean="0"/>
              <a:pPr>
                <a:defRPr/>
              </a:pPr>
              <a:t>6</a:t>
            </a:fld>
            <a:endParaRPr lang="it-IT"/>
          </a:p>
        </p:txBody>
      </p:sp>
    </p:spTree>
    <p:extLst>
      <p:ext uri="{BB962C8B-B14F-4D97-AF65-F5344CB8AC3E}">
        <p14:creationId xmlns:p14="http://schemas.microsoft.com/office/powerpoint/2010/main" val="2851711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it-IT" sz="1100" dirty="0"/>
          </a:p>
        </p:txBody>
      </p:sp>
      <p:sp>
        <p:nvSpPr>
          <p:cNvPr id="4" name="Segnaposto numero diapositiva 3"/>
          <p:cNvSpPr>
            <a:spLocks noGrp="1"/>
          </p:cNvSpPr>
          <p:nvPr>
            <p:ph type="sldNum" sz="quarter" idx="10"/>
          </p:nvPr>
        </p:nvSpPr>
        <p:spPr/>
        <p:txBody>
          <a:bodyPr/>
          <a:lstStyle/>
          <a:p>
            <a:pPr>
              <a:defRPr/>
            </a:pPr>
            <a:fld id="{48FC7A74-BFD2-4702-ABA2-4B79613D7F98}" type="slidenum">
              <a:rPr lang="it-IT" smtClean="0"/>
              <a:pPr>
                <a:defRPr/>
              </a:pPr>
              <a:t>7</a:t>
            </a:fld>
            <a:endParaRPr lang="it-IT"/>
          </a:p>
        </p:txBody>
      </p:sp>
    </p:spTree>
    <p:extLst>
      <p:ext uri="{BB962C8B-B14F-4D97-AF65-F5344CB8AC3E}">
        <p14:creationId xmlns:p14="http://schemas.microsoft.com/office/powerpoint/2010/main" val="2001093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it-IT" sz="1100" dirty="0"/>
          </a:p>
        </p:txBody>
      </p:sp>
      <p:sp>
        <p:nvSpPr>
          <p:cNvPr id="4" name="Segnaposto numero diapositiva 3"/>
          <p:cNvSpPr>
            <a:spLocks noGrp="1"/>
          </p:cNvSpPr>
          <p:nvPr>
            <p:ph type="sldNum" sz="quarter" idx="10"/>
          </p:nvPr>
        </p:nvSpPr>
        <p:spPr/>
        <p:txBody>
          <a:bodyPr/>
          <a:lstStyle/>
          <a:p>
            <a:pPr>
              <a:defRPr/>
            </a:pPr>
            <a:fld id="{48FC7A74-BFD2-4702-ABA2-4B79613D7F98}" type="slidenum">
              <a:rPr lang="it-IT" smtClean="0"/>
              <a:pPr>
                <a:defRPr/>
              </a:pPr>
              <a:t>8</a:t>
            </a:fld>
            <a:endParaRPr lang="it-IT"/>
          </a:p>
        </p:txBody>
      </p:sp>
    </p:spTree>
    <p:extLst>
      <p:ext uri="{BB962C8B-B14F-4D97-AF65-F5344CB8AC3E}">
        <p14:creationId xmlns:p14="http://schemas.microsoft.com/office/powerpoint/2010/main" val="1067526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it-IT" sz="1100" dirty="0"/>
          </a:p>
        </p:txBody>
      </p:sp>
      <p:sp>
        <p:nvSpPr>
          <p:cNvPr id="4" name="Segnaposto numero diapositiva 3"/>
          <p:cNvSpPr>
            <a:spLocks noGrp="1"/>
          </p:cNvSpPr>
          <p:nvPr>
            <p:ph type="sldNum" sz="quarter" idx="10"/>
          </p:nvPr>
        </p:nvSpPr>
        <p:spPr/>
        <p:txBody>
          <a:bodyPr/>
          <a:lstStyle/>
          <a:p>
            <a:pPr>
              <a:defRPr/>
            </a:pPr>
            <a:fld id="{48FC7A74-BFD2-4702-ABA2-4B79613D7F98}" type="slidenum">
              <a:rPr lang="it-IT" smtClean="0"/>
              <a:pPr>
                <a:defRPr/>
              </a:pPr>
              <a:t>9</a:t>
            </a:fld>
            <a:endParaRPr lang="it-IT"/>
          </a:p>
        </p:txBody>
      </p:sp>
    </p:spTree>
    <p:extLst>
      <p:ext uri="{BB962C8B-B14F-4D97-AF65-F5344CB8AC3E}">
        <p14:creationId xmlns:p14="http://schemas.microsoft.com/office/powerpoint/2010/main" val="678840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endParaRPr lang="it-IT" sz="11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pPr>
              <a:defRPr/>
            </a:pPr>
            <a:fld id="{48FC7A74-BFD2-4702-ABA2-4B79613D7F98}" type="slidenum">
              <a:rPr lang="it-IT" smtClean="0"/>
              <a:pPr>
                <a:defRPr/>
              </a:pPr>
              <a:t>10</a:t>
            </a:fld>
            <a:endParaRPr lang="it-IT"/>
          </a:p>
        </p:txBody>
      </p:sp>
    </p:spTree>
    <p:extLst>
      <p:ext uri="{BB962C8B-B14F-4D97-AF65-F5344CB8AC3E}">
        <p14:creationId xmlns:p14="http://schemas.microsoft.com/office/powerpoint/2010/main" val="3228355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A898C540-4009-43A0-8823-DB73F0490460}" type="slidenum">
              <a:rPr lang="it-IT"/>
              <a:pPr>
                <a:defRPr/>
              </a:pPr>
              <a:t>‹N›</a:t>
            </a:fld>
            <a:endParaRPr lang="it-IT"/>
          </a:p>
        </p:txBody>
      </p:sp>
    </p:spTree>
    <p:extLst>
      <p:ext uri="{BB962C8B-B14F-4D97-AF65-F5344CB8AC3E}">
        <p14:creationId xmlns:p14="http://schemas.microsoft.com/office/powerpoint/2010/main" val="2050058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66751015-7C4C-4F9E-B957-A7BF3A92296B}" type="slidenum">
              <a:rPr lang="it-IT"/>
              <a:pPr>
                <a:defRPr/>
              </a:pPr>
              <a:t>‹N›</a:t>
            </a:fld>
            <a:endParaRPr lang="it-IT"/>
          </a:p>
        </p:txBody>
      </p:sp>
    </p:spTree>
    <p:extLst>
      <p:ext uri="{BB962C8B-B14F-4D97-AF65-F5344CB8AC3E}">
        <p14:creationId xmlns:p14="http://schemas.microsoft.com/office/powerpoint/2010/main" val="3874471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74F0DE67-802E-4A95-AD20-AD811EB298CC}" type="slidenum">
              <a:rPr lang="it-IT"/>
              <a:pPr>
                <a:defRPr/>
              </a:pPr>
              <a:t>‹N›</a:t>
            </a:fld>
            <a:endParaRPr lang="it-IT"/>
          </a:p>
        </p:txBody>
      </p:sp>
    </p:spTree>
    <p:extLst>
      <p:ext uri="{BB962C8B-B14F-4D97-AF65-F5344CB8AC3E}">
        <p14:creationId xmlns:p14="http://schemas.microsoft.com/office/powerpoint/2010/main" val="74087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8041C547-C066-4B7B-AC5D-AE5C3B019E28}" type="slidenum">
              <a:rPr lang="it-IT"/>
              <a:pPr>
                <a:defRPr/>
              </a:pPr>
              <a:t>‹N›</a:t>
            </a:fld>
            <a:endParaRPr lang="it-IT"/>
          </a:p>
        </p:txBody>
      </p:sp>
    </p:spTree>
    <p:extLst>
      <p:ext uri="{BB962C8B-B14F-4D97-AF65-F5344CB8AC3E}">
        <p14:creationId xmlns:p14="http://schemas.microsoft.com/office/powerpoint/2010/main" val="2184051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1128C057-67E9-4E5B-9C67-067B578A7DBF}" type="slidenum">
              <a:rPr lang="it-IT"/>
              <a:pPr>
                <a:defRPr/>
              </a:pPr>
              <a:t>‹N›</a:t>
            </a:fld>
            <a:endParaRPr lang="it-IT"/>
          </a:p>
        </p:txBody>
      </p:sp>
    </p:spTree>
    <p:extLst>
      <p:ext uri="{BB962C8B-B14F-4D97-AF65-F5344CB8AC3E}">
        <p14:creationId xmlns:p14="http://schemas.microsoft.com/office/powerpoint/2010/main" val="220203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F27AB22E-10F9-4696-AD80-B1E6482DABA8}" type="slidenum">
              <a:rPr lang="it-IT"/>
              <a:pPr>
                <a:defRPr/>
              </a:pPr>
              <a:t>‹N›</a:t>
            </a:fld>
            <a:endParaRPr lang="it-IT"/>
          </a:p>
        </p:txBody>
      </p:sp>
    </p:spTree>
    <p:extLst>
      <p:ext uri="{BB962C8B-B14F-4D97-AF65-F5344CB8AC3E}">
        <p14:creationId xmlns:p14="http://schemas.microsoft.com/office/powerpoint/2010/main" val="1862961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C69744BC-A821-4FD7-9E9A-D727212D7421}" type="slidenum">
              <a:rPr lang="it-IT"/>
              <a:pPr>
                <a:defRPr/>
              </a:pPr>
              <a:t>‹N›</a:t>
            </a:fld>
            <a:endParaRPr lang="it-IT"/>
          </a:p>
        </p:txBody>
      </p:sp>
    </p:spTree>
    <p:extLst>
      <p:ext uri="{BB962C8B-B14F-4D97-AF65-F5344CB8AC3E}">
        <p14:creationId xmlns:p14="http://schemas.microsoft.com/office/powerpoint/2010/main" val="1271944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5E231B3A-BA50-48BF-8AB9-0A7FD5FA179F}" type="slidenum">
              <a:rPr lang="it-IT"/>
              <a:pPr>
                <a:defRPr/>
              </a:pPr>
              <a:t>‹N›</a:t>
            </a:fld>
            <a:endParaRPr lang="it-IT"/>
          </a:p>
        </p:txBody>
      </p:sp>
    </p:spTree>
    <p:extLst>
      <p:ext uri="{BB962C8B-B14F-4D97-AF65-F5344CB8AC3E}">
        <p14:creationId xmlns:p14="http://schemas.microsoft.com/office/powerpoint/2010/main" val="326902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8EED53BA-6A21-4BEB-BF39-70E3A06F9A31}" type="slidenum">
              <a:rPr lang="it-IT"/>
              <a:pPr>
                <a:defRPr/>
              </a:pPr>
              <a:t>‹N›</a:t>
            </a:fld>
            <a:endParaRPr lang="it-IT"/>
          </a:p>
        </p:txBody>
      </p:sp>
    </p:spTree>
    <p:extLst>
      <p:ext uri="{BB962C8B-B14F-4D97-AF65-F5344CB8AC3E}">
        <p14:creationId xmlns:p14="http://schemas.microsoft.com/office/powerpoint/2010/main" val="82390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462B7D7F-F2E1-44DA-8DE7-6615E8599E54}" type="slidenum">
              <a:rPr lang="it-IT"/>
              <a:pPr>
                <a:defRPr/>
              </a:pPr>
              <a:t>‹N›</a:t>
            </a:fld>
            <a:endParaRPr lang="it-IT"/>
          </a:p>
        </p:txBody>
      </p:sp>
    </p:spTree>
    <p:extLst>
      <p:ext uri="{BB962C8B-B14F-4D97-AF65-F5344CB8AC3E}">
        <p14:creationId xmlns:p14="http://schemas.microsoft.com/office/powerpoint/2010/main" val="219732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FA47611A-F71C-4905-9762-0CD04384185B}" type="slidenum">
              <a:rPr lang="it-IT"/>
              <a:pPr>
                <a:defRPr/>
              </a:pPr>
              <a:t>‹N›</a:t>
            </a:fld>
            <a:endParaRPr lang="it-IT"/>
          </a:p>
        </p:txBody>
      </p:sp>
    </p:spTree>
    <p:extLst>
      <p:ext uri="{BB962C8B-B14F-4D97-AF65-F5344CB8AC3E}">
        <p14:creationId xmlns:p14="http://schemas.microsoft.com/office/powerpoint/2010/main" val="254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4C794A3F-785E-4136-A834-798F5C81C0E7}"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gouvernement.fr/gouvernement/loi-cadre-pour-l-egalite-femmes-hommes-agir-sur-tous-les-fronts" TargetMode="External"/><Relationship Id="rId13" Type="http://schemas.openxmlformats.org/officeDocument/2006/relationships/hyperlink" Target="http://www.istat.it/" TargetMode="External"/><Relationship Id="rId3" Type="http://schemas.openxmlformats.org/officeDocument/2006/relationships/hyperlink" Target="http://www.europa.eu/" TargetMode="External"/><Relationship Id="rId7" Type="http://schemas.openxmlformats.org/officeDocument/2006/relationships/hyperlink" Target="http://femmes.gouv.fr/wpcontent/uploads/2013/07/1313602B-PL-%C3%A9galit%C3%A9-femmes-hommes.pdf" TargetMode="External"/><Relationship Id="rId12" Type="http://schemas.openxmlformats.org/officeDocument/2006/relationships/hyperlink" Target="http://archivio.isfol.it/DocEditor/test/File/2012/Editoria/IOP2_Congedi_di_paternit%C3%83%C2%A0.pdf" TargetMode="External"/><Relationship Id="rId17" Type="http://schemas.openxmlformats.org/officeDocument/2006/relationships/hyperlink" Target="http://www.politichefamiglia.it/" TargetMode="External"/><Relationship Id="rId2" Type="http://schemas.openxmlformats.org/officeDocument/2006/relationships/hyperlink" Target="http://annazavaritt.blog.ilsole24ore.com/files/pdl-smartworking-bozza-alessia-mosca.pdf" TargetMode="External"/><Relationship Id="rId16" Type="http://schemas.openxmlformats.org/officeDocument/2006/relationships/hyperlink" Target="http://www.pariopportunita.gov.it/index.php/intesa-e-conciliazione" TargetMode="External"/><Relationship Id="rId1" Type="http://schemas.openxmlformats.org/officeDocument/2006/relationships/slideLayout" Target="../slideLayouts/slideLayout1.xml"/><Relationship Id="rId6" Type="http://schemas.openxmlformats.org/officeDocument/2006/relationships/hyperlink" Target="http://www.europarl.europa.eu/sides/getDoc.do?pubRef=-//EP//NONSGML%2bWDECL%2bP7-DCL-2012-0032%2b0%2bDOC%2bPDF%2bV0//EN" TargetMode="External"/><Relationship Id="rId11" Type="http://schemas.openxmlformats.org/officeDocument/2006/relationships/hyperlink" Target="http://isfoloa.isfol.it/bitstream/123456789/382/9/ISFOL%20OCCASIONAL%20PAPER_Viale.pdf" TargetMode="External"/><Relationship Id="rId5" Type="http://schemas.openxmlformats.org/officeDocument/2006/relationships/hyperlink" Target="http://eyf2014.wordpress.com/" TargetMode="External"/><Relationship Id="rId15" Type="http://schemas.openxmlformats.org/officeDocument/2006/relationships/hyperlink" Target="http://www.oecd.org/els/soc/oecdfamilydatabase.htm" TargetMode="External"/><Relationship Id="rId10" Type="http://schemas.openxmlformats.org/officeDocument/2006/relationships/hyperlink" Target="http://www.gov.uk/parental-leave/overview" TargetMode="External"/><Relationship Id="rId4" Type="http://schemas.openxmlformats.org/officeDocument/2006/relationships/hyperlink" Target="http://www.eurofound.europa.eu/" TargetMode="External"/><Relationship Id="rId9" Type="http://schemas.openxmlformats.org/officeDocument/2006/relationships/hyperlink" Target="http://www.familyaudit.org/" TargetMode="External"/><Relationship Id="rId14" Type="http://schemas.openxmlformats.org/officeDocument/2006/relationships/hyperlink" Target="http://www.oecdbetterlifeindex.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sfol.it/" TargetMode="External"/><Relationship Id="rId2" Type="http://schemas.openxmlformats.org/officeDocument/2006/relationships/hyperlink" Target="mailto:v.viale@isfol.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6" name="Rectangle 8"/>
          <p:cNvSpPr>
            <a:spLocks noChangeArrowheads="1"/>
          </p:cNvSpPr>
          <p:nvPr/>
        </p:nvSpPr>
        <p:spPr bwMode="auto">
          <a:xfrm>
            <a:off x="3492500" y="2340126"/>
            <a:ext cx="4967288"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defRPr/>
            </a:pPr>
            <a:endParaRPr lang="it-IT" sz="1000" dirty="0">
              <a:solidFill>
                <a:srgbClr val="FF6600"/>
              </a:solidFill>
              <a:latin typeface="Times New Roman" pitchFamily="18" charset="0"/>
              <a:cs typeface="Times New Roman" pitchFamily="18" charset="0"/>
            </a:endParaRPr>
          </a:p>
          <a:p>
            <a:pPr algn="ctr"/>
            <a:r>
              <a:rPr lang="it-IT" sz="2000" b="1" dirty="0" smtClean="0">
                <a:solidFill>
                  <a:srgbClr val="FF6600"/>
                </a:solidFill>
                <a:latin typeface="Times New Roman" pitchFamily="18" charset="0"/>
                <a:cs typeface="Times New Roman" pitchFamily="18" charset="0"/>
              </a:rPr>
              <a:t>Politiche di conciliazione</a:t>
            </a:r>
          </a:p>
          <a:p>
            <a:pPr algn="ctr"/>
            <a:endParaRPr lang="it-IT" sz="2000" b="1" dirty="0" smtClean="0">
              <a:solidFill>
                <a:srgbClr val="FF6600"/>
              </a:solidFill>
              <a:latin typeface="Times New Roman" pitchFamily="18" charset="0"/>
              <a:cs typeface="Times New Roman" pitchFamily="18" charset="0"/>
            </a:endParaRPr>
          </a:p>
          <a:p>
            <a:pPr algn="ctr"/>
            <a:r>
              <a:rPr lang="it-IT" sz="1400" dirty="0">
                <a:solidFill>
                  <a:srgbClr val="FF6600"/>
                </a:solidFill>
                <a:latin typeface="Times New Roman" pitchFamily="18" charset="0"/>
                <a:cs typeface="Times New Roman" pitchFamily="18" charset="0"/>
              </a:rPr>
              <a:t>Roma 17 gennaio 2014</a:t>
            </a:r>
          </a:p>
          <a:p>
            <a:pPr algn="ctr"/>
            <a:endParaRPr lang="it-IT" sz="2000" b="1" dirty="0" smtClean="0">
              <a:solidFill>
                <a:srgbClr val="FF6600"/>
              </a:solidFill>
              <a:latin typeface="Times New Roman" pitchFamily="18" charset="0"/>
              <a:cs typeface="Times New Roman" pitchFamily="18" charset="0"/>
            </a:endParaRPr>
          </a:p>
          <a:p>
            <a:pPr algn="ctr"/>
            <a:r>
              <a:rPr lang="it-IT" sz="1400" b="1" dirty="0" smtClean="0">
                <a:solidFill>
                  <a:srgbClr val="FF6600"/>
                </a:solidFill>
                <a:latin typeface="Times New Roman" pitchFamily="18" charset="0"/>
                <a:cs typeface="Times New Roman" pitchFamily="18" charset="0"/>
              </a:rPr>
              <a:t>Executive </a:t>
            </a:r>
            <a:r>
              <a:rPr lang="it-IT" sz="1400" b="1" dirty="0">
                <a:solidFill>
                  <a:srgbClr val="FF6600"/>
                </a:solidFill>
                <a:latin typeface="Times New Roman" pitchFamily="18" charset="0"/>
                <a:cs typeface="Times New Roman" pitchFamily="18" charset="0"/>
              </a:rPr>
              <a:t>Master in Management e Innovazione delle Pubbliche Amministrazioni</a:t>
            </a:r>
          </a:p>
          <a:p>
            <a:pPr algn="ctr"/>
            <a:r>
              <a:rPr lang="it-IT" sz="1400" b="1" dirty="0">
                <a:solidFill>
                  <a:srgbClr val="FF6600"/>
                </a:solidFill>
                <a:latin typeface="Times New Roman" pitchFamily="18" charset="0"/>
                <a:cs typeface="Times New Roman" pitchFamily="18" charset="0"/>
              </a:rPr>
              <a:t>ALTIS</a:t>
            </a:r>
          </a:p>
          <a:p>
            <a:pPr algn="ctr"/>
            <a:r>
              <a:rPr lang="it-IT" sz="1400" b="1" dirty="0">
                <a:solidFill>
                  <a:srgbClr val="FF6600"/>
                </a:solidFill>
                <a:latin typeface="Times New Roman" pitchFamily="18" charset="0"/>
                <a:cs typeface="Times New Roman" pitchFamily="18" charset="0"/>
              </a:rPr>
              <a:t> </a:t>
            </a:r>
          </a:p>
          <a:p>
            <a:pPr algn="ctr"/>
            <a:r>
              <a:rPr lang="it-IT" sz="1200" b="1" dirty="0">
                <a:solidFill>
                  <a:srgbClr val="FF6600"/>
                </a:solidFill>
                <a:latin typeface="Times New Roman" pitchFamily="18" charset="0"/>
                <a:cs typeface="Times New Roman" pitchFamily="18" charset="0"/>
              </a:rPr>
              <a:t>Collegio Universitario di Merito «Villa Nazareth» della Fondazione</a:t>
            </a:r>
          </a:p>
          <a:p>
            <a:pPr algn="ctr"/>
            <a:r>
              <a:rPr lang="it-IT" sz="1200" b="1" dirty="0">
                <a:solidFill>
                  <a:srgbClr val="FF6600"/>
                </a:solidFill>
                <a:latin typeface="Times New Roman" pitchFamily="18" charset="0"/>
                <a:cs typeface="Times New Roman" pitchFamily="18" charset="0"/>
              </a:rPr>
              <a:t>Comunità Domenico </a:t>
            </a:r>
            <a:r>
              <a:rPr lang="it-IT" sz="1200" b="1" dirty="0" err="1">
                <a:solidFill>
                  <a:srgbClr val="FF6600"/>
                </a:solidFill>
                <a:latin typeface="Times New Roman" pitchFamily="18" charset="0"/>
                <a:cs typeface="Times New Roman" pitchFamily="18" charset="0"/>
              </a:rPr>
              <a:t>Tardini</a:t>
            </a:r>
            <a:r>
              <a:rPr lang="it-IT" sz="1200" b="1" dirty="0">
                <a:solidFill>
                  <a:srgbClr val="FF6600"/>
                </a:solidFill>
                <a:latin typeface="Times New Roman" pitchFamily="18" charset="0"/>
                <a:cs typeface="Times New Roman" pitchFamily="18" charset="0"/>
              </a:rPr>
              <a:t> ONLUS</a:t>
            </a:r>
          </a:p>
          <a:p>
            <a:pPr algn="ctr">
              <a:defRPr/>
            </a:pPr>
            <a:endParaRPr lang="it-IT" sz="2000" b="1" dirty="0">
              <a:solidFill>
                <a:srgbClr val="FF6600"/>
              </a:solidFill>
              <a:latin typeface="Times New Roman" pitchFamily="18" charset="0"/>
              <a:cs typeface="Times New Roman" pitchFamily="18" charset="0"/>
            </a:endParaRPr>
          </a:p>
        </p:txBody>
      </p:sp>
      <p:sp>
        <p:nvSpPr>
          <p:cNvPr id="2051" name="Rectangle 10"/>
          <p:cNvSpPr>
            <a:spLocks noChangeArrowheads="1"/>
          </p:cNvSpPr>
          <p:nvPr/>
        </p:nvSpPr>
        <p:spPr bwMode="auto">
          <a:xfrm>
            <a:off x="323850" y="3371711"/>
            <a:ext cx="2232025"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it-IT" sz="1400" b="1" dirty="0">
                <a:solidFill>
                  <a:srgbClr val="FF6600"/>
                </a:solidFill>
                <a:latin typeface="Times New Roman" pitchFamily="18" charset="0"/>
                <a:cs typeface="Times New Roman" pitchFamily="18" charset="0"/>
              </a:rPr>
              <a:t>Pari </a:t>
            </a:r>
            <a:r>
              <a:rPr lang="it-IT" sz="1400" b="1" dirty="0" smtClean="0">
                <a:solidFill>
                  <a:srgbClr val="FF6600"/>
                </a:solidFill>
                <a:latin typeface="Times New Roman" pitchFamily="18" charset="0"/>
                <a:cs typeface="Times New Roman" pitchFamily="18" charset="0"/>
              </a:rPr>
              <a:t>opportunità e </a:t>
            </a:r>
            <a:r>
              <a:rPr lang="it-IT" sz="1400" b="1" dirty="0">
                <a:solidFill>
                  <a:srgbClr val="FF6600"/>
                </a:solidFill>
                <a:latin typeface="Times New Roman" pitchFamily="18" charset="0"/>
                <a:cs typeface="Times New Roman" pitchFamily="18" charset="0"/>
              </a:rPr>
              <a:t>non discriminazione</a:t>
            </a:r>
          </a:p>
          <a:p>
            <a:endParaRPr lang="it-IT" sz="1400" dirty="0">
              <a:solidFill>
                <a:srgbClr val="FF6600"/>
              </a:solidFill>
              <a:latin typeface="Times New Roman" pitchFamily="18" charset="0"/>
              <a:cs typeface="Times New Roman" pitchFamily="18" charset="0"/>
            </a:endParaRPr>
          </a:p>
          <a:p>
            <a:r>
              <a:rPr lang="it-IT" sz="1000" dirty="0">
                <a:solidFill>
                  <a:srgbClr val="FF6600"/>
                </a:solidFill>
                <a:latin typeface="Times New Roman" pitchFamily="18" charset="0"/>
                <a:cs typeface="Times New Roman" pitchFamily="18" charset="0"/>
              </a:rPr>
              <a:t>C.so d’Italia, 33</a:t>
            </a:r>
          </a:p>
          <a:p>
            <a:r>
              <a:rPr lang="it-IT" sz="1000" dirty="0">
                <a:solidFill>
                  <a:srgbClr val="FF6600"/>
                </a:solidFill>
                <a:latin typeface="Times New Roman" pitchFamily="18" charset="0"/>
                <a:cs typeface="Times New Roman" pitchFamily="18" charset="0"/>
              </a:rPr>
              <a:t>00198 Roma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p:txBody>
          <a:bodyPr/>
          <a:lstStyle/>
          <a:p>
            <a:pPr eaLnBrk="1" hangingPunct="1"/>
            <a:r>
              <a:rPr lang="it-IT" sz="2800" b="1" dirty="0" smtClean="0">
                <a:solidFill>
                  <a:srgbClr val="FF6600"/>
                </a:solidFill>
                <a:latin typeface="Times New Roman" pitchFamily="18" charset="0"/>
                <a:cs typeface="Times New Roman" pitchFamily="18" charset="0"/>
              </a:rPr>
              <a:t>Europa 2020</a:t>
            </a:r>
            <a:endParaRPr lang="it-IT" sz="2800" dirty="0" smtClean="0"/>
          </a:p>
        </p:txBody>
      </p:sp>
      <p:sp>
        <p:nvSpPr>
          <p:cNvPr id="3" name="Segnaposto contenuto 2"/>
          <p:cNvSpPr>
            <a:spLocks noGrp="1"/>
          </p:cNvSpPr>
          <p:nvPr>
            <p:ph idx="1"/>
          </p:nvPr>
        </p:nvSpPr>
        <p:spPr>
          <a:xfrm>
            <a:off x="468313" y="1844675"/>
            <a:ext cx="8229600" cy="4525963"/>
          </a:xfrm>
        </p:spPr>
        <p:txBody>
          <a:bodyPr/>
          <a:lstStyle/>
          <a:p>
            <a:pPr algn="just" eaLnBrk="1" hangingPunct="1">
              <a:defRPr/>
            </a:pPr>
            <a:r>
              <a:rPr lang="it-IT" sz="2400" dirty="0" smtClean="0">
                <a:solidFill>
                  <a:schemeClr val="accent6"/>
                </a:solidFill>
                <a:latin typeface="Times New Roman" pitchFamily="18" charset="0"/>
                <a:cs typeface="Times New Roman" pitchFamily="18" charset="0"/>
              </a:rPr>
              <a:t>sottrarre </a:t>
            </a:r>
            <a:r>
              <a:rPr lang="it-IT" sz="2400" dirty="0">
                <a:solidFill>
                  <a:schemeClr val="accent6"/>
                </a:solidFill>
                <a:latin typeface="Times New Roman" pitchFamily="18" charset="0"/>
                <a:cs typeface="Times New Roman" pitchFamily="18" charset="0"/>
              </a:rPr>
              <a:t>almeno </a:t>
            </a:r>
            <a:r>
              <a:rPr lang="it-IT" sz="2400" b="1" dirty="0">
                <a:solidFill>
                  <a:schemeClr val="accent6"/>
                </a:solidFill>
                <a:latin typeface="Times New Roman" pitchFamily="18" charset="0"/>
                <a:cs typeface="Times New Roman" pitchFamily="18" charset="0"/>
              </a:rPr>
              <a:t>20 milioni </a:t>
            </a:r>
            <a:r>
              <a:rPr lang="it-IT" sz="2400" dirty="0">
                <a:solidFill>
                  <a:schemeClr val="accent6"/>
                </a:solidFill>
                <a:latin typeface="Times New Roman" pitchFamily="18" charset="0"/>
                <a:cs typeface="Times New Roman" pitchFamily="18" charset="0"/>
              </a:rPr>
              <a:t>di persone dalla povertà e dall’esclusione sociale; ad innalzare al </a:t>
            </a:r>
            <a:r>
              <a:rPr lang="it-IT" sz="2400" b="1" dirty="0">
                <a:solidFill>
                  <a:schemeClr val="accent6"/>
                </a:solidFill>
                <a:latin typeface="Times New Roman" pitchFamily="18" charset="0"/>
                <a:cs typeface="Times New Roman" pitchFamily="18" charset="0"/>
              </a:rPr>
              <a:t>75%</a:t>
            </a:r>
            <a:r>
              <a:rPr lang="it-IT" sz="2400" dirty="0">
                <a:solidFill>
                  <a:schemeClr val="accent6"/>
                </a:solidFill>
                <a:latin typeface="Times New Roman" pitchFamily="18" charset="0"/>
                <a:cs typeface="Times New Roman" pitchFamily="18" charset="0"/>
              </a:rPr>
              <a:t> il tasso di occupazione delle donne e degli uomini di età compresa tra </a:t>
            </a:r>
            <a:r>
              <a:rPr lang="it-IT" sz="2400" dirty="0" smtClean="0">
                <a:solidFill>
                  <a:schemeClr val="accent6"/>
                </a:solidFill>
                <a:latin typeface="Times New Roman" pitchFamily="18" charset="0"/>
                <a:cs typeface="Times New Roman" pitchFamily="18" charset="0"/>
              </a:rPr>
              <a:t>20-64</a:t>
            </a:r>
          </a:p>
          <a:p>
            <a:pPr algn="just" eaLnBrk="1" hangingPunct="1">
              <a:defRPr/>
            </a:pPr>
            <a:r>
              <a:rPr lang="it-IT" sz="2400" dirty="0" smtClean="0">
                <a:solidFill>
                  <a:schemeClr val="accent6"/>
                </a:solidFill>
                <a:latin typeface="Times New Roman" pitchFamily="18" charset="0"/>
                <a:cs typeface="Times New Roman" pitchFamily="18" charset="0"/>
              </a:rPr>
              <a:t>gli </a:t>
            </a:r>
            <a:r>
              <a:rPr lang="it-IT" sz="2400" dirty="0">
                <a:solidFill>
                  <a:schemeClr val="accent6"/>
                </a:solidFill>
                <a:latin typeface="Times New Roman" pitchFamily="18" charset="0"/>
                <a:cs typeface="Times New Roman" pitchFamily="18" charset="0"/>
              </a:rPr>
              <a:t>stati membri sono invitati a</a:t>
            </a:r>
            <a:r>
              <a:rPr lang="en-GB" sz="2400" dirty="0">
                <a:solidFill>
                  <a:schemeClr val="accent6"/>
                </a:solidFill>
                <a:latin typeface="Times New Roman" pitchFamily="18" charset="0"/>
                <a:cs typeface="Times New Roman" pitchFamily="18" charset="0"/>
              </a:rPr>
              <a:t> </a:t>
            </a:r>
            <a:r>
              <a:rPr lang="it-IT" sz="2400" dirty="0">
                <a:solidFill>
                  <a:schemeClr val="accent6"/>
                </a:solidFill>
                <a:latin typeface="Times New Roman" pitchFamily="18" charset="0"/>
                <a:cs typeface="Times New Roman" pitchFamily="18" charset="0"/>
              </a:rPr>
              <a:t>intensificare gli sforzi per migliorare le infrastrutture e i servizi all’infanzia prestando maggiore attenzione alla conciliazione tra vita professionale e vita </a:t>
            </a:r>
            <a:r>
              <a:rPr lang="it-IT" sz="2400" dirty="0" smtClean="0">
                <a:solidFill>
                  <a:schemeClr val="accent6"/>
                </a:solidFill>
                <a:latin typeface="Times New Roman" pitchFamily="18" charset="0"/>
                <a:cs typeface="Times New Roman" pitchFamily="18" charset="0"/>
              </a:rPr>
              <a:t>lavorativa</a:t>
            </a:r>
            <a:endParaRPr lang="it-IT" sz="2400" dirty="0">
              <a:solidFill>
                <a:schemeClr val="accent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lstStyle/>
          <a:p>
            <a:pPr eaLnBrk="1" hangingPunct="1"/>
            <a:r>
              <a:rPr lang="it-IT" sz="2800" b="1" smtClean="0">
                <a:solidFill>
                  <a:srgbClr val="FF6600"/>
                </a:solidFill>
                <a:latin typeface="Times New Roman" pitchFamily="18" charset="0"/>
                <a:cs typeface="Times New Roman" pitchFamily="18" charset="0"/>
              </a:rPr>
              <a:t>In Europa?</a:t>
            </a:r>
          </a:p>
        </p:txBody>
      </p:sp>
      <p:sp>
        <p:nvSpPr>
          <p:cNvPr id="3" name="Segnaposto contenuto 2"/>
          <p:cNvSpPr>
            <a:spLocks noGrp="1"/>
          </p:cNvSpPr>
          <p:nvPr>
            <p:ph idx="1"/>
          </p:nvPr>
        </p:nvSpPr>
        <p:spPr/>
        <p:txBody>
          <a:bodyPr/>
          <a:lstStyle/>
          <a:p>
            <a:pPr eaLnBrk="1" hangingPunct="1">
              <a:defRPr/>
            </a:pPr>
            <a:r>
              <a:rPr lang="it-IT" sz="2400" dirty="0" smtClean="0">
                <a:solidFill>
                  <a:schemeClr val="accent6"/>
                </a:solidFill>
                <a:latin typeface="Times New Roman" pitchFamily="18" charset="0"/>
                <a:cs typeface="Times New Roman" pitchFamily="18" charset="0"/>
              </a:rPr>
              <a:t>Strategia di Lisbona</a:t>
            </a:r>
          </a:p>
          <a:p>
            <a:pPr marL="0" indent="0" eaLnBrk="1" hangingPunct="1">
              <a:buFontTx/>
              <a:buNone/>
              <a:defRPr/>
            </a:pPr>
            <a:endParaRPr lang="it-IT" sz="2400" dirty="0" smtClean="0">
              <a:solidFill>
                <a:schemeClr val="accent6"/>
              </a:solidFill>
              <a:latin typeface="Times New Roman" pitchFamily="18" charset="0"/>
              <a:cs typeface="Times New Roman" pitchFamily="18" charset="0"/>
            </a:endParaRPr>
          </a:p>
          <a:p>
            <a:pPr marL="800100" lvl="2" indent="0" eaLnBrk="1" hangingPunct="1">
              <a:buFontTx/>
              <a:buNone/>
              <a:defRPr/>
            </a:pPr>
            <a:r>
              <a:rPr lang="it-IT" sz="1600" dirty="0" smtClean="0">
                <a:solidFill>
                  <a:schemeClr val="accent6"/>
                </a:solidFill>
                <a:latin typeface="Times New Roman" pitchFamily="18" charset="0"/>
                <a:cs typeface="Times New Roman" pitchFamily="18" charset="0"/>
              </a:rPr>
              <a:t>- tempi </a:t>
            </a:r>
            <a:r>
              <a:rPr lang="it-IT" sz="1600" dirty="0">
                <a:solidFill>
                  <a:schemeClr val="accent6"/>
                </a:solidFill>
                <a:latin typeface="Times New Roman" pitchFamily="18" charset="0"/>
                <a:cs typeface="Times New Roman" pitchFamily="18" charset="0"/>
              </a:rPr>
              <a:t>di lavoro e nuove forme di organizzazione del lavoro</a:t>
            </a:r>
          </a:p>
          <a:p>
            <a:pPr marL="800100" lvl="2" indent="0" eaLnBrk="1" hangingPunct="1">
              <a:buFontTx/>
              <a:buNone/>
              <a:defRPr/>
            </a:pPr>
            <a:r>
              <a:rPr lang="it-IT" sz="1600" dirty="0" smtClean="0">
                <a:solidFill>
                  <a:schemeClr val="accent6"/>
                </a:solidFill>
                <a:latin typeface="Times New Roman" pitchFamily="18" charset="0"/>
                <a:cs typeface="Times New Roman" pitchFamily="18" charset="0"/>
              </a:rPr>
              <a:t>- congedi </a:t>
            </a:r>
            <a:r>
              <a:rPr lang="it-IT" sz="1600" dirty="0">
                <a:solidFill>
                  <a:schemeClr val="accent6"/>
                </a:solidFill>
                <a:latin typeface="Times New Roman" pitchFamily="18" charset="0"/>
                <a:cs typeface="Times New Roman" pitchFamily="18" charset="0"/>
              </a:rPr>
              <a:t>parentali</a:t>
            </a:r>
          </a:p>
          <a:p>
            <a:pPr marL="800100" lvl="2" indent="0" eaLnBrk="1" hangingPunct="1">
              <a:buFontTx/>
              <a:buNone/>
              <a:defRPr/>
            </a:pPr>
            <a:r>
              <a:rPr lang="it-IT" sz="1600" dirty="0" smtClean="0">
                <a:solidFill>
                  <a:schemeClr val="accent6"/>
                </a:solidFill>
                <a:latin typeface="Times New Roman" pitchFamily="18" charset="0"/>
                <a:cs typeface="Times New Roman" pitchFamily="18" charset="0"/>
              </a:rPr>
              <a:t>- cura </a:t>
            </a:r>
            <a:r>
              <a:rPr lang="it-IT" sz="1600" dirty="0">
                <a:solidFill>
                  <a:schemeClr val="accent6"/>
                </a:solidFill>
                <a:latin typeface="Times New Roman" pitchFamily="18" charset="0"/>
                <a:cs typeface="Times New Roman" pitchFamily="18" charset="0"/>
              </a:rPr>
              <a:t>all’infanzia</a:t>
            </a:r>
          </a:p>
          <a:p>
            <a:pPr marL="800100" lvl="2" indent="0" eaLnBrk="1" hangingPunct="1">
              <a:buFontTx/>
              <a:buNone/>
              <a:defRPr/>
            </a:pPr>
            <a:r>
              <a:rPr lang="it-IT" sz="1600" dirty="0" smtClean="0">
                <a:solidFill>
                  <a:schemeClr val="accent6"/>
                </a:solidFill>
                <a:latin typeface="Times New Roman" pitchFamily="18" charset="0"/>
                <a:cs typeface="Times New Roman" pitchFamily="18" charset="0"/>
              </a:rPr>
              <a:t>- donne </a:t>
            </a:r>
            <a:r>
              <a:rPr lang="it-IT" sz="1600" dirty="0">
                <a:solidFill>
                  <a:schemeClr val="accent6"/>
                </a:solidFill>
                <a:latin typeface="Times New Roman" pitchFamily="18" charset="0"/>
                <a:cs typeface="Times New Roman" pitchFamily="18" charset="0"/>
              </a:rPr>
              <a:t>in stato di gravidanza </a:t>
            </a:r>
            <a:r>
              <a:rPr lang="it-IT" sz="1600" dirty="0" smtClean="0">
                <a:solidFill>
                  <a:schemeClr val="accent6"/>
                </a:solidFill>
                <a:latin typeface="Times New Roman" pitchFamily="18" charset="0"/>
                <a:cs typeface="Times New Roman" pitchFamily="18" charset="0"/>
              </a:rPr>
              <a:t>(Direttiva 92/85/CEE)</a:t>
            </a:r>
            <a:endParaRPr lang="it-IT" sz="1600" dirty="0">
              <a:solidFill>
                <a:schemeClr val="accent6"/>
              </a:solidFill>
              <a:latin typeface="Times New Roman" pitchFamily="18" charset="0"/>
              <a:cs typeface="Times New Roman" pitchFamily="18" charset="0"/>
            </a:endParaRPr>
          </a:p>
          <a:p>
            <a:pPr marL="800100" lvl="2" indent="0" eaLnBrk="1" hangingPunct="1">
              <a:buFontTx/>
              <a:buNone/>
              <a:defRPr/>
            </a:pPr>
            <a:r>
              <a:rPr lang="it-IT" sz="1600" dirty="0" smtClean="0">
                <a:solidFill>
                  <a:schemeClr val="accent6"/>
                </a:solidFill>
                <a:latin typeface="Times New Roman" pitchFamily="18" charset="0"/>
                <a:cs typeface="Times New Roman" pitchFamily="18" charset="0"/>
              </a:rPr>
              <a:t>- conciliazione </a:t>
            </a:r>
            <a:r>
              <a:rPr lang="it-IT" sz="1600" dirty="0">
                <a:solidFill>
                  <a:schemeClr val="accent6"/>
                </a:solidFill>
                <a:latin typeface="Times New Roman" pitchFamily="18" charset="0"/>
                <a:cs typeface="Times New Roman" pitchFamily="18" charset="0"/>
              </a:rPr>
              <a:t>vita lavorativa e vita familiare</a:t>
            </a:r>
          </a:p>
          <a:p>
            <a:pPr eaLnBrk="1" hangingPunct="1">
              <a:defRPr/>
            </a:pPr>
            <a:endParaRPr lang="it-IT" sz="2400" dirty="0" smtClean="0">
              <a:solidFill>
                <a:schemeClr val="accent6"/>
              </a:solidFill>
              <a:latin typeface="Times New Roman" pitchFamily="18" charset="0"/>
              <a:cs typeface="Times New Roman" pitchFamily="18" charset="0"/>
            </a:endParaRPr>
          </a:p>
          <a:p>
            <a:pPr eaLnBrk="1" hangingPunct="1">
              <a:defRPr/>
            </a:pPr>
            <a:r>
              <a:rPr lang="it-IT" sz="2400" dirty="0" smtClean="0">
                <a:solidFill>
                  <a:schemeClr val="accent6"/>
                </a:solidFill>
                <a:latin typeface="Times New Roman" pitchFamily="18" charset="0"/>
                <a:cs typeface="Times New Roman" pitchFamily="18" charset="0"/>
              </a:rPr>
              <a:t>Dichiarazione scritta n. 32</a:t>
            </a:r>
          </a:p>
          <a:p>
            <a:pPr eaLnBrk="1" hangingPunct="1">
              <a:defRPr/>
            </a:pPr>
            <a:endParaRPr lang="it-IT" sz="2400" dirty="0" smtClean="0">
              <a:solidFill>
                <a:schemeClr val="accent6"/>
              </a:solidFill>
              <a:latin typeface="Times New Roman" pitchFamily="18" charset="0"/>
              <a:cs typeface="Times New Roman" pitchFamily="18" charset="0"/>
            </a:endParaRPr>
          </a:p>
          <a:p>
            <a:pPr eaLnBrk="1" hangingPunct="1">
              <a:defRPr/>
            </a:pPr>
            <a:r>
              <a:rPr lang="it-IT" sz="2400" dirty="0" smtClean="0">
                <a:solidFill>
                  <a:schemeClr val="accent6"/>
                </a:solidFill>
                <a:latin typeface="Times New Roman" pitchFamily="18" charset="0"/>
                <a:cs typeface="Times New Roman" pitchFamily="18" charset="0"/>
              </a:rPr>
              <a:t>2014: Anno europeo per la conciliazione</a:t>
            </a:r>
            <a:endParaRPr lang="it-IT" sz="2400" dirty="0">
              <a:solidFill>
                <a:schemeClr val="accent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pPr eaLnBrk="1" hangingPunct="1"/>
            <a:r>
              <a:rPr lang="it-IT" sz="2800" b="1" dirty="0" smtClean="0">
                <a:solidFill>
                  <a:srgbClr val="FF6600"/>
                </a:solidFill>
                <a:latin typeface="Times New Roman" pitchFamily="18" charset="0"/>
                <a:cs typeface="Times New Roman" pitchFamily="18" charset="0"/>
              </a:rPr>
              <a:t>Buone prassi in Europa</a:t>
            </a:r>
            <a:endParaRPr lang="it-IT" sz="2800" dirty="0" smtClean="0"/>
          </a:p>
        </p:txBody>
      </p:sp>
      <p:sp>
        <p:nvSpPr>
          <p:cNvPr id="3" name="Segnaposto contenuto 2"/>
          <p:cNvSpPr>
            <a:spLocks noGrp="1"/>
          </p:cNvSpPr>
          <p:nvPr>
            <p:ph idx="1"/>
          </p:nvPr>
        </p:nvSpPr>
        <p:spPr>
          <a:xfrm>
            <a:off x="468313" y="1773238"/>
            <a:ext cx="8229600" cy="4525962"/>
          </a:xfrm>
        </p:spPr>
        <p:txBody>
          <a:bodyPr/>
          <a:lstStyle/>
          <a:p>
            <a:pPr eaLnBrk="1" hangingPunct="1">
              <a:defRPr/>
            </a:pPr>
            <a:r>
              <a:rPr lang="it-IT" sz="2400" dirty="0">
                <a:solidFill>
                  <a:schemeClr val="accent6"/>
                </a:solidFill>
                <a:latin typeface="Times New Roman" pitchFamily="18" charset="0"/>
                <a:cs typeface="Times New Roman" pitchFamily="18" charset="0"/>
              </a:rPr>
              <a:t>L’ esigenza di conciliazione è collocata in </a:t>
            </a:r>
            <a:r>
              <a:rPr lang="it-IT" sz="2400" dirty="0" smtClean="0">
                <a:solidFill>
                  <a:schemeClr val="accent6"/>
                </a:solidFill>
                <a:latin typeface="Times New Roman" pitchFamily="18" charset="0"/>
                <a:cs typeface="Times New Roman" pitchFamily="18" charset="0"/>
              </a:rPr>
              <a:t>modo </a:t>
            </a:r>
            <a:r>
              <a:rPr lang="it-IT" sz="2400" dirty="0">
                <a:solidFill>
                  <a:schemeClr val="accent6"/>
                </a:solidFill>
                <a:latin typeface="Times New Roman" pitchFamily="18" charset="0"/>
                <a:cs typeface="Times New Roman" pitchFamily="18" charset="0"/>
              </a:rPr>
              <a:t>trasversale in ognuna delle cinque </a:t>
            </a:r>
            <a:r>
              <a:rPr lang="it-IT" sz="2400" dirty="0" smtClean="0">
                <a:solidFill>
                  <a:schemeClr val="accent6"/>
                </a:solidFill>
                <a:latin typeface="Times New Roman" pitchFamily="18" charset="0"/>
                <a:cs typeface="Times New Roman" pitchFamily="18" charset="0"/>
              </a:rPr>
              <a:t>principali </a:t>
            </a:r>
            <a:r>
              <a:rPr lang="it-IT" sz="2400" dirty="0">
                <a:solidFill>
                  <a:schemeClr val="accent6"/>
                </a:solidFill>
                <a:latin typeface="Times New Roman" pitchFamily="18" charset="0"/>
                <a:cs typeface="Times New Roman" pitchFamily="18" charset="0"/>
              </a:rPr>
              <a:t>aree della vita quotidiana: </a:t>
            </a:r>
            <a:endParaRPr lang="it-IT" sz="2400" dirty="0" smtClean="0">
              <a:solidFill>
                <a:schemeClr val="accent6"/>
              </a:solidFill>
              <a:latin typeface="Times New Roman" pitchFamily="18" charset="0"/>
              <a:cs typeface="Times New Roman" pitchFamily="18" charset="0"/>
            </a:endParaRPr>
          </a:p>
          <a:p>
            <a:pPr marL="1257300" lvl="3" indent="0" eaLnBrk="1" hangingPunct="1">
              <a:buFontTx/>
              <a:buNone/>
              <a:defRPr/>
            </a:pPr>
            <a:endParaRPr lang="it-IT" sz="1800" dirty="0" smtClean="0">
              <a:solidFill>
                <a:schemeClr val="accent6"/>
              </a:solidFill>
              <a:latin typeface="Times New Roman" pitchFamily="18" charset="0"/>
              <a:cs typeface="Times New Roman" pitchFamily="18" charset="0"/>
            </a:endParaRPr>
          </a:p>
          <a:p>
            <a:pPr marL="1257300" lvl="3" indent="0" eaLnBrk="1" hangingPunct="1">
              <a:buFontTx/>
              <a:buNone/>
              <a:defRPr/>
            </a:pPr>
            <a:r>
              <a:rPr lang="it-IT" dirty="0" smtClean="0">
                <a:solidFill>
                  <a:schemeClr val="accent6"/>
                </a:solidFill>
                <a:latin typeface="Times New Roman" pitchFamily="18" charset="0"/>
                <a:cs typeface="Times New Roman" pitchFamily="18" charset="0"/>
              </a:rPr>
              <a:t>- i </a:t>
            </a:r>
            <a:r>
              <a:rPr lang="it-IT" dirty="0">
                <a:solidFill>
                  <a:schemeClr val="accent6"/>
                </a:solidFill>
                <a:latin typeface="Times New Roman" pitchFamily="18" charset="0"/>
                <a:cs typeface="Times New Roman" pitchFamily="18" charset="0"/>
              </a:rPr>
              <a:t>tempi dell’organizzazione del </a:t>
            </a:r>
            <a:r>
              <a:rPr lang="it-IT" dirty="0" smtClean="0">
                <a:solidFill>
                  <a:schemeClr val="accent6"/>
                </a:solidFill>
                <a:latin typeface="Times New Roman" pitchFamily="18" charset="0"/>
                <a:cs typeface="Times New Roman" pitchFamily="18" charset="0"/>
              </a:rPr>
              <a:t>lavoro</a:t>
            </a:r>
            <a:endParaRPr lang="it-IT" dirty="0">
              <a:solidFill>
                <a:schemeClr val="accent6"/>
              </a:solidFill>
              <a:latin typeface="Times New Roman" pitchFamily="18" charset="0"/>
              <a:cs typeface="Times New Roman" pitchFamily="18" charset="0"/>
            </a:endParaRPr>
          </a:p>
          <a:p>
            <a:pPr marL="1257300" lvl="3" indent="0" eaLnBrk="1" hangingPunct="1">
              <a:buFontTx/>
              <a:buNone/>
              <a:defRPr/>
            </a:pPr>
            <a:r>
              <a:rPr lang="it-IT" dirty="0" smtClean="0">
                <a:solidFill>
                  <a:schemeClr val="accent6"/>
                </a:solidFill>
                <a:latin typeface="Times New Roman" pitchFamily="18" charset="0"/>
                <a:cs typeface="Times New Roman" pitchFamily="18" charset="0"/>
              </a:rPr>
              <a:t>- i </a:t>
            </a:r>
            <a:r>
              <a:rPr lang="it-IT" dirty="0">
                <a:solidFill>
                  <a:schemeClr val="accent6"/>
                </a:solidFill>
                <a:latin typeface="Times New Roman" pitchFamily="18" charset="0"/>
                <a:cs typeface="Times New Roman" pitchFamily="18" charset="0"/>
              </a:rPr>
              <a:t>tempi del lavoro di </a:t>
            </a:r>
            <a:r>
              <a:rPr lang="it-IT" dirty="0" smtClean="0">
                <a:solidFill>
                  <a:schemeClr val="accent6"/>
                </a:solidFill>
                <a:latin typeface="Times New Roman" pitchFamily="18" charset="0"/>
                <a:cs typeface="Times New Roman" pitchFamily="18" charset="0"/>
              </a:rPr>
              <a:t>cura</a:t>
            </a:r>
            <a:endParaRPr lang="it-IT" dirty="0">
              <a:solidFill>
                <a:schemeClr val="accent6"/>
              </a:solidFill>
              <a:latin typeface="Times New Roman" pitchFamily="18" charset="0"/>
              <a:cs typeface="Times New Roman" pitchFamily="18" charset="0"/>
            </a:endParaRPr>
          </a:p>
          <a:p>
            <a:pPr marL="1257300" lvl="3" indent="0" eaLnBrk="1" hangingPunct="1">
              <a:buFontTx/>
              <a:buNone/>
              <a:defRPr/>
            </a:pPr>
            <a:r>
              <a:rPr lang="it-IT" dirty="0" smtClean="0">
                <a:solidFill>
                  <a:schemeClr val="accent6"/>
                </a:solidFill>
                <a:latin typeface="Times New Roman" pitchFamily="18" charset="0"/>
                <a:cs typeface="Times New Roman" pitchFamily="18" charset="0"/>
              </a:rPr>
              <a:t>- i </a:t>
            </a:r>
            <a:r>
              <a:rPr lang="it-IT" dirty="0">
                <a:solidFill>
                  <a:schemeClr val="accent6"/>
                </a:solidFill>
                <a:latin typeface="Times New Roman" pitchFamily="18" charset="0"/>
                <a:cs typeface="Times New Roman" pitchFamily="18" charset="0"/>
              </a:rPr>
              <a:t>tempi della vita sociale </a:t>
            </a:r>
            <a:r>
              <a:rPr lang="it-IT" dirty="0" smtClean="0">
                <a:solidFill>
                  <a:schemeClr val="accent6"/>
                </a:solidFill>
                <a:latin typeface="Times New Roman" pitchFamily="18" charset="0"/>
                <a:cs typeface="Times New Roman" pitchFamily="18" charset="0"/>
              </a:rPr>
              <a:t>allargata </a:t>
            </a:r>
            <a:endParaRPr lang="it-IT" dirty="0">
              <a:solidFill>
                <a:schemeClr val="accent6"/>
              </a:solidFill>
              <a:latin typeface="Times New Roman" pitchFamily="18" charset="0"/>
              <a:cs typeface="Times New Roman" pitchFamily="18" charset="0"/>
            </a:endParaRPr>
          </a:p>
          <a:p>
            <a:pPr marL="1257300" lvl="3" indent="0" eaLnBrk="1" hangingPunct="1">
              <a:buFontTx/>
              <a:buNone/>
              <a:defRPr/>
            </a:pPr>
            <a:r>
              <a:rPr lang="it-IT" dirty="0" smtClean="0">
                <a:solidFill>
                  <a:schemeClr val="accent6"/>
                </a:solidFill>
                <a:latin typeface="Times New Roman" pitchFamily="18" charset="0"/>
                <a:cs typeface="Times New Roman" pitchFamily="18" charset="0"/>
              </a:rPr>
              <a:t>- i </a:t>
            </a:r>
            <a:r>
              <a:rPr lang="it-IT" dirty="0">
                <a:solidFill>
                  <a:schemeClr val="accent6"/>
                </a:solidFill>
                <a:latin typeface="Times New Roman" pitchFamily="18" charset="0"/>
                <a:cs typeface="Times New Roman" pitchFamily="18" charset="0"/>
              </a:rPr>
              <a:t>tempi, gli spazi e i servizi della </a:t>
            </a:r>
            <a:r>
              <a:rPr lang="it-IT" dirty="0" smtClean="0">
                <a:solidFill>
                  <a:schemeClr val="accent6"/>
                </a:solidFill>
                <a:latin typeface="Times New Roman" pitchFamily="18" charset="0"/>
                <a:cs typeface="Times New Roman" pitchFamily="18" charset="0"/>
              </a:rPr>
              <a:t>città </a:t>
            </a:r>
            <a:endParaRPr lang="it-IT" dirty="0">
              <a:solidFill>
                <a:schemeClr val="accent6"/>
              </a:solidFill>
              <a:latin typeface="Times New Roman" pitchFamily="18" charset="0"/>
              <a:cs typeface="Times New Roman" pitchFamily="18" charset="0"/>
            </a:endParaRPr>
          </a:p>
          <a:p>
            <a:pPr marL="1257300" lvl="3" indent="0" eaLnBrk="1" hangingPunct="1">
              <a:buFontTx/>
              <a:buNone/>
              <a:defRPr/>
            </a:pPr>
            <a:r>
              <a:rPr lang="it-IT" dirty="0" smtClean="0">
                <a:solidFill>
                  <a:schemeClr val="accent6"/>
                </a:solidFill>
                <a:latin typeface="Times New Roman" pitchFamily="18" charset="0"/>
                <a:cs typeface="Times New Roman" pitchFamily="18" charset="0"/>
              </a:rPr>
              <a:t>- il </a:t>
            </a:r>
            <a:r>
              <a:rPr lang="it-IT" dirty="0">
                <a:solidFill>
                  <a:schemeClr val="accent6"/>
                </a:solidFill>
                <a:latin typeface="Times New Roman" pitchFamily="18" charset="0"/>
                <a:cs typeface="Times New Roman" pitchFamily="18" charset="0"/>
              </a:rPr>
              <a:t>tempo libero, il tempo di studio, il tempo </a:t>
            </a:r>
            <a:r>
              <a:rPr lang="it-IT" dirty="0" smtClean="0">
                <a:solidFill>
                  <a:schemeClr val="accent6"/>
                </a:solidFill>
                <a:latin typeface="Times New Roman" pitchFamily="18" charset="0"/>
                <a:cs typeface="Times New Roman" pitchFamily="18" charset="0"/>
              </a:rPr>
              <a:t>per sé</a:t>
            </a:r>
            <a:r>
              <a:rPr lang="it-IT" dirty="0">
                <a:solidFill>
                  <a:schemeClr val="accent6"/>
                </a:solidFill>
                <a:latin typeface="Times New Roman" pitchFamily="18" charset="0"/>
                <a:cs typeface="Times New Roman" pitchFamily="18" charset="0"/>
              </a:rPr>
              <a:t>. </a:t>
            </a:r>
          </a:p>
          <a:p>
            <a:pPr eaLnBrk="1" hangingPunct="1">
              <a:defRPr/>
            </a:pP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rgbClr val="FF6600"/>
                </a:solidFill>
                <a:latin typeface="Times New Roman" pitchFamily="18" charset="0"/>
                <a:cs typeface="Times New Roman" pitchFamily="18" charset="0"/>
              </a:rPr>
              <a:t>Disposizioni di alcuni Stati membri</a:t>
            </a:r>
            <a:endParaRPr lang="it-IT" sz="2800" dirty="0"/>
          </a:p>
        </p:txBody>
      </p:sp>
      <p:sp>
        <p:nvSpPr>
          <p:cNvPr id="3" name="Segnaposto contenuto 2"/>
          <p:cNvSpPr>
            <a:spLocks noGrp="1"/>
          </p:cNvSpPr>
          <p:nvPr>
            <p:ph idx="1"/>
          </p:nvPr>
        </p:nvSpPr>
        <p:spPr/>
        <p:txBody>
          <a:bodyPr/>
          <a:lstStyle/>
          <a:p>
            <a:pPr algn="just"/>
            <a:r>
              <a:rPr lang="it-IT" sz="2000" b="1" dirty="0" smtClean="0">
                <a:solidFill>
                  <a:schemeClr val="accent6"/>
                </a:solidFill>
                <a:latin typeface="Times New Roman" pitchFamily="18" charset="0"/>
                <a:cs typeface="Times New Roman" pitchFamily="18" charset="0"/>
              </a:rPr>
              <a:t>Danimarca</a:t>
            </a:r>
            <a:r>
              <a:rPr lang="it-IT" sz="2000" dirty="0" smtClean="0">
                <a:solidFill>
                  <a:schemeClr val="accent6"/>
                </a:solidFill>
                <a:latin typeface="Times New Roman" pitchFamily="18" charset="0"/>
                <a:cs typeface="Times New Roman" pitchFamily="18" charset="0"/>
              </a:rPr>
              <a:t>:</a:t>
            </a:r>
            <a:r>
              <a:rPr lang="it-IT" sz="2000" b="1" dirty="0" smtClean="0">
                <a:solidFill>
                  <a:schemeClr val="accent6"/>
                </a:solidFill>
                <a:latin typeface="Times New Roman" pitchFamily="18" charset="0"/>
                <a:cs typeface="Times New Roman" pitchFamily="18" charset="0"/>
              </a:rPr>
              <a:t> </a:t>
            </a:r>
            <a:r>
              <a:rPr lang="it-IT" sz="1800" dirty="0">
                <a:solidFill>
                  <a:schemeClr val="accent6"/>
                </a:solidFill>
                <a:latin typeface="Times New Roman" pitchFamily="18" charset="0"/>
                <a:cs typeface="Times New Roman" pitchFamily="18" charset="0"/>
              </a:rPr>
              <a:t>strumento legislativo è poco utilizzato. Le parti sociali sono fortemente coinvolte nel procedimento legislativo. Esse sono, dunque, in grado di implementare le direttive comunitarie attraverso gli accordi di </a:t>
            </a:r>
            <a:r>
              <a:rPr lang="it-IT" sz="1800" dirty="0" smtClean="0">
                <a:solidFill>
                  <a:schemeClr val="accent6"/>
                </a:solidFill>
                <a:latin typeface="Times New Roman" pitchFamily="18" charset="0"/>
                <a:cs typeface="Times New Roman" pitchFamily="18" charset="0"/>
              </a:rPr>
              <a:t>settore;</a:t>
            </a:r>
          </a:p>
          <a:p>
            <a:pPr algn="just"/>
            <a:r>
              <a:rPr lang="it-IT" sz="2000" b="1" dirty="0" smtClean="0">
                <a:solidFill>
                  <a:schemeClr val="accent6"/>
                </a:solidFill>
                <a:latin typeface="Times New Roman" pitchFamily="18" charset="0"/>
                <a:cs typeface="Times New Roman" pitchFamily="18" charset="0"/>
              </a:rPr>
              <a:t>Germania</a:t>
            </a:r>
            <a:r>
              <a:rPr lang="it-IT" sz="2000" dirty="0" smtClean="0">
                <a:solidFill>
                  <a:schemeClr val="accent6"/>
                </a:solidFill>
                <a:latin typeface="Times New Roman" pitchFamily="18" charset="0"/>
                <a:cs typeface="Times New Roman" pitchFamily="18" charset="0"/>
              </a:rPr>
              <a:t>:</a:t>
            </a:r>
            <a:r>
              <a:rPr lang="it-IT" sz="2000" b="1" dirty="0" smtClean="0">
                <a:solidFill>
                  <a:schemeClr val="accent6"/>
                </a:solidFill>
                <a:latin typeface="Times New Roman" pitchFamily="18" charset="0"/>
                <a:cs typeface="Times New Roman" pitchFamily="18" charset="0"/>
              </a:rPr>
              <a:t> </a:t>
            </a:r>
            <a:r>
              <a:rPr lang="it-IT" sz="1800" dirty="0">
                <a:solidFill>
                  <a:schemeClr val="accent6"/>
                </a:solidFill>
                <a:latin typeface="Times New Roman" pitchFamily="18" charset="0"/>
                <a:cs typeface="Times New Roman" pitchFamily="18" charset="0"/>
              </a:rPr>
              <a:t>2001 </a:t>
            </a:r>
            <a:r>
              <a:rPr lang="en-US" sz="1800" i="1" dirty="0" smtClean="0">
                <a:solidFill>
                  <a:schemeClr val="accent6"/>
                </a:solidFill>
                <a:latin typeface="Times New Roman" pitchFamily="18" charset="0"/>
                <a:cs typeface="Times New Roman" pitchFamily="18" charset="0"/>
              </a:rPr>
              <a:t>Act </a:t>
            </a:r>
            <a:r>
              <a:rPr lang="en-US" sz="1800" i="1" dirty="0">
                <a:solidFill>
                  <a:schemeClr val="accent6"/>
                </a:solidFill>
                <a:latin typeface="Times New Roman" pitchFamily="18" charset="0"/>
                <a:cs typeface="Times New Roman" pitchFamily="18" charset="0"/>
              </a:rPr>
              <a:t>on part time and fixed term employment </a:t>
            </a:r>
            <a:r>
              <a:rPr lang="en-US" sz="1800" i="1" dirty="0" smtClean="0">
                <a:solidFill>
                  <a:schemeClr val="accent6"/>
                </a:solidFill>
                <a:latin typeface="Times New Roman" pitchFamily="18" charset="0"/>
                <a:cs typeface="Times New Roman" pitchFamily="18" charset="0"/>
              </a:rPr>
              <a:t>relationship, </a:t>
            </a:r>
            <a:r>
              <a:rPr lang="en-US" sz="1800" i="1" dirty="0" err="1" smtClean="0">
                <a:solidFill>
                  <a:schemeClr val="accent6"/>
                </a:solidFill>
                <a:latin typeface="Times New Roman" pitchFamily="18" charset="0"/>
                <a:cs typeface="Times New Roman" pitchFamily="18" charset="0"/>
              </a:rPr>
              <a:t>Familienreport</a:t>
            </a:r>
            <a:r>
              <a:rPr lang="en-US" sz="1800" i="1" dirty="0" smtClean="0">
                <a:solidFill>
                  <a:schemeClr val="accent6"/>
                </a:solidFill>
                <a:latin typeface="Times New Roman" pitchFamily="18" charset="0"/>
                <a:cs typeface="Times New Roman" pitchFamily="18" charset="0"/>
              </a:rPr>
              <a:t>;</a:t>
            </a:r>
          </a:p>
          <a:p>
            <a:pPr algn="just"/>
            <a:r>
              <a:rPr lang="it-IT" sz="2000" b="1" dirty="0" smtClean="0">
                <a:solidFill>
                  <a:schemeClr val="accent6"/>
                </a:solidFill>
                <a:latin typeface="Times New Roman" pitchFamily="18" charset="0"/>
                <a:cs typeface="Times New Roman" pitchFamily="18" charset="0"/>
              </a:rPr>
              <a:t>Grecia</a:t>
            </a:r>
            <a:r>
              <a:rPr lang="it-IT" sz="2000" dirty="0" smtClean="0">
                <a:solidFill>
                  <a:schemeClr val="accent6"/>
                </a:solidFill>
                <a:latin typeface="Times New Roman" pitchFamily="18" charset="0"/>
                <a:cs typeface="Times New Roman" pitchFamily="18" charset="0"/>
              </a:rPr>
              <a:t>:</a:t>
            </a:r>
            <a:r>
              <a:rPr lang="it-IT" sz="2000" b="1" dirty="0" smtClean="0">
                <a:solidFill>
                  <a:schemeClr val="accent6"/>
                </a:solidFill>
                <a:latin typeface="Times New Roman" pitchFamily="18" charset="0"/>
                <a:cs typeface="Times New Roman" pitchFamily="18" charset="0"/>
              </a:rPr>
              <a:t> </a:t>
            </a:r>
            <a:r>
              <a:rPr lang="it-IT" sz="1800" dirty="0" smtClean="0">
                <a:solidFill>
                  <a:schemeClr val="accent6"/>
                </a:solidFill>
                <a:latin typeface="Times New Roman" pitchFamily="18" charset="0"/>
                <a:cs typeface="Times New Roman" pitchFamily="18" charset="0"/>
              </a:rPr>
              <a:t>Legge </a:t>
            </a:r>
            <a:r>
              <a:rPr lang="it-IT" sz="1800" dirty="0">
                <a:solidFill>
                  <a:schemeClr val="accent6"/>
                </a:solidFill>
                <a:latin typeface="Times New Roman" pitchFamily="18" charset="0"/>
                <a:cs typeface="Times New Roman" pitchFamily="18" charset="0"/>
              </a:rPr>
              <a:t>2639/1998 </a:t>
            </a:r>
            <a:r>
              <a:rPr lang="it-IT" sz="1800" dirty="0" smtClean="0">
                <a:solidFill>
                  <a:schemeClr val="accent6"/>
                </a:solidFill>
                <a:latin typeface="Times New Roman" pitchFamily="18" charset="0"/>
                <a:cs typeface="Times New Roman" pitchFamily="18" charset="0"/>
              </a:rPr>
              <a:t>sancisce </a:t>
            </a:r>
            <a:r>
              <a:rPr lang="it-IT" sz="1800" dirty="0">
                <a:solidFill>
                  <a:schemeClr val="accent6"/>
                </a:solidFill>
                <a:latin typeface="Times New Roman" pitchFamily="18" charset="0"/>
                <a:cs typeface="Times New Roman" pitchFamily="18" charset="0"/>
              </a:rPr>
              <a:t>il lavoro a tempo parziale </a:t>
            </a:r>
            <a:r>
              <a:rPr lang="it-IT" sz="1800" dirty="0" smtClean="0">
                <a:solidFill>
                  <a:schemeClr val="accent6"/>
                </a:solidFill>
                <a:latin typeface="Times New Roman" pitchFamily="18" charset="0"/>
                <a:cs typeface="Times New Roman" pitchFamily="18" charset="0"/>
              </a:rPr>
              <a:t>integrata </a:t>
            </a:r>
            <a:r>
              <a:rPr lang="it-IT" sz="1800" dirty="0">
                <a:solidFill>
                  <a:schemeClr val="accent6"/>
                </a:solidFill>
                <a:latin typeface="Times New Roman" pitchFamily="18" charset="0"/>
                <a:cs typeface="Times New Roman" pitchFamily="18" charset="0"/>
              </a:rPr>
              <a:t>dalla legge 3174/2003 </a:t>
            </a:r>
            <a:r>
              <a:rPr lang="it-IT" sz="1800" dirty="0" smtClean="0">
                <a:solidFill>
                  <a:schemeClr val="accent6"/>
                </a:solidFill>
                <a:latin typeface="Times New Roman" pitchFamily="18" charset="0"/>
                <a:cs typeface="Times New Roman" pitchFamily="18" charset="0"/>
              </a:rPr>
              <a:t>che introduce </a:t>
            </a:r>
            <a:r>
              <a:rPr lang="it-IT" sz="1800" dirty="0">
                <a:solidFill>
                  <a:schemeClr val="accent6"/>
                </a:solidFill>
                <a:latin typeface="Times New Roman" pitchFamily="18" charset="0"/>
                <a:cs typeface="Times New Roman" pitchFamily="18" charset="0"/>
              </a:rPr>
              <a:t>il lavoro a tempo parziale nei servizi pubblici e negli enti locali, allo scopo di soddisfare le necessità dello stato </a:t>
            </a:r>
            <a:r>
              <a:rPr lang="it-IT" sz="1800" dirty="0" smtClean="0">
                <a:solidFill>
                  <a:schemeClr val="accent6"/>
                </a:solidFill>
                <a:latin typeface="Times New Roman" pitchFamily="18" charset="0"/>
                <a:cs typeface="Times New Roman" pitchFamily="18" charset="0"/>
              </a:rPr>
              <a:t>sociale;</a:t>
            </a:r>
          </a:p>
          <a:p>
            <a:pPr algn="just"/>
            <a:r>
              <a:rPr lang="it-IT" sz="2000" b="1" dirty="0" smtClean="0">
                <a:solidFill>
                  <a:schemeClr val="accent6"/>
                </a:solidFill>
                <a:latin typeface="Times New Roman" pitchFamily="18" charset="0"/>
                <a:cs typeface="Times New Roman" pitchFamily="18" charset="0"/>
              </a:rPr>
              <a:t>Regno Unito</a:t>
            </a:r>
            <a:r>
              <a:rPr lang="it-IT" sz="2000" dirty="0" smtClean="0">
                <a:solidFill>
                  <a:schemeClr val="accent6"/>
                </a:solidFill>
                <a:latin typeface="Times New Roman" pitchFamily="18" charset="0"/>
                <a:cs typeface="Times New Roman" pitchFamily="18" charset="0"/>
              </a:rPr>
              <a:t>: </a:t>
            </a:r>
            <a:r>
              <a:rPr lang="it-IT" sz="1800" dirty="0" smtClean="0">
                <a:solidFill>
                  <a:schemeClr val="accent6"/>
                </a:solidFill>
                <a:latin typeface="Times New Roman" pitchFamily="18" charset="0"/>
                <a:cs typeface="Times New Roman" pitchFamily="18" charset="0"/>
              </a:rPr>
              <a:t>Family Plan 3 aprile 2011;</a:t>
            </a:r>
          </a:p>
          <a:p>
            <a:pPr algn="just"/>
            <a:r>
              <a:rPr lang="it-IT" sz="2000" b="1" dirty="0" smtClean="0">
                <a:solidFill>
                  <a:schemeClr val="accent6"/>
                </a:solidFill>
                <a:latin typeface="Times New Roman" pitchFamily="18" charset="0"/>
                <a:cs typeface="Times New Roman" pitchFamily="18" charset="0"/>
              </a:rPr>
              <a:t>Spagna</a:t>
            </a:r>
            <a:r>
              <a:rPr lang="it-IT" sz="2000" dirty="0" smtClean="0">
                <a:solidFill>
                  <a:schemeClr val="accent6"/>
                </a:solidFill>
                <a:latin typeface="Times New Roman" pitchFamily="18" charset="0"/>
                <a:cs typeface="Times New Roman" pitchFamily="18" charset="0"/>
              </a:rPr>
              <a:t>: </a:t>
            </a:r>
            <a:r>
              <a:rPr lang="it-IT" sz="1800" dirty="0" smtClean="0">
                <a:solidFill>
                  <a:schemeClr val="accent6"/>
                </a:solidFill>
                <a:latin typeface="Times New Roman" pitchFamily="18" charset="0"/>
                <a:cs typeface="Times New Roman" pitchFamily="18" charset="0"/>
              </a:rPr>
              <a:t>Legge n</a:t>
            </a:r>
            <a:r>
              <a:rPr lang="it-IT" sz="1800" dirty="0">
                <a:solidFill>
                  <a:schemeClr val="accent6"/>
                </a:solidFill>
                <a:latin typeface="Times New Roman" pitchFamily="18" charset="0"/>
                <a:cs typeface="Times New Roman" pitchFamily="18" charset="0"/>
              </a:rPr>
              <a:t>. 39 del 5 novembre 1999 </a:t>
            </a:r>
            <a:r>
              <a:rPr lang="it-IT" sz="1800" dirty="0" smtClean="0">
                <a:solidFill>
                  <a:schemeClr val="accent6"/>
                </a:solidFill>
                <a:latin typeface="Times New Roman" pitchFamily="18" charset="0"/>
                <a:cs typeface="Times New Roman" pitchFamily="18" charset="0"/>
              </a:rPr>
              <a:t>promuove </a:t>
            </a:r>
            <a:r>
              <a:rPr lang="it-IT" sz="1800" dirty="0">
                <a:solidFill>
                  <a:schemeClr val="accent6"/>
                </a:solidFill>
                <a:latin typeface="Times New Roman" pitchFamily="18" charset="0"/>
                <a:cs typeface="Times New Roman" pitchFamily="18" charset="0"/>
              </a:rPr>
              <a:t>la conciliazione vita familiare e </a:t>
            </a:r>
            <a:r>
              <a:rPr lang="it-IT" sz="1800" dirty="0" smtClean="0">
                <a:solidFill>
                  <a:schemeClr val="accent6"/>
                </a:solidFill>
                <a:latin typeface="Times New Roman" pitchFamily="18" charset="0"/>
                <a:cs typeface="Times New Roman" pitchFamily="18" charset="0"/>
              </a:rPr>
              <a:t>lavorativa, Legge </a:t>
            </a:r>
            <a:r>
              <a:rPr lang="it-IT" sz="1800" dirty="0">
                <a:solidFill>
                  <a:schemeClr val="accent6"/>
                </a:solidFill>
                <a:latin typeface="Times New Roman" pitchFamily="18" charset="0"/>
                <a:cs typeface="Times New Roman" pitchFamily="18" charset="0"/>
              </a:rPr>
              <a:t>n. 21 del 20 </a:t>
            </a:r>
            <a:r>
              <a:rPr lang="it-IT" sz="1800" dirty="0" smtClean="0">
                <a:solidFill>
                  <a:schemeClr val="accent6"/>
                </a:solidFill>
                <a:latin typeface="Times New Roman" pitchFamily="18" charset="0"/>
                <a:cs typeface="Times New Roman" pitchFamily="18" charset="0"/>
              </a:rPr>
              <a:t>giugno </a:t>
            </a:r>
            <a:r>
              <a:rPr lang="it-IT" sz="1800" dirty="0">
                <a:solidFill>
                  <a:schemeClr val="accent6"/>
                </a:solidFill>
                <a:latin typeface="Times New Roman" pitchFamily="18" charset="0"/>
                <a:cs typeface="Times New Roman" pitchFamily="18" charset="0"/>
              </a:rPr>
              <a:t>2006 modifica la legge n. 9 del 12 giugno 1987, in materia di organi di rappresentanza, definizione delle condizioni di lavoro e partecipazione del personale dipendente delle pubbliche Amministrazioni.</a:t>
            </a:r>
          </a:p>
          <a:p>
            <a:pPr algn="just"/>
            <a:endParaRPr lang="it-IT" sz="2000" dirty="0">
              <a:solidFill>
                <a:schemeClr val="accent6"/>
              </a:solidFill>
              <a:latin typeface="Times New Roman" pitchFamily="18" charset="0"/>
              <a:cs typeface="Times New Roman" pitchFamily="18" charset="0"/>
            </a:endParaRPr>
          </a:p>
          <a:p>
            <a:pPr algn="just"/>
            <a:endParaRPr lang="it-IT" sz="2400" dirty="0">
              <a:solidFill>
                <a:schemeClr val="accent6"/>
              </a:solidFill>
              <a:latin typeface="Times New Roman" pitchFamily="18" charset="0"/>
              <a:cs typeface="Times New Roman" pitchFamily="18" charset="0"/>
            </a:endParaRPr>
          </a:p>
          <a:p>
            <a:pPr algn="just"/>
            <a:endParaRPr lang="it-IT" sz="2000" i="1" dirty="0">
              <a:solidFill>
                <a:schemeClr val="accent6"/>
              </a:solidFill>
              <a:latin typeface="Times New Roman" pitchFamily="18" charset="0"/>
              <a:cs typeface="Times New Roman" pitchFamily="18" charset="0"/>
            </a:endParaRPr>
          </a:p>
          <a:p>
            <a:pPr algn="just"/>
            <a:endParaRPr lang="it-IT" sz="2400" dirty="0"/>
          </a:p>
          <a:p>
            <a:pPr algn="just"/>
            <a:endParaRPr lang="it-IT" sz="2400" dirty="0">
              <a:solidFill>
                <a:schemeClr val="accent6"/>
              </a:solidFill>
              <a:latin typeface="Times New Roman" pitchFamily="18" charset="0"/>
              <a:cs typeface="Times New Roman" pitchFamily="18" charset="0"/>
            </a:endParaRPr>
          </a:p>
        </p:txBody>
      </p:sp>
    </p:spTree>
    <p:extLst>
      <p:ext uri="{BB962C8B-B14F-4D97-AF65-F5344CB8AC3E}">
        <p14:creationId xmlns:p14="http://schemas.microsoft.com/office/powerpoint/2010/main" val="3103443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rgbClr val="FF6600"/>
                </a:solidFill>
                <a:latin typeface="Times New Roman" pitchFamily="18" charset="0"/>
                <a:cs typeface="Times New Roman" pitchFamily="18" charset="0"/>
              </a:rPr>
              <a:t>Uguaglianza su tutti i fronti</a:t>
            </a:r>
            <a:endParaRPr lang="it-IT" sz="2800" dirty="0"/>
          </a:p>
        </p:txBody>
      </p:sp>
      <p:sp>
        <p:nvSpPr>
          <p:cNvPr id="3" name="Segnaposto contenuto 2"/>
          <p:cNvSpPr>
            <a:spLocks noGrp="1"/>
          </p:cNvSpPr>
          <p:nvPr>
            <p:ph idx="1"/>
          </p:nvPr>
        </p:nvSpPr>
        <p:spPr/>
        <p:txBody>
          <a:bodyPr/>
          <a:lstStyle/>
          <a:p>
            <a:pPr marL="0" indent="0" algn="ctr">
              <a:buNone/>
            </a:pPr>
            <a:endParaRPr lang="fr-FR" dirty="0" smtClean="0">
              <a:solidFill>
                <a:schemeClr val="accent6"/>
              </a:solidFill>
              <a:latin typeface="Times New Roman" pitchFamily="18" charset="0"/>
              <a:cs typeface="Times New Roman" pitchFamily="18" charset="0"/>
            </a:endParaRPr>
          </a:p>
          <a:p>
            <a:pPr marL="0" indent="0" algn="ctr">
              <a:buNone/>
            </a:pPr>
            <a:r>
              <a:rPr lang="fr-FR" dirty="0" smtClean="0">
                <a:solidFill>
                  <a:schemeClr val="accent6"/>
                </a:solidFill>
                <a:latin typeface="Times New Roman" pitchFamily="18" charset="0"/>
                <a:cs typeface="Times New Roman" pitchFamily="18" charset="0"/>
              </a:rPr>
              <a:t>«</a:t>
            </a:r>
            <a:r>
              <a:rPr lang="fr-FR" dirty="0">
                <a:solidFill>
                  <a:schemeClr val="accent6"/>
                </a:solidFill>
                <a:latin typeface="Times New Roman" pitchFamily="18" charset="0"/>
                <a:cs typeface="Times New Roman" pitchFamily="18" charset="0"/>
              </a:rPr>
              <a:t> </a:t>
            </a:r>
            <a:r>
              <a:rPr lang="fr-FR" sz="2800" dirty="0">
                <a:solidFill>
                  <a:schemeClr val="accent6"/>
                </a:solidFill>
                <a:latin typeface="Times New Roman" pitchFamily="18" charset="0"/>
                <a:cs typeface="Times New Roman" pitchFamily="18" charset="0"/>
              </a:rPr>
              <a:t>La liberté, l’égalité, la dignité des femmes, c’est une cause universelle. Ce n’est pas l’engagement d’une journée, ce n’est pas même le combat d’une année (…) cette cause là est la justification de tout mandat exercé au nom du peuple français et d’abord le mien ». </a:t>
            </a:r>
          </a:p>
          <a:p>
            <a:pPr marL="0" indent="0" algn="r">
              <a:buNone/>
            </a:pPr>
            <a:endParaRPr lang="fr-FR" sz="2000" dirty="0">
              <a:solidFill>
                <a:schemeClr val="accent6"/>
              </a:solidFill>
              <a:latin typeface="Times New Roman" pitchFamily="18" charset="0"/>
              <a:cs typeface="Times New Roman" pitchFamily="18" charset="0"/>
            </a:endParaRPr>
          </a:p>
          <a:p>
            <a:pPr marL="0" indent="0" algn="r">
              <a:buNone/>
            </a:pPr>
            <a:r>
              <a:rPr lang="fr-FR" sz="2400" i="1" dirty="0">
                <a:solidFill>
                  <a:schemeClr val="accent6"/>
                </a:solidFill>
                <a:latin typeface="Times New Roman" pitchFamily="18" charset="0"/>
                <a:cs typeface="Times New Roman" pitchFamily="18" charset="0"/>
              </a:rPr>
              <a:t>François Hollande, 7 mars 2013</a:t>
            </a:r>
            <a:endParaRPr lang="it-IT" sz="2400" i="1" dirty="0">
              <a:solidFill>
                <a:schemeClr val="accent6"/>
              </a:solidFill>
              <a:latin typeface="Times New Roman" pitchFamily="18" charset="0"/>
              <a:cs typeface="Times New Roman" pitchFamily="18" charset="0"/>
            </a:endParaRPr>
          </a:p>
        </p:txBody>
      </p:sp>
    </p:spTree>
    <p:extLst>
      <p:ext uri="{BB962C8B-B14F-4D97-AF65-F5344CB8AC3E}">
        <p14:creationId xmlns:p14="http://schemas.microsoft.com/office/powerpoint/2010/main" val="3193942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rgbClr val="FF6600"/>
                </a:solidFill>
                <a:latin typeface="Times New Roman" pitchFamily="18" charset="0"/>
                <a:cs typeface="Times New Roman" pitchFamily="18" charset="0"/>
              </a:rPr>
              <a:t>2014: Anno europeo politiche di conciliazione lavoro famiglia</a:t>
            </a:r>
            <a:endParaRPr lang="it-IT" sz="2800" dirty="0"/>
          </a:p>
        </p:txBody>
      </p:sp>
      <p:sp>
        <p:nvSpPr>
          <p:cNvPr id="3" name="Segnaposto contenuto 2"/>
          <p:cNvSpPr>
            <a:spLocks noGrp="1"/>
          </p:cNvSpPr>
          <p:nvPr>
            <p:ph idx="1"/>
          </p:nvPr>
        </p:nvSpPr>
        <p:spPr/>
        <p:txBody>
          <a:bodyPr/>
          <a:lstStyle/>
          <a:p>
            <a:pPr marL="0" indent="0" algn="ctr">
              <a:buNone/>
            </a:pPr>
            <a:r>
              <a:rPr lang="it-IT" sz="2400" dirty="0">
                <a:solidFill>
                  <a:schemeClr val="accent6"/>
                </a:solidFill>
                <a:latin typeface="Times New Roman" pitchFamily="18" charset="0"/>
                <a:cs typeface="Times New Roman" pitchFamily="18" charset="0"/>
              </a:rPr>
              <a:t>22. 10. </a:t>
            </a:r>
            <a:r>
              <a:rPr lang="it-IT" sz="2400" dirty="0" smtClean="0">
                <a:solidFill>
                  <a:schemeClr val="accent6"/>
                </a:solidFill>
                <a:latin typeface="Times New Roman" pitchFamily="18" charset="0"/>
                <a:cs typeface="Times New Roman" pitchFamily="18" charset="0"/>
              </a:rPr>
              <a:t>2012 - </a:t>
            </a:r>
            <a:r>
              <a:rPr lang="it-IT" sz="2400" dirty="0">
                <a:solidFill>
                  <a:schemeClr val="accent6"/>
                </a:solidFill>
                <a:latin typeface="Times New Roman" pitchFamily="18" charset="0"/>
                <a:cs typeface="Times New Roman" pitchFamily="18" charset="0"/>
              </a:rPr>
              <a:t>Dichiarazione scritta n. </a:t>
            </a:r>
            <a:r>
              <a:rPr lang="it-IT" sz="2400" dirty="0" smtClean="0">
                <a:solidFill>
                  <a:schemeClr val="accent6"/>
                </a:solidFill>
                <a:latin typeface="Times New Roman" pitchFamily="18" charset="0"/>
                <a:cs typeface="Times New Roman" pitchFamily="18" charset="0"/>
              </a:rPr>
              <a:t>32</a:t>
            </a:r>
          </a:p>
          <a:p>
            <a:pPr marL="0" indent="0" algn="just">
              <a:buNone/>
            </a:pPr>
            <a:endParaRPr lang="it-IT" sz="2400" dirty="0" smtClean="0">
              <a:solidFill>
                <a:schemeClr val="accent6"/>
              </a:solidFill>
              <a:latin typeface="Times New Roman" pitchFamily="18" charset="0"/>
              <a:cs typeface="Times New Roman" pitchFamily="18" charset="0"/>
            </a:endParaRPr>
          </a:p>
          <a:p>
            <a:pPr marL="0" indent="0" algn="ctr">
              <a:buNone/>
            </a:pPr>
            <a:r>
              <a:rPr lang="it-IT" sz="2400" dirty="0" smtClean="0">
                <a:solidFill>
                  <a:schemeClr val="accent6"/>
                </a:solidFill>
                <a:latin typeface="Times New Roman" pitchFamily="18" charset="0"/>
                <a:cs typeface="Times New Roman" pitchFamily="18" charset="0"/>
              </a:rPr>
              <a:t>«un </a:t>
            </a:r>
            <a:r>
              <a:rPr lang="it-IT" sz="2400" dirty="0">
                <a:solidFill>
                  <a:schemeClr val="accent6"/>
                </a:solidFill>
                <a:latin typeface="Times New Roman" pitchFamily="18" charset="0"/>
                <a:cs typeface="Times New Roman" pitchFamily="18" charset="0"/>
              </a:rPr>
              <a:t>miglior sostegno alle misure di conciliazione consente a uomini e donne, facenti parte di un qualsivoglia modello familiare, di esercitare più ampie scelte al fine di conciliare il lavoro con la vita privata sulla base dei propri bisogni e contribuendo al raggiungimento degli obiettivi delle </a:t>
            </a:r>
            <a:r>
              <a:rPr lang="it-IT" sz="2400" i="1" dirty="0">
                <a:solidFill>
                  <a:schemeClr val="accent6"/>
                </a:solidFill>
                <a:latin typeface="Times New Roman" pitchFamily="18" charset="0"/>
                <a:cs typeface="Times New Roman" pitchFamily="18" charset="0"/>
              </a:rPr>
              <a:t>policy</a:t>
            </a:r>
            <a:r>
              <a:rPr lang="it-IT" sz="2400" dirty="0">
                <a:solidFill>
                  <a:schemeClr val="accent6"/>
                </a:solidFill>
                <a:latin typeface="Times New Roman" pitchFamily="18" charset="0"/>
                <a:cs typeface="Times New Roman" pitchFamily="18" charset="0"/>
              </a:rPr>
              <a:t> </a:t>
            </a:r>
            <a:r>
              <a:rPr lang="it-IT" sz="2400" dirty="0" smtClean="0">
                <a:solidFill>
                  <a:schemeClr val="accent6"/>
                </a:solidFill>
                <a:latin typeface="Times New Roman" pitchFamily="18" charset="0"/>
                <a:cs typeface="Times New Roman" pitchFamily="18" charset="0"/>
              </a:rPr>
              <a:t>europee.»</a:t>
            </a:r>
            <a:endParaRPr lang="it-IT" sz="2400" dirty="0">
              <a:solidFill>
                <a:schemeClr val="accent6"/>
              </a:solidFill>
              <a:latin typeface="Times New Roman" pitchFamily="18" charset="0"/>
              <a:cs typeface="Times New Roman" pitchFamily="18" charset="0"/>
            </a:endParaRPr>
          </a:p>
        </p:txBody>
      </p:sp>
    </p:spTree>
    <p:extLst>
      <p:ext uri="{BB962C8B-B14F-4D97-AF65-F5344CB8AC3E}">
        <p14:creationId xmlns:p14="http://schemas.microsoft.com/office/powerpoint/2010/main" val="1393632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rgbClr val="FF6600"/>
                </a:solidFill>
                <a:latin typeface="Times New Roman" pitchFamily="18" charset="0"/>
                <a:cs typeface="Times New Roman" pitchFamily="18" charset="0"/>
              </a:rPr>
              <a:t>OCSE: misure family </a:t>
            </a:r>
            <a:r>
              <a:rPr lang="it-IT" sz="2800" b="1" dirty="0" err="1" smtClean="0">
                <a:solidFill>
                  <a:srgbClr val="FF6600"/>
                </a:solidFill>
                <a:latin typeface="Times New Roman" pitchFamily="18" charset="0"/>
                <a:cs typeface="Times New Roman" pitchFamily="18" charset="0"/>
              </a:rPr>
              <a:t>friendly</a:t>
            </a:r>
            <a:endParaRPr lang="it-IT" sz="2800" dirty="0"/>
          </a:p>
        </p:txBody>
      </p:sp>
      <p:sp>
        <p:nvSpPr>
          <p:cNvPr id="3" name="Segnaposto contenuto 2"/>
          <p:cNvSpPr>
            <a:spLocks noGrp="1"/>
          </p:cNvSpPr>
          <p:nvPr>
            <p:ph idx="1"/>
          </p:nvPr>
        </p:nvSpPr>
        <p:spPr/>
        <p:txBody>
          <a:bodyPr/>
          <a:lstStyle/>
          <a:p>
            <a:pPr marL="0" indent="0" algn="just">
              <a:buNone/>
            </a:pPr>
            <a:r>
              <a:rPr lang="it-IT" sz="2400" dirty="0" smtClean="0">
                <a:solidFill>
                  <a:schemeClr val="accent6"/>
                </a:solidFill>
                <a:latin typeface="Times New Roman" pitchFamily="18" charset="0"/>
                <a:cs typeface="Times New Roman" pitchFamily="18" charset="0"/>
              </a:rPr>
              <a:t>Misure </a:t>
            </a:r>
            <a:r>
              <a:rPr lang="it-IT" sz="2400" dirty="0">
                <a:solidFill>
                  <a:schemeClr val="accent6"/>
                </a:solidFill>
                <a:latin typeface="Times New Roman" pitchFamily="18" charset="0"/>
                <a:cs typeface="Times New Roman" pitchFamily="18" charset="0"/>
              </a:rPr>
              <a:t>che facilitano la </a:t>
            </a:r>
            <a:r>
              <a:rPr lang="it-IT" sz="2400" dirty="0" smtClean="0">
                <a:solidFill>
                  <a:schemeClr val="accent6"/>
                </a:solidFill>
                <a:latin typeface="Times New Roman" pitchFamily="18" charset="0"/>
                <a:cs typeface="Times New Roman" pitchFamily="18" charset="0"/>
              </a:rPr>
              <a:t>co</a:t>
            </a:r>
            <a:r>
              <a:rPr lang="it-IT" sz="2400" dirty="0">
                <a:solidFill>
                  <a:schemeClr val="accent6"/>
                </a:solidFill>
                <a:latin typeface="Times New Roman" pitchFamily="18" charset="0"/>
                <a:cs typeface="Times New Roman" pitchFamily="18" charset="0"/>
              </a:rPr>
              <a:t>n</a:t>
            </a:r>
            <a:r>
              <a:rPr lang="it-IT" sz="2400" dirty="0" smtClean="0">
                <a:solidFill>
                  <a:schemeClr val="accent6"/>
                </a:solidFill>
                <a:latin typeface="Times New Roman" pitchFamily="18" charset="0"/>
                <a:cs typeface="Times New Roman" pitchFamily="18" charset="0"/>
              </a:rPr>
              <a:t>ciliazione </a:t>
            </a:r>
            <a:r>
              <a:rPr lang="it-IT" sz="2400" dirty="0">
                <a:solidFill>
                  <a:schemeClr val="accent6"/>
                </a:solidFill>
                <a:latin typeface="Times New Roman" pitchFamily="18" charset="0"/>
                <a:cs typeface="Times New Roman" pitchFamily="18" charset="0"/>
              </a:rPr>
              <a:t>dei tempi di </a:t>
            </a:r>
            <a:r>
              <a:rPr lang="it-IT" sz="2400" dirty="0" smtClean="0">
                <a:solidFill>
                  <a:schemeClr val="accent6"/>
                </a:solidFill>
                <a:latin typeface="Times New Roman" pitchFamily="18" charset="0"/>
                <a:cs typeface="Times New Roman" pitchFamily="18" charset="0"/>
              </a:rPr>
              <a:t>vita </a:t>
            </a:r>
            <a:r>
              <a:rPr lang="it-IT" sz="2400" dirty="0">
                <a:solidFill>
                  <a:schemeClr val="accent6"/>
                </a:solidFill>
                <a:latin typeface="Times New Roman" pitchFamily="18" charset="0"/>
                <a:cs typeface="Times New Roman" pitchFamily="18" charset="0"/>
              </a:rPr>
              <a:t>e di lavoro e che sono introdotte dalle aziende a completamento delle misure determinate per </a:t>
            </a:r>
            <a:r>
              <a:rPr lang="it-IT" sz="2400" dirty="0" smtClean="0">
                <a:solidFill>
                  <a:schemeClr val="accent6"/>
                </a:solidFill>
                <a:latin typeface="Times New Roman" pitchFamily="18" charset="0"/>
                <a:cs typeface="Times New Roman" pitchFamily="18" charset="0"/>
              </a:rPr>
              <a:t>legge:</a:t>
            </a:r>
          </a:p>
          <a:p>
            <a:pPr marL="457200" indent="-457200" algn="just">
              <a:buFont typeface="+mj-lt"/>
              <a:buAutoNum type="arabicPeriod"/>
            </a:pPr>
            <a:r>
              <a:rPr lang="it-IT" sz="2400" dirty="0" smtClean="0">
                <a:solidFill>
                  <a:schemeClr val="accent6"/>
                </a:solidFill>
                <a:latin typeface="Times New Roman" pitchFamily="18" charset="0"/>
                <a:cs typeface="Times New Roman" pitchFamily="18" charset="0"/>
              </a:rPr>
              <a:t>flessibilità in entrata/uscita variabile quotidianamente, ma non applicabile al numero totale delle ore giornaliere;</a:t>
            </a:r>
          </a:p>
          <a:p>
            <a:pPr marL="457200" indent="-457200" algn="just">
              <a:buFont typeface="+mj-lt"/>
              <a:buAutoNum type="arabicPeriod"/>
            </a:pPr>
            <a:r>
              <a:rPr lang="it-IT" sz="2400" dirty="0" smtClean="0">
                <a:solidFill>
                  <a:schemeClr val="accent6"/>
                </a:solidFill>
                <a:latin typeface="Times New Roman" pitchFamily="18" charset="0"/>
                <a:cs typeface="Times New Roman" pitchFamily="18" charset="0"/>
              </a:rPr>
              <a:t>credito/debito orario, ma non consente un’intera giornata di riposo compensativo;</a:t>
            </a:r>
          </a:p>
          <a:p>
            <a:pPr marL="457200" indent="-457200" algn="just">
              <a:buFont typeface="+mj-lt"/>
              <a:buAutoNum type="arabicPeriod"/>
            </a:pPr>
            <a:r>
              <a:rPr lang="it-IT" sz="2400" dirty="0" smtClean="0">
                <a:solidFill>
                  <a:schemeClr val="accent6"/>
                </a:solidFill>
                <a:latin typeface="Times New Roman" pitchFamily="18" charset="0"/>
                <a:cs typeface="Times New Roman" pitchFamily="18" charset="0"/>
              </a:rPr>
              <a:t>riposo compensativo intera giornata;</a:t>
            </a:r>
          </a:p>
          <a:p>
            <a:pPr marL="457200" indent="-457200" algn="just">
              <a:buFont typeface="+mj-lt"/>
              <a:buAutoNum type="arabicPeriod"/>
            </a:pPr>
            <a:r>
              <a:rPr lang="it-IT" sz="2400" dirty="0" smtClean="0">
                <a:solidFill>
                  <a:schemeClr val="accent6"/>
                </a:solidFill>
                <a:latin typeface="Times New Roman" pitchFamily="18" charset="0"/>
                <a:cs typeface="Times New Roman" pitchFamily="18" charset="0"/>
              </a:rPr>
              <a:t>compensazione delle ore lavorate lungo anche arco di tempo annuale.</a:t>
            </a:r>
          </a:p>
          <a:p>
            <a:pPr algn="just"/>
            <a:endParaRPr lang="it-IT" sz="2400" dirty="0" smtClean="0">
              <a:solidFill>
                <a:schemeClr val="accent6"/>
              </a:solidFill>
              <a:latin typeface="Times New Roman" pitchFamily="18" charset="0"/>
              <a:cs typeface="Times New Roman" pitchFamily="18" charset="0"/>
            </a:endParaRPr>
          </a:p>
          <a:p>
            <a:pPr algn="just"/>
            <a:endParaRPr lang="it-IT" sz="2400" dirty="0" smtClean="0">
              <a:solidFill>
                <a:schemeClr val="accent6"/>
              </a:solidFill>
              <a:latin typeface="Times New Roman" pitchFamily="18" charset="0"/>
              <a:cs typeface="Times New Roman" pitchFamily="18" charset="0"/>
            </a:endParaRPr>
          </a:p>
        </p:txBody>
      </p:sp>
    </p:spTree>
    <p:extLst>
      <p:ext uri="{BB962C8B-B14F-4D97-AF65-F5344CB8AC3E}">
        <p14:creationId xmlns:p14="http://schemas.microsoft.com/office/powerpoint/2010/main" val="27458862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FF6600"/>
                </a:solidFill>
                <a:latin typeface="Times New Roman" pitchFamily="18" charset="0"/>
                <a:cs typeface="Times New Roman" pitchFamily="18" charset="0"/>
              </a:rPr>
              <a:t>OCSE: </a:t>
            </a:r>
            <a:r>
              <a:rPr lang="it-IT" sz="2800" b="1" dirty="0" smtClean="0">
                <a:solidFill>
                  <a:srgbClr val="FF6600"/>
                </a:solidFill>
                <a:latin typeface="Times New Roman" pitchFamily="18" charset="0"/>
                <a:cs typeface="Times New Roman" pitchFamily="18" charset="0"/>
              </a:rPr>
              <a:t>dati</a:t>
            </a:r>
            <a:endParaRPr lang="it-IT" sz="2800" dirty="0"/>
          </a:p>
        </p:txBody>
      </p:sp>
      <p:pic>
        <p:nvPicPr>
          <p:cNvPr id="7"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971600" y="1340768"/>
            <a:ext cx="6984776" cy="4752528"/>
          </a:xfrm>
          <a:prstGeom prst="rect">
            <a:avLst/>
          </a:prstGeom>
          <a:noFill/>
          <a:ln>
            <a:noFill/>
          </a:ln>
          <a:extLst/>
        </p:spPr>
      </p:pic>
    </p:spTree>
    <p:extLst>
      <p:ext uri="{BB962C8B-B14F-4D97-AF65-F5344CB8AC3E}">
        <p14:creationId xmlns:p14="http://schemas.microsoft.com/office/powerpoint/2010/main" val="156294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rgbClr val="FF6600"/>
                </a:solidFill>
                <a:latin typeface="Times New Roman" pitchFamily="18" charset="0"/>
                <a:cs typeface="Times New Roman" pitchFamily="18" charset="0"/>
              </a:rPr>
              <a:t>Politiche </a:t>
            </a:r>
            <a:r>
              <a:rPr lang="it-IT" sz="2800" b="1" dirty="0">
                <a:solidFill>
                  <a:srgbClr val="FF6600"/>
                </a:solidFill>
                <a:latin typeface="Times New Roman" pitchFamily="18" charset="0"/>
                <a:cs typeface="Times New Roman" pitchFamily="18" charset="0"/>
              </a:rPr>
              <a:t>di conciliazione lavoro famiglia</a:t>
            </a:r>
            <a:endParaRPr lang="it-IT" sz="2800" dirty="0"/>
          </a:p>
        </p:txBody>
      </p:sp>
      <p:pic>
        <p:nvPicPr>
          <p:cNvPr id="3074" name="Picture 2" descr="C:\Users\v.viale.ISFOL\Desktop\concil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1628800"/>
            <a:ext cx="3619500" cy="466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8142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188640"/>
            <a:ext cx="7772400" cy="648072"/>
          </a:xfrm>
        </p:spPr>
        <p:txBody>
          <a:bodyPr/>
          <a:lstStyle/>
          <a:p>
            <a:r>
              <a:rPr lang="it-IT" sz="2800" b="1" dirty="0" smtClean="0">
                <a:solidFill>
                  <a:srgbClr val="FF6600"/>
                </a:solidFill>
                <a:latin typeface="Times New Roman" pitchFamily="18" charset="0"/>
                <a:cs typeface="Times New Roman" pitchFamily="18" charset="0"/>
              </a:rPr>
              <a:t>Link utili</a:t>
            </a:r>
            <a:endParaRPr lang="it-IT" sz="2800" dirty="0"/>
          </a:p>
        </p:txBody>
      </p:sp>
      <p:sp>
        <p:nvSpPr>
          <p:cNvPr id="3" name="Sottotitolo 2"/>
          <p:cNvSpPr>
            <a:spLocks noGrp="1"/>
          </p:cNvSpPr>
          <p:nvPr>
            <p:ph type="subTitle" idx="1"/>
          </p:nvPr>
        </p:nvSpPr>
        <p:spPr>
          <a:xfrm>
            <a:off x="1115616" y="836712"/>
            <a:ext cx="6400800" cy="5688632"/>
          </a:xfrm>
        </p:spPr>
        <p:txBody>
          <a:bodyPr/>
          <a:lstStyle/>
          <a:p>
            <a:pPr marL="285750" indent="-285750" algn="just">
              <a:buFont typeface="Arial" panose="020B0604020202020204" pitchFamily="34" charset="0"/>
              <a:buChar char="•"/>
            </a:pPr>
            <a:r>
              <a:rPr lang="it-IT" sz="1400" dirty="0">
                <a:solidFill>
                  <a:srgbClr val="0070C0"/>
                </a:solidFill>
                <a:latin typeface="Book Antiqua" panose="02040602050305030304" pitchFamily="18" charset="0"/>
                <a:hlinkClick r:id="rId2"/>
              </a:rPr>
              <a:t>http://annazavaritt.blog.ilsole24ore.com/files/pdl-smartworking-bozza-alessia-mosca.pdf</a:t>
            </a:r>
            <a:endParaRPr lang="it-IT" sz="1400" dirty="0">
              <a:solidFill>
                <a:srgbClr val="0070C0"/>
              </a:solidFill>
              <a:latin typeface="Book Antiqua" panose="02040602050305030304" pitchFamily="18" charset="0"/>
            </a:endParaRPr>
          </a:p>
          <a:p>
            <a:pPr marL="285750" indent="-285750" algn="just">
              <a:buFont typeface="Arial" panose="020B0604020202020204" pitchFamily="34" charset="0"/>
              <a:buChar char="•"/>
            </a:pPr>
            <a:r>
              <a:rPr lang="it-IT" sz="1400" dirty="0" smtClean="0">
                <a:solidFill>
                  <a:srgbClr val="0070C0"/>
                </a:solidFill>
                <a:latin typeface="Book Antiqua" panose="02040602050305030304" pitchFamily="18" charset="0"/>
                <a:hlinkClick r:id="rId3"/>
              </a:rPr>
              <a:t>www.europa.eu</a:t>
            </a:r>
            <a:endParaRPr lang="it-IT" sz="1400" dirty="0" smtClean="0">
              <a:solidFill>
                <a:srgbClr val="0070C0"/>
              </a:solidFill>
              <a:latin typeface="Book Antiqua" panose="02040602050305030304" pitchFamily="18" charset="0"/>
            </a:endParaRPr>
          </a:p>
          <a:p>
            <a:pPr marL="285750" indent="-285750" algn="just">
              <a:buFont typeface="Arial" panose="020B0604020202020204" pitchFamily="34" charset="0"/>
              <a:buChar char="•"/>
            </a:pPr>
            <a:r>
              <a:rPr lang="it-IT" sz="1400" dirty="0" smtClean="0">
                <a:solidFill>
                  <a:srgbClr val="0070C0"/>
                </a:solidFill>
                <a:latin typeface="Book Antiqua" panose="02040602050305030304" pitchFamily="18" charset="0"/>
                <a:hlinkClick r:id="rId4"/>
              </a:rPr>
              <a:t>www.eurofound.europa.eu</a:t>
            </a:r>
            <a:endParaRPr lang="it-IT" sz="1400" dirty="0" smtClean="0">
              <a:solidFill>
                <a:srgbClr val="0070C0"/>
              </a:solidFill>
              <a:latin typeface="Book Antiqua" panose="02040602050305030304" pitchFamily="18" charset="0"/>
            </a:endParaRPr>
          </a:p>
          <a:p>
            <a:pPr marL="285750" indent="-285750" algn="just">
              <a:buFont typeface="Arial" panose="020B0604020202020204" pitchFamily="34" charset="0"/>
              <a:buChar char="•"/>
            </a:pPr>
            <a:r>
              <a:rPr lang="it-IT" sz="1400" dirty="0">
                <a:solidFill>
                  <a:srgbClr val="0070C0"/>
                </a:solidFill>
                <a:latin typeface="Book Antiqua" panose="02040602050305030304" pitchFamily="18" charset="0"/>
                <a:hlinkClick r:id="rId5"/>
              </a:rPr>
              <a:t>http://eyf2014.wordpress.com</a:t>
            </a:r>
            <a:r>
              <a:rPr lang="it-IT" sz="1400" dirty="0" smtClean="0">
                <a:solidFill>
                  <a:srgbClr val="0070C0"/>
                </a:solidFill>
                <a:latin typeface="Book Antiqua" panose="02040602050305030304" pitchFamily="18" charset="0"/>
                <a:hlinkClick r:id="rId5"/>
              </a:rPr>
              <a:t>/</a:t>
            </a:r>
            <a:endParaRPr lang="it-IT" sz="1400" dirty="0" smtClean="0">
              <a:solidFill>
                <a:srgbClr val="0070C0"/>
              </a:solidFill>
              <a:latin typeface="Book Antiqua" panose="02040602050305030304" pitchFamily="18" charset="0"/>
            </a:endParaRPr>
          </a:p>
          <a:p>
            <a:pPr marL="285750" indent="-285750" algn="just">
              <a:buFont typeface="Arial" panose="020B0604020202020204" pitchFamily="34" charset="0"/>
              <a:buChar char="•"/>
            </a:pPr>
            <a:r>
              <a:rPr lang="it-IT" sz="1400" dirty="0" smtClean="0">
                <a:solidFill>
                  <a:srgbClr val="0070C0"/>
                </a:solidFill>
                <a:latin typeface="Book Antiqua" panose="02040602050305030304" pitchFamily="18" charset="0"/>
                <a:hlinkClick r:id="rId6"/>
              </a:rPr>
              <a:t>www.europarl.europa.eu/sides/getDoc.do?pubRef</a:t>
            </a:r>
            <a:r>
              <a:rPr lang="it-IT" sz="1400" dirty="0">
                <a:solidFill>
                  <a:srgbClr val="0070C0"/>
                </a:solidFill>
                <a:latin typeface="Book Antiqua" panose="02040602050305030304" pitchFamily="18" charset="0"/>
                <a:hlinkClick r:id="rId6"/>
              </a:rPr>
              <a:t>=-%</a:t>
            </a:r>
            <a:r>
              <a:rPr lang="it-IT" sz="1400" dirty="0" smtClean="0">
                <a:solidFill>
                  <a:srgbClr val="0070C0"/>
                </a:solidFill>
                <a:latin typeface="Book Antiqua" panose="02040602050305030304" pitchFamily="18" charset="0"/>
                <a:hlinkClick r:id="rId6"/>
              </a:rPr>
              <a:t>2f%2fEP%2f%2fNONSGML%2bWDECL%2bP7-DCL-2012-0032%2b0%2bDOC%2bPDF%2bV0%2f%2fEN</a:t>
            </a:r>
            <a:endParaRPr lang="it-IT" sz="1400" dirty="0" smtClean="0">
              <a:solidFill>
                <a:srgbClr val="0070C0"/>
              </a:solidFill>
              <a:latin typeface="Book Antiqua" panose="02040602050305030304" pitchFamily="18" charset="0"/>
            </a:endParaRPr>
          </a:p>
          <a:p>
            <a:pPr marL="285750" indent="-285750" algn="just">
              <a:buFont typeface="Arial" panose="020B0604020202020204" pitchFamily="34" charset="0"/>
              <a:buChar char="•"/>
            </a:pPr>
            <a:r>
              <a:rPr lang="it-IT" sz="1400" dirty="0" smtClean="0">
                <a:solidFill>
                  <a:srgbClr val="0070C0"/>
                </a:solidFill>
                <a:latin typeface="Book Antiqua" panose="02040602050305030304" pitchFamily="18" charset="0"/>
                <a:hlinkClick r:id="rId7"/>
              </a:rPr>
              <a:t>http</a:t>
            </a:r>
            <a:r>
              <a:rPr lang="it-IT" sz="1400" dirty="0">
                <a:solidFill>
                  <a:srgbClr val="0070C0"/>
                </a:solidFill>
                <a:latin typeface="Book Antiqua" panose="02040602050305030304" pitchFamily="18" charset="0"/>
                <a:hlinkClick r:id="rId7"/>
              </a:rPr>
              <a:t>://femmes.gouv.fr/wpcontent/uploads/2013/07/1313602B-PL-%C3%A9galit%C3%A9-femmes-hommes.pdf</a:t>
            </a:r>
            <a:endParaRPr lang="it-IT" sz="1400" dirty="0">
              <a:solidFill>
                <a:srgbClr val="0070C0"/>
              </a:solidFill>
              <a:latin typeface="Book Antiqua" panose="02040602050305030304" pitchFamily="18" charset="0"/>
            </a:endParaRPr>
          </a:p>
          <a:p>
            <a:pPr marL="285750" indent="-285750" algn="just">
              <a:buFont typeface="Arial" panose="020B0604020202020204" pitchFamily="34" charset="0"/>
              <a:buChar char="•"/>
            </a:pPr>
            <a:r>
              <a:rPr lang="it-IT" sz="1400" dirty="0">
                <a:solidFill>
                  <a:srgbClr val="0070C0"/>
                </a:solidFill>
                <a:latin typeface="Book Antiqua" panose="02040602050305030304" pitchFamily="18" charset="0"/>
                <a:hlinkClick r:id="rId8"/>
              </a:rPr>
              <a:t>http://www.gouvernement.fr/gouvernement/loi-cadre-pour-l-egalite-femmes-hommes-agir-sur-tous-les-fronts</a:t>
            </a:r>
            <a:endParaRPr lang="it-IT" sz="1400" dirty="0">
              <a:solidFill>
                <a:srgbClr val="0070C0"/>
              </a:solidFill>
              <a:latin typeface="Book Antiqua" panose="02040602050305030304" pitchFamily="18" charset="0"/>
            </a:endParaRPr>
          </a:p>
          <a:p>
            <a:pPr marL="285750" indent="-285750" algn="just">
              <a:buFont typeface="Arial" panose="020B0604020202020204" pitchFamily="34" charset="0"/>
              <a:buChar char="•"/>
            </a:pPr>
            <a:r>
              <a:rPr lang="it-IT" sz="1400" dirty="0" smtClean="0">
                <a:solidFill>
                  <a:srgbClr val="0070C0"/>
                </a:solidFill>
                <a:latin typeface="Book Antiqua" panose="02040602050305030304" pitchFamily="18" charset="0"/>
                <a:hlinkClick r:id="rId9"/>
              </a:rPr>
              <a:t>www.familyaudit.org</a:t>
            </a:r>
            <a:endParaRPr lang="it-IT" sz="1400" dirty="0" smtClean="0">
              <a:solidFill>
                <a:srgbClr val="0070C0"/>
              </a:solidFill>
              <a:latin typeface="Book Antiqua" panose="02040602050305030304" pitchFamily="18" charset="0"/>
            </a:endParaRPr>
          </a:p>
          <a:p>
            <a:pPr marL="285750" indent="-285750" algn="just">
              <a:buFont typeface="Arial" panose="020B0604020202020204" pitchFamily="34" charset="0"/>
              <a:buChar char="•"/>
            </a:pPr>
            <a:r>
              <a:rPr lang="it-IT" sz="1400" dirty="0" smtClean="0">
                <a:solidFill>
                  <a:srgbClr val="0070C0"/>
                </a:solidFill>
                <a:latin typeface="Book Antiqua" panose="02040602050305030304" pitchFamily="18" charset="0"/>
                <a:hlinkClick r:id="rId10"/>
              </a:rPr>
              <a:t>www.gov.uk/parental-leave/overview</a:t>
            </a:r>
            <a:endParaRPr lang="it-IT" sz="1400" dirty="0" smtClean="0">
              <a:solidFill>
                <a:srgbClr val="0070C0"/>
              </a:solidFill>
              <a:latin typeface="Book Antiqua" panose="02040602050305030304" pitchFamily="18" charset="0"/>
            </a:endParaRPr>
          </a:p>
          <a:p>
            <a:pPr marL="285750" indent="-285750" algn="just">
              <a:buFont typeface="Arial" panose="020B0604020202020204" pitchFamily="34" charset="0"/>
              <a:buChar char="•"/>
            </a:pPr>
            <a:r>
              <a:rPr lang="it-IT" sz="1400" dirty="0">
                <a:solidFill>
                  <a:srgbClr val="0070C0"/>
                </a:solidFill>
                <a:latin typeface="Book Antiqua" panose="02040602050305030304" pitchFamily="18" charset="0"/>
                <a:hlinkClick r:id="rId11"/>
              </a:rPr>
              <a:t>http://</a:t>
            </a:r>
            <a:r>
              <a:rPr lang="it-IT" sz="1400" dirty="0" smtClean="0">
                <a:solidFill>
                  <a:srgbClr val="0070C0"/>
                </a:solidFill>
                <a:latin typeface="Book Antiqua" panose="02040602050305030304" pitchFamily="18" charset="0"/>
                <a:hlinkClick r:id="rId11"/>
              </a:rPr>
              <a:t>isfoloa.isfol.it/bitstream/123456789/382/9/ISFOL%20OCCASIONAL%20PAPER_Viale.pdf</a:t>
            </a:r>
            <a:endParaRPr lang="it-IT" sz="1400" dirty="0" smtClean="0">
              <a:solidFill>
                <a:srgbClr val="0070C0"/>
              </a:solidFill>
              <a:latin typeface="Book Antiqua" panose="02040602050305030304" pitchFamily="18" charset="0"/>
            </a:endParaRPr>
          </a:p>
          <a:p>
            <a:pPr marL="285750" indent="-285750" algn="just">
              <a:buFont typeface="Arial" panose="020B0604020202020204" pitchFamily="34" charset="0"/>
              <a:buChar char="•"/>
            </a:pPr>
            <a:r>
              <a:rPr lang="it-IT" sz="1400" dirty="0">
                <a:solidFill>
                  <a:srgbClr val="0070C0"/>
                </a:solidFill>
                <a:latin typeface="Book Antiqua" panose="02040602050305030304" pitchFamily="18" charset="0"/>
                <a:hlinkClick r:id="rId12"/>
              </a:rPr>
              <a:t>http://</a:t>
            </a:r>
            <a:r>
              <a:rPr lang="it-IT" sz="1400" dirty="0" smtClean="0">
                <a:solidFill>
                  <a:srgbClr val="0070C0"/>
                </a:solidFill>
                <a:latin typeface="Book Antiqua" panose="02040602050305030304" pitchFamily="18" charset="0"/>
                <a:hlinkClick r:id="rId12"/>
              </a:rPr>
              <a:t>archivio.isfol.it/DocEditor/test/File/2012/Editoria/IOP2_Congedi_di_paternit%C3%83%C2%A0.pdf</a:t>
            </a:r>
            <a:endParaRPr lang="it-IT" sz="1400" dirty="0" smtClean="0">
              <a:solidFill>
                <a:srgbClr val="0070C0"/>
              </a:solidFill>
              <a:latin typeface="Book Antiqua" panose="02040602050305030304" pitchFamily="18" charset="0"/>
            </a:endParaRPr>
          </a:p>
          <a:p>
            <a:pPr marL="285750" indent="-285750" algn="just">
              <a:buFont typeface="Arial" panose="020B0604020202020204" pitchFamily="34" charset="0"/>
              <a:buChar char="•"/>
            </a:pPr>
            <a:r>
              <a:rPr lang="it-IT" sz="1400" dirty="0" smtClean="0">
                <a:solidFill>
                  <a:srgbClr val="0070C0"/>
                </a:solidFill>
                <a:latin typeface="Book Antiqua" panose="02040602050305030304" pitchFamily="18" charset="0"/>
                <a:hlinkClick r:id="rId13"/>
              </a:rPr>
              <a:t>www.istat.it</a:t>
            </a:r>
            <a:endParaRPr lang="it-IT" sz="1400" dirty="0" smtClean="0">
              <a:solidFill>
                <a:srgbClr val="0070C0"/>
              </a:solidFill>
              <a:latin typeface="Book Antiqua" panose="02040602050305030304" pitchFamily="18" charset="0"/>
            </a:endParaRPr>
          </a:p>
          <a:p>
            <a:pPr marL="285750" indent="-285750" algn="just">
              <a:buFont typeface="Arial" panose="020B0604020202020204" pitchFamily="34" charset="0"/>
              <a:buChar char="•"/>
            </a:pPr>
            <a:r>
              <a:rPr lang="it-IT" sz="1400" dirty="0" smtClean="0">
                <a:solidFill>
                  <a:srgbClr val="0070C0"/>
                </a:solidFill>
                <a:latin typeface="Book Antiqua" panose="02040602050305030304" pitchFamily="18" charset="0"/>
                <a:hlinkClick r:id="rId14"/>
              </a:rPr>
              <a:t>www.oecdbetterlifeindex.org/</a:t>
            </a:r>
            <a:endParaRPr lang="it-IT" sz="1400" dirty="0" smtClean="0">
              <a:solidFill>
                <a:srgbClr val="0070C0"/>
              </a:solidFill>
              <a:latin typeface="Book Antiqua" panose="02040602050305030304" pitchFamily="18" charset="0"/>
            </a:endParaRPr>
          </a:p>
          <a:p>
            <a:pPr marL="285750" indent="-285750" algn="just">
              <a:buFont typeface="Arial" panose="020B0604020202020204" pitchFamily="34" charset="0"/>
              <a:buChar char="•"/>
            </a:pPr>
            <a:r>
              <a:rPr lang="it-IT" sz="1400" dirty="0" smtClean="0">
                <a:solidFill>
                  <a:srgbClr val="0070C0"/>
                </a:solidFill>
                <a:latin typeface="Book Antiqua" panose="02040602050305030304" pitchFamily="18" charset="0"/>
                <a:hlinkClick r:id="rId15"/>
              </a:rPr>
              <a:t>www.oecd.org/els/soc/oecdfamilydatabase.htm</a:t>
            </a:r>
            <a:endParaRPr lang="it-IT" sz="1400" dirty="0" smtClean="0">
              <a:solidFill>
                <a:srgbClr val="0070C0"/>
              </a:solidFill>
              <a:latin typeface="Book Antiqua" panose="02040602050305030304" pitchFamily="18" charset="0"/>
            </a:endParaRPr>
          </a:p>
          <a:p>
            <a:pPr marL="285750" indent="-285750" algn="just">
              <a:buFont typeface="Arial" panose="020B0604020202020204" pitchFamily="34" charset="0"/>
              <a:buChar char="•"/>
            </a:pPr>
            <a:r>
              <a:rPr lang="it-IT" sz="1400" dirty="0" smtClean="0">
                <a:solidFill>
                  <a:srgbClr val="0070C0"/>
                </a:solidFill>
                <a:latin typeface="Book Antiqua" panose="02040602050305030304" pitchFamily="18" charset="0"/>
                <a:hlinkClick r:id="rId16"/>
              </a:rPr>
              <a:t>www.pariopportunita.gov.it/index.php/intesa-e-conciliazione</a:t>
            </a:r>
            <a:endParaRPr lang="it-IT" sz="1400" dirty="0" smtClean="0">
              <a:solidFill>
                <a:srgbClr val="0070C0"/>
              </a:solidFill>
              <a:latin typeface="Book Antiqua" panose="02040602050305030304" pitchFamily="18" charset="0"/>
            </a:endParaRPr>
          </a:p>
          <a:p>
            <a:pPr marL="285750" indent="-285750" algn="just">
              <a:buFont typeface="Arial" panose="020B0604020202020204" pitchFamily="34" charset="0"/>
              <a:buChar char="•"/>
            </a:pPr>
            <a:r>
              <a:rPr lang="it-IT" sz="1400" dirty="0" smtClean="0">
                <a:solidFill>
                  <a:srgbClr val="0070C0"/>
                </a:solidFill>
                <a:latin typeface="Book Antiqua" panose="02040602050305030304" pitchFamily="18" charset="0"/>
                <a:hlinkClick r:id="rId17"/>
              </a:rPr>
              <a:t>www.politichefamiglia.it</a:t>
            </a:r>
            <a:endParaRPr lang="it-IT" sz="1400" dirty="0" smtClean="0">
              <a:solidFill>
                <a:srgbClr val="0070C0"/>
              </a:solidFill>
              <a:latin typeface="Book Antiqua" panose="02040602050305030304" pitchFamily="18" charset="0"/>
            </a:endParaRPr>
          </a:p>
          <a:p>
            <a:pPr marL="285750" indent="-285750" algn="just">
              <a:buFont typeface="Arial" panose="020B0604020202020204" pitchFamily="34" charset="0"/>
              <a:buChar char="•"/>
            </a:pPr>
            <a:endParaRPr lang="it-IT" sz="1400" dirty="0" smtClean="0">
              <a:latin typeface="Book Antiqua" panose="02040602050305030304" pitchFamily="18" charset="0"/>
            </a:endParaRPr>
          </a:p>
          <a:p>
            <a:pPr marL="285750" indent="-285750" algn="just">
              <a:buFont typeface="Arial" panose="020B0604020202020204" pitchFamily="34" charset="0"/>
              <a:buChar char="•"/>
            </a:pPr>
            <a:endParaRPr lang="it-IT" sz="1600" dirty="0" smtClean="0">
              <a:latin typeface="Book Antiqua" panose="02040602050305030304" pitchFamily="18" charset="0"/>
            </a:endParaRPr>
          </a:p>
          <a:p>
            <a:pPr algn="just"/>
            <a:endParaRPr lang="it-IT" sz="2000" dirty="0" smtClean="0">
              <a:latin typeface="Book Antiqua" panose="02040602050305030304" pitchFamily="18" charset="0"/>
            </a:endParaRPr>
          </a:p>
          <a:p>
            <a:pPr algn="just"/>
            <a:endParaRPr lang="it-IT" sz="2000" dirty="0" smtClean="0">
              <a:latin typeface="Book Antiqua" panose="02040602050305030304" pitchFamily="18" charset="0"/>
            </a:endParaRPr>
          </a:p>
          <a:p>
            <a:pPr algn="just"/>
            <a:endParaRPr lang="it-IT" sz="2000" dirty="0"/>
          </a:p>
        </p:txBody>
      </p:sp>
    </p:spTree>
    <p:extLst>
      <p:ext uri="{BB962C8B-B14F-4D97-AF65-F5344CB8AC3E}">
        <p14:creationId xmlns:p14="http://schemas.microsoft.com/office/powerpoint/2010/main" val="1018708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250825" y="333375"/>
            <a:ext cx="6516688"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it-IT" sz="2800" b="1" dirty="0">
                <a:solidFill>
                  <a:srgbClr val="FF6600"/>
                </a:solidFill>
                <a:latin typeface="Times New Roman" pitchFamily="18" charset="0"/>
                <a:cs typeface="Times New Roman" pitchFamily="18" charset="0"/>
              </a:rPr>
              <a:t>La conciliazione lavoro-famiglia:</a:t>
            </a:r>
          </a:p>
          <a:p>
            <a:r>
              <a:rPr lang="it-IT" sz="2800" b="1" dirty="0">
                <a:solidFill>
                  <a:srgbClr val="FF6600"/>
                </a:solidFill>
                <a:latin typeface="Times New Roman" pitchFamily="18" charset="0"/>
                <a:cs typeface="Times New Roman" pitchFamily="18" charset="0"/>
              </a:rPr>
              <a:t>una definizione</a:t>
            </a:r>
          </a:p>
        </p:txBody>
      </p:sp>
      <p:sp>
        <p:nvSpPr>
          <p:cNvPr id="5" name="Ovale 4"/>
          <p:cNvSpPr/>
          <p:nvPr/>
        </p:nvSpPr>
        <p:spPr>
          <a:xfrm>
            <a:off x="3446463" y="3097213"/>
            <a:ext cx="1800225" cy="1584325"/>
          </a:xfrm>
          <a:prstGeom prst="ellipse">
            <a:avLst/>
          </a:prstGeom>
          <a:solidFill>
            <a:schemeClr val="accent5"/>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it-IT" sz="1600" dirty="0">
                <a:solidFill>
                  <a:srgbClr val="FF0000"/>
                </a:solidFill>
              </a:rPr>
              <a:t>Conciliazione</a:t>
            </a:r>
          </a:p>
        </p:txBody>
      </p:sp>
      <p:sp>
        <p:nvSpPr>
          <p:cNvPr id="6" name="Ovale 5"/>
          <p:cNvSpPr/>
          <p:nvPr/>
        </p:nvSpPr>
        <p:spPr>
          <a:xfrm>
            <a:off x="3106738" y="1468438"/>
            <a:ext cx="1368425" cy="1152525"/>
          </a:xfrm>
          <a:prstGeom prst="ellipse">
            <a:avLst/>
          </a:prstGeom>
          <a:solidFill>
            <a:schemeClr val="accent1">
              <a:lumMod val="90000"/>
            </a:schemeClr>
          </a:solidFill>
          <a:ln>
            <a:solidFill>
              <a:schemeClr val="accent1">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000" dirty="0">
                <a:solidFill>
                  <a:srgbClr val="FF0000"/>
                </a:solidFill>
              </a:rPr>
              <a:t>condivisione</a:t>
            </a:r>
          </a:p>
        </p:txBody>
      </p:sp>
      <p:sp>
        <p:nvSpPr>
          <p:cNvPr id="7" name="Ovale 6"/>
          <p:cNvSpPr/>
          <p:nvPr/>
        </p:nvSpPr>
        <p:spPr>
          <a:xfrm>
            <a:off x="1835150" y="2078038"/>
            <a:ext cx="1368425" cy="1152525"/>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000" dirty="0">
                <a:solidFill>
                  <a:srgbClr val="FF0000"/>
                </a:solidFill>
              </a:rPr>
              <a:t>flessibilità</a:t>
            </a:r>
          </a:p>
          <a:p>
            <a:pPr algn="ctr">
              <a:defRPr/>
            </a:pPr>
            <a:r>
              <a:rPr lang="it-IT" sz="1000" dirty="0">
                <a:solidFill>
                  <a:srgbClr val="FF0000"/>
                </a:solidFill>
              </a:rPr>
              <a:t>oraria</a:t>
            </a:r>
          </a:p>
        </p:txBody>
      </p:sp>
      <p:sp>
        <p:nvSpPr>
          <p:cNvPr id="10" name="Ovale 9"/>
          <p:cNvSpPr/>
          <p:nvPr/>
        </p:nvSpPr>
        <p:spPr>
          <a:xfrm>
            <a:off x="1190625" y="3275013"/>
            <a:ext cx="1368425" cy="1150937"/>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000" dirty="0">
                <a:solidFill>
                  <a:srgbClr val="FF0000"/>
                </a:solidFill>
              </a:rPr>
              <a:t>part time</a:t>
            </a:r>
          </a:p>
        </p:txBody>
      </p:sp>
      <p:sp>
        <p:nvSpPr>
          <p:cNvPr id="11" name="Ovale 10"/>
          <p:cNvSpPr/>
          <p:nvPr/>
        </p:nvSpPr>
        <p:spPr>
          <a:xfrm>
            <a:off x="1570038" y="4540250"/>
            <a:ext cx="1368425" cy="1152525"/>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000" dirty="0">
                <a:solidFill>
                  <a:srgbClr val="FF0000"/>
                </a:solidFill>
              </a:rPr>
              <a:t>voucher</a:t>
            </a:r>
          </a:p>
        </p:txBody>
      </p:sp>
      <p:sp>
        <p:nvSpPr>
          <p:cNvPr id="12" name="Ovale 11"/>
          <p:cNvSpPr/>
          <p:nvPr/>
        </p:nvSpPr>
        <p:spPr>
          <a:xfrm>
            <a:off x="2700338" y="5346700"/>
            <a:ext cx="1511300" cy="1152525"/>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000" dirty="0">
                <a:solidFill>
                  <a:srgbClr val="FF0000"/>
                </a:solidFill>
              </a:rPr>
              <a:t>servizi</a:t>
            </a:r>
          </a:p>
          <a:p>
            <a:pPr algn="ctr">
              <a:defRPr/>
            </a:pPr>
            <a:r>
              <a:rPr lang="it-IT" sz="1000" dirty="0">
                <a:solidFill>
                  <a:srgbClr val="FF0000"/>
                </a:solidFill>
              </a:rPr>
              <a:t> all’infanzia</a:t>
            </a:r>
          </a:p>
        </p:txBody>
      </p:sp>
      <p:sp>
        <p:nvSpPr>
          <p:cNvPr id="13" name="Ovale 12"/>
          <p:cNvSpPr/>
          <p:nvPr/>
        </p:nvSpPr>
        <p:spPr>
          <a:xfrm>
            <a:off x="4291013" y="5400675"/>
            <a:ext cx="1368425" cy="1152525"/>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000" dirty="0">
                <a:solidFill>
                  <a:srgbClr val="FF0000"/>
                </a:solidFill>
              </a:rPr>
              <a:t>famiglia</a:t>
            </a:r>
          </a:p>
        </p:txBody>
      </p:sp>
      <p:sp>
        <p:nvSpPr>
          <p:cNvPr id="14" name="Ovale 13"/>
          <p:cNvSpPr/>
          <p:nvPr/>
        </p:nvSpPr>
        <p:spPr>
          <a:xfrm>
            <a:off x="5561013" y="4716463"/>
            <a:ext cx="1366837" cy="1152525"/>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000" dirty="0">
                <a:solidFill>
                  <a:srgbClr val="FF0000"/>
                </a:solidFill>
              </a:rPr>
              <a:t>equilibrio</a:t>
            </a:r>
          </a:p>
        </p:txBody>
      </p:sp>
      <p:sp>
        <p:nvSpPr>
          <p:cNvPr id="16" name="Ovale 15"/>
          <p:cNvSpPr/>
          <p:nvPr/>
        </p:nvSpPr>
        <p:spPr>
          <a:xfrm>
            <a:off x="6084888" y="3513138"/>
            <a:ext cx="1366837" cy="1152525"/>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000" dirty="0">
                <a:solidFill>
                  <a:srgbClr val="FF0000"/>
                </a:solidFill>
              </a:rPr>
              <a:t>lavoro</a:t>
            </a:r>
          </a:p>
        </p:txBody>
      </p:sp>
      <p:sp>
        <p:nvSpPr>
          <p:cNvPr id="17" name="Ovale 16"/>
          <p:cNvSpPr/>
          <p:nvPr/>
        </p:nvSpPr>
        <p:spPr>
          <a:xfrm>
            <a:off x="5649913" y="2303463"/>
            <a:ext cx="1368425" cy="1152525"/>
          </a:xfrm>
          <a:prstGeom prst="ellipse">
            <a:avLst/>
          </a:prstGeom>
          <a:solidFill>
            <a:schemeClr val="accent1">
              <a:lumMod val="90000"/>
            </a:schemeClr>
          </a:solidFill>
          <a:ln>
            <a:solidFill>
              <a:schemeClr val="accent1">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000" dirty="0">
                <a:solidFill>
                  <a:srgbClr val="FF0000"/>
                </a:solidFill>
              </a:rPr>
              <a:t>carichi di cura</a:t>
            </a:r>
          </a:p>
        </p:txBody>
      </p:sp>
      <p:sp>
        <p:nvSpPr>
          <p:cNvPr id="18" name="Ovale 17"/>
          <p:cNvSpPr/>
          <p:nvPr/>
        </p:nvSpPr>
        <p:spPr>
          <a:xfrm>
            <a:off x="4556125" y="1557338"/>
            <a:ext cx="1368425" cy="1150937"/>
          </a:xfrm>
          <a:prstGeom prst="ellipse">
            <a:avLst/>
          </a:prstGeom>
          <a:solidFill>
            <a:schemeClr val="accent1">
              <a:lumMod val="90000"/>
            </a:schemeClr>
          </a:solidFill>
          <a:ln>
            <a:solidFill>
              <a:schemeClr val="accent1">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000" dirty="0">
                <a:solidFill>
                  <a:srgbClr val="FF0000"/>
                </a:solidFill>
              </a:rPr>
              <a:t>genitorialità</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rgbClr val="FF6600"/>
                </a:solidFill>
                <a:latin typeface="Times New Roman" pitchFamily="18" charset="0"/>
                <a:cs typeface="Times New Roman" pitchFamily="18" charset="0"/>
              </a:rPr>
              <a:t>Riferimenti</a:t>
            </a:r>
            <a:endParaRPr lang="it-IT" sz="2800" dirty="0"/>
          </a:p>
        </p:txBody>
      </p:sp>
      <p:sp>
        <p:nvSpPr>
          <p:cNvPr id="3" name="Segnaposto contenuto 2"/>
          <p:cNvSpPr>
            <a:spLocks noGrp="1"/>
          </p:cNvSpPr>
          <p:nvPr>
            <p:ph idx="1"/>
          </p:nvPr>
        </p:nvSpPr>
        <p:spPr/>
        <p:txBody>
          <a:bodyPr/>
          <a:lstStyle/>
          <a:p>
            <a:pPr marL="0" indent="0" algn="just">
              <a:buNone/>
            </a:pPr>
            <a:r>
              <a:rPr lang="it-IT" sz="2400" b="1" dirty="0" smtClean="0">
                <a:solidFill>
                  <a:schemeClr val="accent6"/>
                </a:solidFill>
                <a:latin typeface="Times New Roman" pitchFamily="18" charset="0"/>
                <a:cs typeface="Times New Roman" pitchFamily="18" charset="0"/>
              </a:rPr>
              <a:t>e mail:</a:t>
            </a:r>
            <a:endParaRPr lang="it-IT" sz="2400" b="1" dirty="0" smtClean="0">
              <a:solidFill>
                <a:srgbClr val="FF6600"/>
              </a:solidFill>
              <a:latin typeface="Times New Roman" pitchFamily="18" charset="0"/>
              <a:ea typeface="+mj-ea"/>
              <a:cs typeface="Times New Roman" pitchFamily="18" charset="0"/>
              <a:hlinkClick r:id="rId2"/>
            </a:endParaRPr>
          </a:p>
          <a:p>
            <a:pPr marL="0" indent="0" algn="just">
              <a:buNone/>
            </a:pPr>
            <a:r>
              <a:rPr lang="it-IT" sz="2800" dirty="0" smtClean="0">
                <a:solidFill>
                  <a:srgbClr val="FF6600"/>
                </a:solidFill>
                <a:latin typeface="Times New Roman" pitchFamily="18" charset="0"/>
                <a:ea typeface="+mj-ea"/>
                <a:cs typeface="Times New Roman" pitchFamily="18" charset="0"/>
                <a:hlinkClick r:id="rId2"/>
              </a:rPr>
              <a:t>v.viale@isfol.it</a:t>
            </a:r>
            <a:endParaRPr lang="it-IT" sz="2800" dirty="0">
              <a:solidFill>
                <a:srgbClr val="FF6600"/>
              </a:solidFill>
              <a:latin typeface="Times New Roman" pitchFamily="18" charset="0"/>
              <a:ea typeface="+mj-ea"/>
              <a:cs typeface="Times New Roman" pitchFamily="18" charset="0"/>
            </a:endParaRPr>
          </a:p>
          <a:p>
            <a:pPr marL="0" indent="0" algn="just">
              <a:buNone/>
            </a:pPr>
            <a:endParaRPr lang="it-IT" sz="2800" b="1" dirty="0" smtClean="0">
              <a:solidFill>
                <a:srgbClr val="FF6600"/>
              </a:solidFill>
              <a:latin typeface="Times New Roman" pitchFamily="18" charset="0"/>
              <a:ea typeface="+mj-ea"/>
              <a:cs typeface="Times New Roman" pitchFamily="18" charset="0"/>
              <a:hlinkClick r:id="rId2"/>
            </a:endParaRPr>
          </a:p>
          <a:p>
            <a:pPr marL="0" indent="0" algn="just">
              <a:buNone/>
            </a:pPr>
            <a:endParaRPr lang="it-IT" sz="2800" b="1" dirty="0">
              <a:solidFill>
                <a:srgbClr val="FF6600"/>
              </a:solidFill>
              <a:latin typeface="Times New Roman" pitchFamily="18" charset="0"/>
              <a:ea typeface="+mj-ea"/>
              <a:cs typeface="Times New Roman" pitchFamily="18" charset="0"/>
              <a:hlinkClick r:id="rId2"/>
            </a:endParaRPr>
          </a:p>
          <a:p>
            <a:pPr marL="0" indent="0" algn="just">
              <a:buNone/>
            </a:pPr>
            <a:r>
              <a:rPr lang="it-IT" sz="2800" b="1" dirty="0" smtClean="0">
                <a:solidFill>
                  <a:schemeClr val="accent6"/>
                </a:solidFill>
                <a:latin typeface="Times New Roman" pitchFamily="18" charset="0"/>
                <a:cs typeface="Times New Roman" pitchFamily="18" charset="0"/>
              </a:rPr>
              <a:t>sito istituzionale:</a:t>
            </a:r>
            <a:endParaRPr lang="it-IT" sz="2800" b="1" dirty="0">
              <a:solidFill>
                <a:srgbClr val="FF6600"/>
              </a:solidFill>
              <a:latin typeface="Times New Roman" pitchFamily="18" charset="0"/>
              <a:cs typeface="Times New Roman" pitchFamily="18" charset="0"/>
              <a:hlinkClick r:id="rId2"/>
            </a:endParaRPr>
          </a:p>
          <a:p>
            <a:pPr marL="0" indent="0" algn="just">
              <a:buNone/>
            </a:pPr>
            <a:r>
              <a:rPr lang="it-IT" sz="2800" dirty="0" smtClean="0">
                <a:solidFill>
                  <a:srgbClr val="FF6600"/>
                </a:solidFill>
                <a:latin typeface="Times New Roman" pitchFamily="18" charset="0"/>
                <a:ea typeface="+mj-ea"/>
                <a:cs typeface="Times New Roman" pitchFamily="18" charset="0"/>
                <a:hlinkClick r:id="rId3"/>
              </a:rPr>
              <a:t>www.isfol.it</a:t>
            </a:r>
            <a:endParaRPr lang="it-IT" sz="2800" dirty="0">
              <a:solidFill>
                <a:srgbClr val="FF6600"/>
              </a:solidFill>
              <a:latin typeface="Times New Roman" pitchFamily="18" charset="0"/>
              <a:ea typeface="+mj-ea"/>
              <a:cs typeface="Times New Roman" pitchFamily="18" charset="0"/>
            </a:endParaRPr>
          </a:p>
          <a:p>
            <a:pPr marL="0" indent="0">
              <a:buNone/>
            </a:pPr>
            <a:endParaRPr lang="it-IT" dirty="0"/>
          </a:p>
        </p:txBody>
      </p:sp>
    </p:spTree>
    <p:extLst>
      <p:ext uri="{BB962C8B-B14F-4D97-AF65-F5344CB8AC3E}">
        <p14:creationId xmlns:p14="http://schemas.microsoft.com/office/powerpoint/2010/main" val="2778585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rgbClr val="FF6600"/>
                </a:solidFill>
                <a:latin typeface="Times New Roman" pitchFamily="18" charset="0"/>
                <a:cs typeface="Times New Roman" pitchFamily="18" charset="0"/>
              </a:rPr>
              <a:t>Che cosa significa conciliare?</a:t>
            </a:r>
            <a:endParaRPr lang="it-IT" sz="2800" b="1" dirty="0">
              <a:solidFill>
                <a:srgbClr val="FF6600"/>
              </a:solidFill>
              <a:latin typeface="Times New Roman" pitchFamily="18" charset="0"/>
              <a:cs typeface="Times New Roman" pitchFamily="18" charset="0"/>
            </a:endParaRPr>
          </a:p>
        </p:txBody>
      </p:sp>
      <p:sp>
        <p:nvSpPr>
          <p:cNvPr id="3" name="Segnaposto contenuto 2"/>
          <p:cNvSpPr>
            <a:spLocks noGrp="1"/>
          </p:cNvSpPr>
          <p:nvPr>
            <p:ph idx="1"/>
          </p:nvPr>
        </p:nvSpPr>
        <p:spPr>
          <a:xfrm>
            <a:off x="395536" y="1988840"/>
            <a:ext cx="8229600" cy="4525963"/>
          </a:xfrm>
        </p:spPr>
        <p:txBody>
          <a:bodyPr/>
          <a:lstStyle/>
          <a:p>
            <a:pPr eaLnBrk="1" hangingPunct="1">
              <a:defRPr/>
            </a:pPr>
            <a:r>
              <a:rPr lang="it-IT" sz="2400" dirty="0" smtClean="0">
                <a:solidFill>
                  <a:schemeClr val="accent6"/>
                </a:solidFill>
                <a:latin typeface="Times New Roman" pitchFamily="18" charset="0"/>
                <a:cs typeface="Times New Roman" pitchFamily="18" charset="0"/>
              </a:rPr>
              <a:t>Conciliare tempi di vita e tempi di lavoro</a:t>
            </a:r>
            <a:endParaRPr lang="it-IT" sz="2400" dirty="0">
              <a:solidFill>
                <a:schemeClr val="accent6"/>
              </a:solidFill>
              <a:latin typeface="Times New Roman" pitchFamily="18" charset="0"/>
              <a:cs typeface="Times New Roman" pitchFamily="18" charset="0"/>
            </a:endParaRPr>
          </a:p>
          <a:p>
            <a:pPr eaLnBrk="1" hangingPunct="1">
              <a:defRPr/>
            </a:pPr>
            <a:r>
              <a:rPr lang="it-IT" sz="2400" dirty="0" smtClean="0">
                <a:solidFill>
                  <a:schemeClr val="accent6"/>
                </a:solidFill>
                <a:latin typeface="Times New Roman" pitchFamily="18" charset="0"/>
                <a:cs typeface="Times New Roman" pitchFamily="18" charset="0"/>
              </a:rPr>
              <a:t>Mettere donne e uomini in grado di gestire impegni lavorativi e familiari</a:t>
            </a:r>
            <a:endParaRPr lang="it-IT" sz="2400" dirty="0">
              <a:solidFill>
                <a:schemeClr val="accent6"/>
              </a:solidFill>
              <a:latin typeface="Times New Roman" pitchFamily="18" charset="0"/>
              <a:cs typeface="Times New Roman" pitchFamily="18" charset="0"/>
            </a:endParaRPr>
          </a:p>
          <a:p>
            <a:pPr eaLnBrk="1" hangingPunct="1">
              <a:defRPr/>
            </a:pPr>
            <a:r>
              <a:rPr lang="it-IT" sz="2400" dirty="0" smtClean="0">
                <a:solidFill>
                  <a:schemeClr val="accent6"/>
                </a:solidFill>
                <a:latin typeface="Times New Roman" pitchFamily="18" charset="0"/>
                <a:cs typeface="Times New Roman" pitchFamily="18" charset="0"/>
              </a:rPr>
              <a:t>Creare un insieme di politiche in grado di generare benefici sia ai datori di lavoro che ai lavoratori</a:t>
            </a:r>
            <a:endParaRPr lang="it-IT" sz="2400" dirty="0">
              <a:solidFill>
                <a:schemeClr val="accent6"/>
              </a:solidFill>
              <a:latin typeface="Times New Roman" pitchFamily="18" charset="0"/>
              <a:cs typeface="Times New Roman" pitchFamily="18" charset="0"/>
            </a:endParaRPr>
          </a:p>
          <a:p>
            <a:pPr eaLnBrk="1" hangingPunct="1">
              <a:defRPr/>
            </a:pPr>
            <a:r>
              <a:rPr lang="it-IT" sz="2400" dirty="0" smtClean="0">
                <a:solidFill>
                  <a:schemeClr val="accent6"/>
                </a:solidFill>
                <a:latin typeface="Times New Roman" pitchFamily="18" charset="0"/>
                <a:cs typeface="Times New Roman" pitchFamily="18" charset="0"/>
              </a:rPr>
              <a:t>Operare per una società migliore</a:t>
            </a:r>
            <a:endParaRPr lang="it-IT" sz="2400" dirty="0">
              <a:solidFill>
                <a:schemeClr val="accent6"/>
              </a:solidFill>
              <a:latin typeface="Times New Roman" pitchFamily="18" charset="0"/>
              <a:cs typeface="Times New Roman" pitchFamily="18" charset="0"/>
            </a:endParaRPr>
          </a:p>
        </p:txBody>
      </p:sp>
    </p:spTree>
    <p:extLst>
      <p:ext uri="{BB962C8B-B14F-4D97-AF65-F5344CB8AC3E}">
        <p14:creationId xmlns:p14="http://schemas.microsoft.com/office/powerpoint/2010/main" val="3649615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it-IT" sz="2800" b="1" smtClean="0">
                <a:solidFill>
                  <a:srgbClr val="FF6600"/>
                </a:solidFill>
                <a:latin typeface="Times New Roman" pitchFamily="18" charset="0"/>
                <a:cs typeface="Times New Roman" pitchFamily="18" charset="0"/>
              </a:rPr>
              <a:t>La conciliazione come politica pubblica</a:t>
            </a:r>
          </a:p>
        </p:txBody>
      </p:sp>
      <p:sp>
        <p:nvSpPr>
          <p:cNvPr id="9219" name="Rectangle 3"/>
          <p:cNvSpPr>
            <a:spLocks noGrp="1" noChangeArrowheads="1"/>
          </p:cNvSpPr>
          <p:nvPr>
            <p:ph type="body" idx="1"/>
          </p:nvPr>
        </p:nvSpPr>
        <p:spPr>
          <a:xfrm>
            <a:off x="468313" y="1773238"/>
            <a:ext cx="8229600" cy="4525962"/>
          </a:xfrm>
        </p:spPr>
        <p:txBody>
          <a:bodyPr/>
          <a:lstStyle/>
          <a:p>
            <a:pPr eaLnBrk="1" hangingPunct="1">
              <a:defRPr/>
            </a:pPr>
            <a:r>
              <a:rPr lang="it-IT" sz="2400" dirty="0" smtClean="0">
                <a:solidFill>
                  <a:schemeClr val="accent6"/>
                </a:solidFill>
                <a:latin typeface="Times New Roman" pitchFamily="18" charset="0"/>
                <a:cs typeface="Times New Roman" pitchFamily="18" charset="0"/>
              </a:rPr>
              <a:t>la conciliazione è un problema di ciascun individuo</a:t>
            </a:r>
          </a:p>
          <a:p>
            <a:pPr eaLnBrk="1" hangingPunct="1">
              <a:defRPr/>
            </a:pPr>
            <a:r>
              <a:rPr lang="it-IT" sz="2400" dirty="0" smtClean="0">
                <a:solidFill>
                  <a:schemeClr val="accent6"/>
                </a:solidFill>
                <a:latin typeface="Times New Roman" pitchFamily="18" charset="0"/>
                <a:cs typeface="Times New Roman" pitchFamily="18" charset="0"/>
              </a:rPr>
              <a:t>non può restare una questione privata</a:t>
            </a:r>
          </a:p>
          <a:p>
            <a:pPr marL="0" indent="0" eaLnBrk="1" hangingPunct="1">
              <a:buFontTx/>
              <a:buNone/>
              <a:defRPr/>
            </a:pPr>
            <a:endParaRPr lang="it-IT" sz="2400" dirty="0">
              <a:solidFill>
                <a:schemeClr val="accent6"/>
              </a:solidFill>
              <a:latin typeface="Times New Roman" pitchFamily="18" charset="0"/>
              <a:cs typeface="Times New Roman" pitchFamily="18" charset="0"/>
            </a:endParaRPr>
          </a:p>
          <a:p>
            <a:pPr marL="0" indent="0" eaLnBrk="1" hangingPunct="1">
              <a:buFontTx/>
              <a:buNone/>
              <a:defRPr/>
            </a:pPr>
            <a:r>
              <a:rPr lang="it-IT" sz="2400" b="1" dirty="0" smtClean="0">
                <a:solidFill>
                  <a:schemeClr val="accent6"/>
                </a:solidFill>
                <a:latin typeface="Times New Roman" pitchFamily="18" charset="0"/>
                <a:cs typeface="Times New Roman" pitchFamily="18" charset="0"/>
              </a:rPr>
              <a:t>in quanto:</a:t>
            </a:r>
          </a:p>
          <a:p>
            <a:pPr marL="0" indent="0" eaLnBrk="1" hangingPunct="1">
              <a:buFontTx/>
              <a:buNone/>
              <a:defRPr/>
            </a:pPr>
            <a:endParaRPr lang="it-IT" sz="2400" dirty="0" smtClean="0">
              <a:solidFill>
                <a:schemeClr val="accent6"/>
              </a:solidFill>
              <a:latin typeface="Times New Roman" pitchFamily="18" charset="0"/>
              <a:cs typeface="Times New Roman" pitchFamily="18" charset="0"/>
            </a:endParaRPr>
          </a:p>
          <a:p>
            <a:pPr eaLnBrk="1" hangingPunct="1">
              <a:defRPr/>
            </a:pPr>
            <a:r>
              <a:rPr lang="it-IT" sz="2400" dirty="0" smtClean="0">
                <a:solidFill>
                  <a:schemeClr val="accent6"/>
                </a:solidFill>
                <a:latin typeface="Times New Roman" pitchFamily="18" charset="0"/>
                <a:cs typeface="Times New Roman" pitchFamily="18" charset="0"/>
              </a:rPr>
              <a:t>divisione del lavoro di cura: sbilanciato </a:t>
            </a:r>
          </a:p>
          <a:p>
            <a:pPr eaLnBrk="1" hangingPunct="1">
              <a:defRPr/>
            </a:pPr>
            <a:r>
              <a:rPr lang="it-IT" sz="2400" dirty="0" smtClean="0">
                <a:solidFill>
                  <a:schemeClr val="accent6"/>
                </a:solidFill>
                <a:latin typeface="Times New Roman" pitchFamily="18" charset="0"/>
                <a:cs typeface="Times New Roman" pitchFamily="18" charset="0"/>
              </a:rPr>
              <a:t>freno alla partecipazione delle donne al mercato del lavoro</a:t>
            </a:r>
          </a:p>
          <a:p>
            <a:pPr eaLnBrk="1" hangingPunct="1">
              <a:defRPr/>
            </a:pPr>
            <a:endParaRPr lang="it-IT" sz="2400" dirty="0">
              <a:solidFill>
                <a:schemeClr val="accent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pPr eaLnBrk="1" hangingPunct="1"/>
            <a:r>
              <a:rPr lang="it-IT" sz="2800" b="1" dirty="0" smtClean="0">
                <a:solidFill>
                  <a:srgbClr val="FF6600"/>
                </a:solidFill>
                <a:latin typeface="Times New Roman" pitchFamily="18" charset="0"/>
                <a:cs typeface="Times New Roman" pitchFamily="18" charset="0"/>
              </a:rPr>
              <a:t>Scarso accesso al mercato del lavoro: qualche dato (1)</a:t>
            </a:r>
            <a:endParaRPr lang="it-IT" sz="2800" dirty="0" smtClean="0"/>
          </a:p>
        </p:txBody>
      </p:sp>
      <p:sp>
        <p:nvSpPr>
          <p:cNvPr id="3" name="Segnaposto contenuto 2"/>
          <p:cNvSpPr>
            <a:spLocks noGrp="1"/>
          </p:cNvSpPr>
          <p:nvPr>
            <p:ph idx="1"/>
          </p:nvPr>
        </p:nvSpPr>
        <p:spPr/>
        <p:txBody>
          <a:bodyPr/>
          <a:lstStyle/>
          <a:p>
            <a:pPr marL="0" indent="0" algn="just" eaLnBrk="1" hangingPunct="1">
              <a:buFontTx/>
              <a:buNone/>
              <a:defRPr/>
            </a:pPr>
            <a:r>
              <a:rPr lang="it-IT" sz="2400" dirty="0" smtClean="0">
                <a:solidFill>
                  <a:schemeClr val="accent6"/>
                </a:solidFill>
                <a:latin typeface="Times New Roman" pitchFamily="18" charset="0"/>
                <a:cs typeface="Times New Roman" pitchFamily="18" charset="0"/>
              </a:rPr>
              <a:t>Le disuguaglianze nell’accesso al lavoro sono aumentate a </a:t>
            </a:r>
            <a:r>
              <a:rPr lang="it-IT" sz="2400" dirty="0">
                <a:solidFill>
                  <a:schemeClr val="accent6"/>
                </a:solidFill>
                <a:latin typeface="Times New Roman" pitchFamily="18" charset="0"/>
                <a:cs typeface="Times New Roman" pitchFamily="18" charset="0"/>
              </a:rPr>
              <a:t>causa </a:t>
            </a:r>
            <a:r>
              <a:rPr lang="it-IT" sz="2400" dirty="0" smtClean="0">
                <a:solidFill>
                  <a:schemeClr val="accent6"/>
                </a:solidFill>
                <a:latin typeface="Times New Roman" pitchFamily="18" charset="0"/>
                <a:cs typeface="Times New Roman" pitchFamily="18" charset="0"/>
              </a:rPr>
              <a:t>della crisi (</a:t>
            </a:r>
            <a:r>
              <a:rPr lang="it-IT" sz="2400" i="1" dirty="0" smtClean="0">
                <a:solidFill>
                  <a:schemeClr val="accent6"/>
                </a:solidFill>
                <a:latin typeface="Times New Roman" pitchFamily="18" charset="0"/>
                <a:cs typeface="Times New Roman" pitchFamily="18" charset="0"/>
              </a:rPr>
              <a:t>Rapporto 2013 Benessere equo e sostenibile, Istat </a:t>
            </a:r>
            <a:r>
              <a:rPr lang="it-IT" sz="2400" i="1" dirty="0" err="1" smtClean="0">
                <a:solidFill>
                  <a:schemeClr val="accent6"/>
                </a:solidFill>
                <a:latin typeface="Times New Roman" pitchFamily="18" charset="0"/>
                <a:cs typeface="Times New Roman" pitchFamily="18" charset="0"/>
              </a:rPr>
              <a:t>Cnel</a:t>
            </a:r>
            <a:r>
              <a:rPr lang="it-IT" sz="2400" i="1" dirty="0" smtClean="0">
                <a:solidFill>
                  <a:schemeClr val="accent6"/>
                </a:solidFill>
                <a:latin typeface="Times New Roman" pitchFamily="18" charset="0"/>
                <a:cs typeface="Times New Roman" pitchFamily="18" charset="0"/>
              </a:rPr>
              <a:t>):</a:t>
            </a:r>
            <a:endParaRPr lang="it-IT" sz="2400" i="1" dirty="0">
              <a:solidFill>
                <a:schemeClr val="accent6"/>
              </a:solidFill>
              <a:latin typeface="Times New Roman" pitchFamily="18" charset="0"/>
              <a:cs typeface="Times New Roman" pitchFamily="18" charset="0"/>
            </a:endParaRPr>
          </a:p>
          <a:p>
            <a:pPr algn="just" eaLnBrk="1" hangingPunct="1">
              <a:defRPr/>
            </a:pPr>
            <a:r>
              <a:rPr lang="it-IT" sz="2400" dirty="0" smtClean="0">
                <a:solidFill>
                  <a:schemeClr val="accent6"/>
                </a:solidFill>
                <a:latin typeface="Times New Roman" pitchFamily="18" charset="0"/>
                <a:cs typeface="Times New Roman" pitchFamily="18" charset="0"/>
              </a:rPr>
              <a:t>divario </a:t>
            </a:r>
            <a:r>
              <a:rPr lang="it-IT" sz="2400" dirty="0">
                <a:solidFill>
                  <a:schemeClr val="accent6"/>
                </a:solidFill>
                <a:latin typeface="Times New Roman" pitchFamily="18" charset="0"/>
                <a:cs typeface="Times New Roman" pitchFamily="18" charset="0"/>
              </a:rPr>
              <a:t>occupazionale tra uomini e donne si è ridotto, </a:t>
            </a:r>
            <a:r>
              <a:rPr lang="it-IT" sz="2400" dirty="0" smtClean="0">
                <a:solidFill>
                  <a:schemeClr val="accent6"/>
                </a:solidFill>
                <a:latin typeface="Times New Roman" pitchFamily="18" charset="0"/>
                <a:cs typeface="Times New Roman" pitchFamily="18" charset="0"/>
              </a:rPr>
              <a:t>ma divario </a:t>
            </a:r>
            <a:r>
              <a:rPr lang="it-IT" sz="2400" dirty="0">
                <a:solidFill>
                  <a:schemeClr val="accent6"/>
                </a:solidFill>
                <a:latin typeface="Times New Roman" pitchFamily="18" charset="0"/>
                <a:cs typeface="Times New Roman" pitchFamily="18" charset="0"/>
              </a:rPr>
              <a:t>di genere resta fra i più elevati di </a:t>
            </a:r>
            <a:r>
              <a:rPr lang="it-IT" sz="2400" dirty="0" smtClean="0">
                <a:solidFill>
                  <a:schemeClr val="accent6"/>
                </a:solidFill>
                <a:latin typeface="Times New Roman" pitchFamily="18" charset="0"/>
                <a:cs typeface="Times New Roman" pitchFamily="18" charset="0"/>
              </a:rPr>
              <a:t>Europa:  </a:t>
            </a:r>
            <a:r>
              <a:rPr lang="it-IT" sz="2400" dirty="0">
                <a:solidFill>
                  <a:schemeClr val="accent6"/>
                </a:solidFill>
                <a:latin typeface="Times New Roman" pitchFamily="18" charset="0"/>
                <a:cs typeface="Times New Roman" pitchFamily="18" charset="0"/>
              </a:rPr>
              <a:t>23%</a:t>
            </a:r>
            <a:r>
              <a:rPr lang="it-IT" sz="2400" dirty="0" smtClean="0">
                <a:solidFill>
                  <a:schemeClr val="accent6"/>
                </a:solidFill>
                <a:latin typeface="Times New Roman" pitchFamily="18" charset="0"/>
                <a:cs typeface="Times New Roman" pitchFamily="18" charset="0"/>
              </a:rPr>
              <a:t> </a:t>
            </a:r>
          </a:p>
          <a:p>
            <a:pPr algn="just" eaLnBrk="1" hangingPunct="1">
              <a:defRPr/>
            </a:pPr>
            <a:r>
              <a:rPr lang="it-IT" sz="2400" dirty="0" smtClean="0">
                <a:solidFill>
                  <a:schemeClr val="accent6"/>
                </a:solidFill>
                <a:latin typeface="Times New Roman" pitchFamily="18" charset="0"/>
                <a:cs typeface="Times New Roman" pitchFamily="18" charset="0"/>
              </a:rPr>
              <a:t>il </a:t>
            </a:r>
            <a:r>
              <a:rPr lang="it-IT" sz="2400" dirty="0">
                <a:solidFill>
                  <a:schemeClr val="accent6"/>
                </a:solidFill>
                <a:latin typeface="Times New Roman" pitchFamily="18" charset="0"/>
                <a:cs typeface="Times New Roman" pitchFamily="18" charset="0"/>
              </a:rPr>
              <a:t>tasso di mancata partecipazione maschile è cresciuto più di quello femminile, </a:t>
            </a:r>
            <a:r>
              <a:rPr lang="it-IT" sz="2400" dirty="0" smtClean="0">
                <a:solidFill>
                  <a:schemeClr val="accent6"/>
                </a:solidFill>
                <a:latin typeface="Times New Roman" pitchFamily="18" charset="0"/>
                <a:cs typeface="Times New Roman" pitchFamily="18" charset="0"/>
              </a:rPr>
              <a:t>il </a:t>
            </a:r>
            <a:r>
              <a:rPr lang="it-IT" sz="2400" i="1" dirty="0" smtClean="0">
                <a:solidFill>
                  <a:schemeClr val="accent6"/>
                </a:solidFill>
                <a:latin typeface="Times New Roman" pitchFamily="18" charset="0"/>
                <a:cs typeface="Times New Roman" pitchFamily="18" charset="0"/>
              </a:rPr>
              <a:t>gap</a:t>
            </a:r>
            <a:r>
              <a:rPr lang="it-IT" sz="2400" dirty="0" smtClean="0">
                <a:solidFill>
                  <a:schemeClr val="accent6"/>
                </a:solidFill>
                <a:latin typeface="Times New Roman" pitchFamily="18" charset="0"/>
                <a:cs typeface="Times New Roman" pitchFamily="18" charset="0"/>
              </a:rPr>
              <a:t> </a:t>
            </a:r>
            <a:r>
              <a:rPr lang="it-IT" sz="2400" dirty="0">
                <a:solidFill>
                  <a:schemeClr val="accent6"/>
                </a:solidFill>
                <a:latin typeface="Times New Roman" pitchFamily="18" charset="0"/>
                <a:cs typeface="Times New Roman" pitchFamily="18" charset="0"/>
              </a:rPr>
              <a:t>si è ridotto passando da 11 a 8 punti percentuali, restando comunque superiore alla media europea del </a:t>
            </a:r>
            <a:r>
              <a:rPr lang="it-IT" sz="2400" dirty="0" smtClean="0">
                <a:solidFill>
                  <a:schemeClr val="accent6"/>
                </a:solidFill>
                <a:latin typeface="Times New Roman" pitchFamily="18" charset="0"/>
                <a:cs typeface="Times New Roman" pitchFamily="18" charset="0"/>
              </a:rPr>
              <a:t>2%</a:t>
            </a:r>
          </a:p>
          <a:p>
            <a:pPr algn="just" eaLnBrk="1" hangingPunct="1">
              <a:defRPr/>
            </a:pPr>
            <a:r>
              <a:rPr lang="it-IT" sz="2400" dirty="0" smtClean="0">
                <a:solidFill>
                  <a:schemeClr val="accent6"/>
                </a:solidFill>
                <a:latin typeface="Times New Roman" pitchFamily="18" charset="0"/>
                <a:cs typeface="Times New Roman" pitchFamily="18" charset="0"/>
              </a:rPr>
              <a:t>tasso </a:t>
            </a:r>
            <a:r>
              <a:rPr lang="it-IT" sz="2400" dirty="0">
                <a:solidFill>
                  <a:schemeClr val="accent6"/>
                </a:solidFill>
                <a:latin typeface="Times New Roman" pitchFamily="18" charset="0"/>
                <a:cs typeface="Times New Roman" pitchFamily="18" charset="0"/>
              </a:rPr>
              <a:t>di occupazione femminile </a:t>
            </a:r>
            <a:r>
              <a:rPr lang="it-IT" sz="2400" dirty="0" smtClean="0">
                <a:solidFill>
                  <a:schemeClr val="accent6"/>
                </a:solidFill>
                <a:latin typeface="Times New Roman" pitchFamily="18" charset="0"/>
                <a:cs typeface="Times New Roman" pitchFamily="18" charset="0"/>
              </a:rPr>
              <a:t>: </a:t>
            </a:r>
            <a:r>
              <a:rPr lang="it-IT" sz="2400" dirty="0">
                <a:solidFill>
                  <a:schemeClr val="accent6"/>
                </a:solidFill>
                <a:latin typeface="Times New Roman" pitchFamily="18" charset="0"/>
                <a:cs typeface="Times New Roman" pitchFamily="18" charset="0"/>
              </a:rPr>
              <a:t>33% nel Mezzogiorno, 60% al Nord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lstStyle/>
          <a:p>
            <a:pPr eaLnBrk="1" hangingPunct="1"/>
            <a:r>
              <a:rPr lang="it-IT" sz="2800" b="1" dirty="0">
                <a:solidFill>
                  <a:srgbClr val="FF6600"/>
                </a:solidFill>
                <a:latin typeface="Times New Roman" pitchFamily="18" charset="0"/>
                <a:cs typeface="Times New Roman" pitchFamily="18" charset="0"/>
              </a:rPr>
              <a:t>Scarso accesso al mercato del lavoro: qualche </a:t>
            </a:r>
            <a:r>
              <a:rPr lang="it-IT" sz="2800" b="1" dirty="0" smtClean="0">
                <a:solidFill>
                  <a:srgbClr val="FF6600"/>
                </a:solidFill>
                <a:latin typeface="Times New Roman" pitchFamily="18" charset="0"/>
                <a:cs typeface="Times New Roman" pitchFamily="18" charset="0"/>
              </a:rPr>
              <a:t>dato (2)</a:t>
            </a:r>
            <a:endParaRPr lang="it-IT" sz="2800" dirty="0" smtClean="0"/>
          </a:p>
        </p:txBody>
      </p:sp>
      <p:graphicFrame>
        <p:nvGraphicFramePr>
          <p:cNvPr id="2" name="Grafico 3"/>
          <p:cNvGraphicFramePr>
            <a:graphicFrameLocks/>
          </p:cNvGraphicFramePr>
          <p:nvPr/>
        </p:nvGraphicFramePr>
        <p:xfrm>
          <a:off x="1763713" y="2009775"/>
          <a:ext cx="5856287" cy="3506788"/>
        </p:xfrm>
        <a:graphic>
          <a:graphicData uri="http://schemas.openxmlformats.org/drawingml/2006/chart">
            <c:chart xmlns:c="http://schemas.openxmlformats.org/drawingml/2006/chart" xmlns:r="http://schemas.openxmlformats.org/officeDocument/2006/relationships" r:id="rId3"/>
          </a:graphicData>
        </a:graphic>
      </p:graphicFrame>
      <p:sp>
        <p:nvSpPr>
          <p:cNvPr id="6148" name="Rectangle 2"/>
          <p:cNvSpPr>
            <a:spLocks noChangeArrowheads="1"/>
          </p:cNvSpPr>
          <p:nvPr/>
        </p:nvSpPr>
        <p:spPr bwMode="auto">
          <a:xfrm>
            <a:off x="323850" y="5516563"/>
            <a:ext cx="4464050" cy="433387"/>
          </a:xfrm>
          <a:prstGeom prst="rect">
            <a:avLst/>
          </a:prstGeom>
          <a:solidFill>
            <a:srgbClr val="BFBFBF"/>
          </a:solidFill>
          <a:ln w="9525">
            <a:solidFill>
              <a:srgbClr val="FFFFFF"/>
            </a:solidFill>
            <a:miter lim="800000"/>
            <a:headEnd/>
            <a:tailEnd/>
          </a:ln>
        </p:spPr>
        <p:txBody>
          <a:bodyPr/>
          <a:lstStyle/>
          <a:p>
            <a:r>
              <a:rPr lang="it-IT" sz="1100" i="1">
                <a:latin typeface="Calibri" pitchFamily="34" charset="0"/>
                <a:ea typeface="Calibri" pitchFamily="34" charset="0"/>
                <a:cs typeface="Times New Roman" pitchFamily="18" charset="0"/>
              </a:rPr>
              <a:t>fonte: elaborazione Isfol su dati Istat – Rilevazione sulle Forze di lavoro</a:t>
            </a:r>
            <a:endParaRPr lang="it-IT" sz="1100">
              <a:ea typeface="Calibri" pitchFamily="34" charset="0"/>
              <a:cs typeface="Times New Roman" pitchFamily="18" charset="0"/>
            </a:endParaRPr>
          </a:p>
        </p:txBody>
      </p:sp>
      <p:sp>
        <p:nvSpPr>
          <p:cNvPr id="6149" name="Rectangle 3"/>
          <p:cNvSpPr>
            <a:spLocks noChangeArrowheads="1"/>
          </p:cNvSpPr>
          <p:nvPr/>
        </p:nvSpPr>
        <p:spPr bwMode="auto">
          <a:xfrm>
            <a:off x="323850" y="1838325"/>
            <a:ext cx="8613775"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it-IT" sz="1100">
                <a:latin typeface="Calibri" pitchFamily="34" charset="0"/>
                <a:cs typeface="Times New Roman" pitchFamily="18" charset="0"/>
              </a:rPr>
              <a:t>Rapporto tra tasso di occupazione delle donne di 25-49 anni con figli in età prescolare e delle donne senza figli, per età e titolo di studio. Anno 2011</a:t>
            </a:r>
            <a:endParaRPr lang="it-IT" sz="1100"/>
          </a:p>
          <a:p>
            <a:pPr eaLnBrk="0" hangingPunct="0"/>
            <a:endParaRPr lang="it-IT"/>
          </a:p>
        </p:txBody>
      </p:sp>
      <p:sp>
        <p:nvSpPr>
          <p:cNvPr id="6150"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it-IT"/>
          </a:p>
        </p:txBody>
      </p:sp>
      <p:sp>
        <p:nvSpPr>
          <p:cNvPr id="6151" name="Rectangle 6"/>
          <p:cNvSpPr>
            <a:spLocks noChangeArrowheads="1"/>
          </p:cNvSpPr>
          <p:nvPr/>
        </p:nvSpPr>
        <p:spPr bwMode="auto">
          <a:xfrm>
            <a:off x="0" y="39719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pPr eaLnBrk="1" hangingPunct="1"/>
            <a:r>
              <a:rPr lang="it-IT" sz="2800" b="1" dirty="0" smtClean="0">
                <a:solidFill>
                  <a:srgbClr val="FF6600"/>
                </a:solidFill>
                <a:latin typeface="Times New Roman" pitchFamily="18" charset="0"/>
                <a:cs typeface="Times New Roman" pitchFamily="18" charset="0"/>
              </a:rPr>
              <a:t>Strumenti nazionali per l’implementazione della politica di conciliazione</a:t>
            </a:r>
          </a:p>
        </p:txBody>
      </p:sp>
      <p:sp>
        <p:nvSpPr>
          <p:cNvPr id="3" name="Segnaposto contenuto 2"/>
          <p:cNvSpPr>
            <a:spLocks noGrp="1"/>
          </p:cNvSpPr>
          <p:nvPr>
            <p:ph idx="1"/>
          </p:nvPr>
        </p:nvSpPr>
        <p:spPr>
          <a:xfrm>
            <a:off x="395536" y="1484784"/>
            <a:ext cx="8229600" cy="4525962"/>
          </a:xfrm>
        </p:spPr>
        <p:txBody>
          <a:bodyPr/>
          <a:lstStyle/>
          <a:p>
            <a:pPr eaLnBrk="1" hangingPunct="1">
              <a:defRPr/>
            </a:pPr>
            <a:r>
              <a:rPr lang="it-IT" sz="1800" dirty="0" smtClean="0">
                <a:solidFill>
                  <a:schemeClr val="accent6"/>
                </a:solidFill>
                <a:latin typeface="Times New Roman" pitchFamily="18" charset="0"/>
                <a:cs typeface="Times New Roman" pitchFamily="18" charset="0"/>
              </a:rPr>
              <a:t>Legge 10 aprile 1991, n. 125</a:t>
            </a:r>
          </a:p>
          <a:p>
            <a:pPr eaLnBrk="1" hangingPunct="1">
              <a:defRPr/>
            </a:pPr>
            <a:endParaRPr lang="it-IT" sz="1800" dirty="0" smtClean="0">
              <a:solidFill>
                <a:schemeClr val="accent6"/>
              </a:solidFill>
              <a:latin typeface="Times New Roman" pitchFamily="18" charset="0"/>
              <a:cs typeface="Times New Roman" pitchFamily="18" charset="0"/>
            </a:endParaRPr>
          </a:p>
          <a:p>
            <a:pPr eaLnBrk="1" hangingPunct="1">
              <a:defRPr/>
            </a:pPr>
            <a:r>
              <a:rPr lang="it-IT" sz="1800" dirty="0" smtClean="0">
                <a:solidFill>
                  <a:schemeClr val="accent6"/>
                </a:solidFill>
                <a:latin typeface="Times New Roman" pitchFamily="18" charset="0"/>
                <a:cs typeface="Times New Roman" pitchFamily="18" charset="0"/>
              </a:rPr>
              <a:t>Legge </a:t>
            </a:r>
            <a:r>
              <a:rPr lang="it-IT" sz="1800" dirty="0">
                <a:solidFill>
                  <a:schemeClr val="accent6"/>
                </a:solidFill>
                <a:latin typeface="Times New Roman" pitchFamily="18" charset="0"/>
                <a:cs typeface="Times New Roman" pitchFamily="18" charset="0"/>
              </a:rPr>
              <a:t>8 marzo 2000, n. </a:t>
            </a:r>
            <a:r>
              <a:rPr lang="it-IT" sz="1800" dirty="0" smtClean="0">
                <a:solidFill>
                  <a:schemeClr val="accent6"/>
                </a:solidFill>
                <a:latin typeface="Times New Roman" pitchFamily="18" charset="0"/>
                <a:cs typeface="Times New Roman" pitchFamily="18" charset="0"/>
              </a:rPr>
              <a:t>53:</a:t>
            </a:r>
          </a:p>
          <a:p>
            <a:pPr lvl="1" indent="-342900" algn="just" eaLnBrk="1" hangingPunct="1">
              <a:buFontTx/>
              <a:buChar char="-"/>
              <a:defRPr/>
            </a:pPr>
            <a:r>
              <a:rPr lang="it-IT" sz="1800" dirty="0" smtClean="0">
                <a:solidFill>
                  <a:schemeClr val="accent6"/>
                </a:solidFill>
                <a:latin typeface="Times New Roman" pitchFamily="18" charset="0"/>
                <a:cs typeface="Times New Roman" pitchFamily="18" charset="0"/>
              </a:rPr>
              <a:t>sul </a:t>
            </a:r>
            <a:r>
              <a:rPr lang="it-IT" sz="1800" dirty="0">
                <a:solidFill>
                  <a:schemeClr val="accent6"/>
                </a:solidFill>
                <a:latin typeface="Times New Roman" pitchFamily="18" charset="0"/>
                <a:cs typeface="Times New Roman" pitchFamily="18" charset="0"/>
              </a:rPr>
              <a:t>piano culturale ha promosso un maggior coinvolgimento dei padri nella gestione </a:t>
            </a:r>
            <a:r>
              <a:rPr lang="it-IT" sz="1800" dirty="0" smtClean="0">
                <a:solidFill>
                  <a:schemeClr val="accent6"/>
                </a:solidFill>
                <a:latin typeface="Times New Roman" pitchFamily="18" charset="0"/>
                <a:cs typeface="Times New Roman" pitchFamily="18" charset="0"/>
              </a:rPr>
              <a:t>familiare</a:t>
            </a:r>
          </a:p>
          <a:p>
            <a:pPr lvl="1" indent="-342900" algn="just" eaLnBrk="1" hangingPunct="1">
              <a:buFontTx/>
              <a:buChar char="-"/>
              <a:defRPr/>
            </a:pPr>
            <a:r>
              <a:rPr lang="it-IT" sz="1800" dirty="0" smtClean="0">
                <a:solidFill>
                  <a:schemeClr val="accent6"/>
                </a:solidFill>
                <a:latin typeface="Times New Roman" pitchFamily="18" charset="0"/>
                <a:cs typeface="Times New Roman" pitchFamily="18" charset="0"/>
              </a:rPr>
              <a:t>politica </a:t>
            </a:r>
            <a:r>
              <a:rPr lang="it-IT" sz="1800" dirty="0">
                <a:solidFill>
                  <a:schemeClr val="accent6"/>
                </a:solidFill>
                <a:latin typeface="Times New Roman" pitchFamily="18" charset="0"/>
                <a:cs typeface="Times New Roman" pitchFamily="18" charset="0"/>
              </a:rPr>
              <a:t>dei tempi delle </a:t>
            </a:r>
            <a:r>
              <a:rPr lang="it-IT" sz="1800" dirty="0" smtClean="0">
                <a:solidFill>
                  <a:schemeClr val="accent6"/>
                </a:solidFill>
                <a:latin typeface="Times New Roman" pitchFamily="18" charset="0"/>
                <a:cs typeface="Times New Roman" pitchFamily="18" charset="0"/>
              </a:rPr>
              <a:t>città</a:t>
            </a:r>
            <a:endParaRPr lang="it-IT" sz="1800" dirty="0">
              <a:solidFill>
                <a:schemeClr val="accent6"/>
              </a:solidFill>
              <a:latin typeface="Times New Roman" pitchFamily="18" charset="0"/>
              <a:cs typeface="Times New Roman" pitchFamily="18" charset="0"/>
            </a:endParaRPr>
          </a:p>
          <a:p>
            <a:pPr lvl="1" indent="-342900" algn="just" eaLnBrk="1" hangingPunct="1">
              <a:buFontTx/>
              <a:buChar char="-"/>
              <a:defRPr/>
            </a:pPr>
            <a:r>
              <a:rPr lang="it-IT" sz="1800" dirty="0" smtClean="0">
                <a:solidFill>
                  <a:schemeClr val="accent6"/>
                </a:solidFill>
                <a:latin typeface="Times New Roman" pitchFamily="18" charset="0"/>
                <a:cs typeface="Times New Roman" pitchFamily="18" charset="0"/>
              </a:rPr>
              <a:t>mobilitazione aziende </a:t>
            </a:r>
            <a:r>
              <a:rPr lang="it-IT" sz="1800" dirty="0">
                <a:solidFill>
                  <a:schemeClr val="accent6"/>
                </a:solidFill>
                <a:latin typeface="Times New Roman" pitchFamily="18" charset="0"/>
                <a:cs typeface="Times New Roman" pitchFamily="18" charset="0"/>
              </a:rPr>
              <a:t>e parti sociali orientandole alla sperimentazione di azioni positive per la conciliazione sul luogo di lavoro. </a:t>
            </a:r>
            <a:endParaRPr lang="it-IT" sz="1800" dirty="0" smtClean="0">
              <a:solidFill>
                <a:schemeClr val="accent6"/>
              </a:solidFill>
              <a:latin typeface="Times New Roman" pitchFamily="18" charset="0"/>
              <a:cs typeface="Times New Roman" pitchFamily="18" charset="0"/>
            </a:endParaRPr>
          </a:p>
          <a:p>
            <a:pPr lvl="1" indent="-342900" algn="just" eaLnBrk="1" hangingPunct="1">
              <a:buFontTx/>
              <a:buChar char="-"/>
              <a:defRPr/>
            </a:pPr>
            <a:endParaRPr lang="it-IT" sz="1800" dirty="0">
              <a:solidFill>
                <a:schemeClr val="accent6"/>
              </a:solidFill>
              <a:latin typeface="Times New Roman" pitchFamily="18" charset="0"/>
              <a:cs typeface="Times New Roman" pitchFamily="18" charset="0"/>
            </a:endParaRPr>
          </a:p>
          <a:p>
            <a:pPr eaLnBrk="1" hangingPunct="1">
              <a:defRPr/>
            </a:pPr>
            <a:r>
              <a:rPr lang="it-IT" sz="1800" dirty="0" smtClean="0">
                <a:solidFill>
                  <a:schemeClr val="accent6"/>
                </a:solidFill>
                <a:latin typeface="Times New Roman" pitchFamily="18" charset="0"/>
                <a:cs typeface="Times New Roman" pitchFamily="18" charset="0"/>
              </a:rPr>
              <a:t>Italia </a:t>
            </a:r>
            <a:r>
              <a:rPr lang="it-IT" sz="1800" dirty="0">
                <a:solidFill>
                  <a:schemeClr val="accent6"/>
                </a:solidFill>
                <a:latin typeface="Times New Roman" pitchFamily="18" charset="0"/>
                <a:cs typeface="Times New Roman" pitchFamily="18" charset="0"/>
              </a:rPr>
              <a:t>2020:</a:t>
            </a:r>
          </a:p>
          <a:p>
            <a:pPr marL="0" indent="0" eaLnBrk="1" hangingPunct="1">
              <a:buFontTx/>
              <a:buNone/>
              <a:defRPr/>
            </a:pPr>
            <a:r>
              <a:rPr lang="it-IT" sz="1800" dirty="0">
                <a:solidFill>
                  <a:schemeClr val="accent6"/>
                </a:solidFill>
                <a:latin typeface="Times New Roman" pitchFamily="18" charset="0"/>
                <a:cs typeface="Times New Roman" pitchFamily="18" charset="0"/>
              </a:rPr>
              <a:t>	 - Intesa </a:t>
            </a:r>
            <a:r>
              <a:rPr lang="it-IT" sz="1800" dirty="0" smtClean="0">
                <a:solidFill>
                  <a:schemeClr val="accent6"/>
                </a:solidFill>
                <a:latin typeface="Times New Roman" pitchFamily="18" charset="0"/>
                <a:cs typeface="Times New Roman" pitchFamily="18" charset="0"/>
              </a:rPr>
              <a:t>conciliazione</a:t>
            </a:r>
          </a:p>
          <a:p>
            <a:pPr marL="0" indent="0" eaLnBrk="1" hangingPunct="1">
              <a:buFontTx/>
              <a:buNone/>
              <a:defRPr/>
            </a:pPr>
            <a:r>
              <a:rPr lang="it-IT" sz="1800" dirty="0" smtClean="0">
                <a:solidFill>
                  <a:schemeClr val="accent6"/>
                </a:solidFill>
                <a:latin typeface="Times New Roman" pitchFamily="18" charset="0"/>
                <a:cs typeface="Times New Roman" pitchFamily="18" charset="0"/>
              </a:rPr>
              <a:t> </a:t>
            </a:r>
            <a:endParaRPr lang="it-IT" sz="1800" dirty="0">
              <a:solidFill>
                <a:schemeClr val="accent6"/>
              </a:solidFill>
              <a:latin typeface="Times New Roman" pitchFamily="18" charset="0"/>
              <a:cs typeface="Times New Roman" pitchFamily="18" charset="0"/>
            </a:endParaRPr>
          </a:p>
          <a:p>
            <a:pPr eaLnBrk="1" hangingPunct="1">
              <a:defRPr/>
            </a:pPr>
            <a:r>
              <a:rPr lang="it-IT" sz="1800" dirty="0" smtClean="0">
                <a:solidFill>
                  <a:schemeClr val="accent6"/>
                </a:solidFill>
                <a:latin typeface="Times New Roman" pitchFamily="18" charset="0"/>
                <a:cs typeface="Times New Roman" pitchFamily="18" charset="0"/>
              </a:rPr>
              <a:t> </a:t>
            </a:r>
            <a:r>
              <a:rPr lang="it-IT" sz="1800" dirty="0">
                <a:solidFill>
                  <a:schemeClr val="accent6"/>
                </a:solidFill>
                <a:latin typeface="Times New Roman" pitchFamily="18" charset="0"/>
                <a:cs typeface="Times New Roman" pitchFamily="18" charset="0"/>
              </a:rPr>
              <a:t>Legge 28 giugno 2012, n. 92 </a:t>
            </a:r>
            <a:endParaRPr lang="it-IT" sz="1800" dirty="0" smtClean="0">
              <a:solidFill>
                <a:schemeClr val="accent6"/>
              </a:solidFill>
              <a:latin typeface="Times New Roman" pitchFamily="18" charset="0"/>
              <a:cs typeface="Times New Roman" pitchFamily="18" charset="0"/>
            </a:endParaRPr>
          </a:p>
          <a:p>
            <a:pPr eaLnBrk="1" hangingPunct="1">
              <a:defRPr/>
            </a:pPr>
            <a:endParaRPr lang="it-IT" sz="1800" dirty="0" smtClean="0">
              <a:solidFill>
                <a:schemeClr val="accent6"/>
              </a:solidFill>
              <a:latin typeface="Times New Roman" pitchFamily="18" charset="0"/>
              <a:cs typeface="Times New Roman" pitchFamily="18" charset="0"/>
            </a:endParaRPr>
          </a:p>
          <a:p>
            <a:pPr eaLnBrk="1" hangingPunct="1">
              <a:defRPr/>
            </a:pPr>
            <a:r>
              <a:rPr lang="it-IT" sz="1800" dirty="0" smtClean="0">
                <a:solidFill>
                  <a:schemeClr val="accent6"/>
                </a:solidFill>
                <a:latin typeface="Times New Roman" pitchFamily="18" charset="0"/>
                <a:cs typeface="Times New Roman" pitchFamily="18" charset="0"/>
              </a:rPr>
              <a:t>Family Audit</a:t>
            </a:r>
            <a:endParaRPr lang="it-IT" sz="1800" dirty="0">
              <a:solidFill>
                <a:schemeClr val="accent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rgbClr val="FF6600"/>
                </a:solidFill>
                <a:latin typeface="Times New Roman" pitchFamily="18" charset="0"/>
                <a:cs typeface="Times New Roman" pitchFamily="18" charset="0"/>
              </a:rPr>
              <a:t>Il processo di  Family Audit</a:t>
            </a:r>
            <a:endParaRPr lang="it-IT" sz="2800" dirty="0"/>
          </a:p>
        </p:txBody>
      </p:sp>
      <p:sp>
        <p:nvSpPr>
          <p:cNvPr id="3" name="Segnaposto contenuto 2"/>
          <p:cNvSpPr>
            <a:spLocks noGrp="1"/>
          </p:cNvSpPr>
          <p:nvPr>
            <p:ph idx="1"/>
          </p:nvPr>
        </p:nvSpPr>
        <p:spPr/>
        <p:txBody>
          <a:bodyPr/>
          <a:lstStyle/>
          <a:p>
            <a:pPr marL="285750" lvl="1" eaLnBrk="1" hangingPunct="1">
              <a:buFont typeface="Arial" panose="020B0604020202020204" pitchFamily="34" charset="0"/>
              <a:buChar char="•"/>
              <a:defRPr/>
            </a:pPr>
            <a:r>
              <a:rPr lang="de-DE" altLang="it-IT" sz="1800" dirty="0" smtClean="0">
                <a:solidFill>
                  <a:schemeClr val="accent6"/>
                </a:solidFill>
                <a:latin typeface="Times New Roman" pitchFamily="18" charset="0"/>
                <a:ea typeface="+mn-ea"/>
                <a:cs typeface="Times New Roman" pitchFamily="18" charset="0"/>
                <a:sym typeface="Wingdings 3" pitchFamily="18" charset="2"/>
              </a:rPr>
              <a:t>W</a:t>
            </a:r>
            <a:r>
              <a:rPr lang="de-DE" altLang="it-IT" sz="1800" dirty="0" smtClean="0">
                <a:solidFill>
                  <a:schemeClr val="accent6"/>
                </a:solidFill>
                <a:latin typeface="Times New Roman" pitchFamily="18" charset="0"/>
                <a:ea typeface="+mn-ea"/>
                <a:cs typeface="Times New Roman" pitchFamily="18" charset="0"/>
              </a:rPr>
              <a:t>orkshop </a:t>
            </a:r>
            <a:r>
              <a:rPr lang="de-DE" altLang="it-IT" sz="1800" dirty="0">
                <a:solidFill>
                  <a:schemeClr val="accent6"/>
                </a:solidFill>
                <a:latin typeface="Times New Roman" pitchFamily="18" charset="0"/>
                <a:ea typeface="+mn-ea"/>
                <a:cs typeface="Times New Roman" pitchFamily="18" charset="0"/>
              </a:rPr>
              <a:t>di </a:t>
            </a:r>
            <a:r>
              <a:rPr lang="de-DE" altLang="it-IT" sz="1800" dirty="0" err="1">
                <a:solidFill>
                  <a:schemeClr val="accent6"/>
                </a:solidFill>
                <a:latin typeface="Times New Roman" pitchFamily="18" charset="0"/>
                <a:ea typeface="+mn-ea"/>
                <a:cs typeface="Times New Roman" pitchFamily="18" charset="0"/>
              </a:rPr>
              <a:t>orientamento</a:t>
            </a:r>
            <a:r>
              <a:rPr lang="de-DE" altLang="it-IT" sz="1800" dirty="0">
                <a:solidFill>
                  <a:schemeClr val="accent6"/>
                </a:solidFill>
                <a:latin typeface="Times New Roman" pitchFamily="18" charset="0"/>
                <a:ea typeface="+mn-ea"/>
                <a:cs typeface="Times New Roman" pitchFamily="18" charset="0"/>
              </a:rPr>
              <a:t>          </a:t>
            </a:r>
            <a:r>
              <a:rPr lang="de-DE" altLang="it-IT" sz="1600" i="1" dirty="0" err="1" smtClean="0">
                <a:solidFill>
                  <a:schemeClr val="accent6"/>
                </a:solidFill>
                <a:latin typeface="Times New Roman" pitchFamily="18" charset="0"/>
                <a:ea typeface="+mn-ea"/>
                <a:cs typeface="Times New Roman" pitchFamily="18" charset="0"/>
              </a:rPr>
              <a:t>verifica</a:t>
            </a:r>
            <a:r>
              <a:rPr lang="de-DE" altLang="it-IT" sz="1600" i="1" dirty="0" smtClean="0">
                <a:solidFill>
                  <a:schemeClr val="accent6"/>
                </a:solidFill>
                <a:latin typeface="Times New Roman" pitchFamily="18" charset="0"/>
                <a:ea typeface="+mn-ea"/>
                <a:cs typeface="Times New Roman" pitchFamily="18" charset="0"/>
              </a:rPr>
              <a:t> </a:t>
            </a:r>
            <a:r>
              <a:rPr lang="de-DE" altLang="it-IT" sz="1600" i="1" dirty="0">
                <a:solidFill>
                  <a:schemeClr val="accent6"/>
                </a:solidFill>
                <a:latin typeface="Times New Roman" pitchFamily="18" charset="0"/>
                <a:ea typeface="+mn-ea"/>
                <a:cs typeface="Times New Roman" pitchFamily="18" charset="0"/>
              </a:rPr>
              <a:t>delle </a:t>
            </a:r>
            <a:r>
              <a:rPr lang="de-DE" altLang="it-IT" sz="1600" i="1" dirty="0" err="1">
                <a:solidFill>
                  <a:schemeClr val="accent6"/>
                </a:solidFill>
                <a:latin typeface="Times New Roman" pitchFamily="18" charset="0"/>
                <a:ea typeface="+mn-ea"/>
                <a:cs typeface="Times New Roman" pitchFamily="18" charset="0"/>
              </a:rPr>
              <a:t>condizioni</a:t>
            </a:r>
            <a:r>
              <a:rPr lang="de-DE" altLang="it-IT" sz="1600" i="1" dirty="0">
                <a:solidFill>
                  <a:schemeClr val="accent6"/>
                </a:solidFill>
                <a:latin typeface="Times New Roman" pitchFamily="18" charset="0"/>
                <a:ea typeface="+mn-ea"/>
                <a:cs typeface="Times New Roman" pitchFamily="18" charset="0"/>
              </a:rPr>
              <a:t> di </a:t>
            </a:r>
            <a:r>
              <a:rPr lang="de-DE" altLang="it-IT" sz="1600" i="1" dirty="0" err="1" smtClean="0">
                <a:solidFill>
                  <a:schemeClr val="accent6"/>
                </a:solidFill>
                <a:latin typeface="Times New Roman" pitchFamily="18" charset="0"/>
                <a:ea typeface="+mn-ea"/>
                <a:cs typeface="Times New Roman" pitchFamily="18" charset="0"/>
              </a:rPr>
              <a:t>contesto</a:t>
            </a:r>
            <a:endParaRPr lang="de-DE" altLang="it-IT" sz="1600" i="1" dirty="0">
              <a:solidFill>
                <a:schemeClr val="accent6"/>
              </a:solidFill>
              <a:latin typeface="Times New Roman" pitchFamily="18" charset="0"/>
              <a:ea typeface="+mn-ea"/>
              <a:cs typeface="Times New Roman" pitchFamily="18" charset="0"/>
            </a:endParaRPr>
          </a:p>
          <a:p>
            <a:pPr marL="285750" lvl="1" eaLnBrk="1" hangingPunct="1">
              <a:buFont typeface="Arial" panose="020B0604020202020204" pitchFamily="34" charset="0"/>
              <a:buChar char="•"/>
              <a:defRPr/>
            </a:pPr>
            <a:r>
              <a:rPr lang="de-DE" altLang="it-IT" sz="1800" dirty="0" smtClean="0">
                <a:solidFill>
                  <a:schemeClr val="accent6"/>
                </a:solidFill>
                <a:latin typeface="Times New Roman" pitchFamily="18" charset="0"/>
                <a:ea typeface="+mn-ea"/>
                <a:cs typeface="Times New Roman" pitchFamily="18" charset="0"/>
                <a:sym typeface="Wingdings 3" pitchFamily="18" charset="2"/>
              </a:rPr>
              <a:t>W</a:t>
            </a:r>
            <a:r>
              <a:rPr lang="de-DE" altLang="it-IT" sz="1800" dirty="0" smtClean="0">
                <a:solidFill>
                  <a:schemeClr val="accent6"/>
                </a:solidFill>
                <a:latin typeface="Times New Roman" pitchFamily="18" charset="0"/>
                <a:ea typeface="+mn-ea"/>
                <a:cs typeface="Times New Roman" pitchFamily="18" charset="0"/>
              </a:rPr>
              <a:t>orkshop </a:t>
            </a:r>
            <a:r>
              <a:rPr lang="de-DE" altLang="it-IT" sz="1800" dirty="0">
                <a:solidFill>
                  <a:schemeClr val="accent6"/>
                </a:solidFill>
                <a:latin typeface="Times New Roman" pitchFamily="18" charset="0"/>
                <a:ea typeface="+mn-ea"/>
                <a:cs typeface="Times New Roman" pitchFamily="18" charset="0"/>
              </a:rPr>
              <a:t>di </a:t>
            </a:r>
            <a:r>
              <a:rPr lang="de-DE" altLang="it-IT" sz="1800" dirty="0" err="1">
                <a:solidFill>
                  <a:schemeClr val="accent6"/>
                </a:solidFill>
                <a:latin typeface="Times New Roman" pitchFamily="18" charset="0"/>
                <a:ea typeface="+mn-ea"/>
                <a:cs typeface="Times New Roman" pitchFamily="18" charset="0"/>
              </a:rPr>
              <a:t>base</a:t>
            </a:r>
            <a:r>
              <a:rPr lang="de-DE" altLang="it-IT" sz="1800" dirty="0">
                <a:solidFill>
                  <a:schemeClr val="accent6"/>
                </a:solidFill>
                <a:latin typeface="Times New Roman" pitchFamily="18" charset="0"/>
                <a:ea typeface="+mn-ea"/>
                <a:cs typeface="Times New Roman" pitchFamily="18" charset="0"/>
              </a:rPr>
              <a:t>         </a:t>
            </a:r>
            <a:r>
              <a:rPr lang="de-DE" altLang="it-IT" sz="1600" i="1" dirty="0" err="1" smtClean="0">
                <a:solidFill>
                  <a:schemeClr val="accent6"/>
                </a:solidFill>
                <a:latin typeface="Times New Roman" pitchFamily="18" charset="0"/>
                <a:ea typeface="+mn-ea"/>
                <a:cs typeface="Times New Roman" pitchFamily="18" charset="0"/>
              </a:rPr>
              <a:t>elaborazione</a:t>
            </a:r>
            <a:r>
              <a:rPr lang="de-DE" altLang="it-IT" sz="1600" i="1" dirty="0" smtClean="0">
                <a:solidFill>
                  <a:schemeClr val="accent6"/>
                </a:solidFill>
                <a:latin typeface="Times New Roman" pitchFamily="18" charset="0"/>
                <a:ea typeface="+mn-ea"/>
                <a:cs typeface="Times New Roman" pitchFamily="18" charset="0"/>
              </a:rPr>
              <a:t> </a:t>
            </a:r>
            <a:r>
              <a:rPr lang="de-DE" altLang="it-IT" sz="1600" i="1" dirty="0" err="1">
                <a:solidFill>
                  <a:schemeClr val="accent6"/>
                </a:solidFill>
                <a:latin typeface="Times New Roman" pitchFamily="18" charset="0"/>
                <a:ea typeface="+mn-ea"/>
                <a:cs typeface="Times New Roman" pitchFamily="18" charset="0"/>
              </a:rPr>
              <a:t>degli</a:t>
            </a:r>
            <a:r>
              <a:rPr lang="de-DE" altLang="it-IT" sz="1600" i="1" dirty="0">
                <a:solidFill>
                  <a:schemeClr val="accent6"/>
                </a:solidFill>
                <a:latin typeface="Times New Roman" pitchFamily="18" charset="0"/>
                <a:ea typeface="+mn-ea"/>
                <a:cs typeface="Times New Roman" pitchFamily="18" charset="0"/>
              </a:rPr>
              <a:t> </a:t>
            </a:r>
            <a:r>
              <a:rPr lang="de-DE" altLang="it-IT" sz="1600" i="1" dirty="0" err="1">
                <a:solidFill>
                  <a:schemeClr val="accent6"/>
                </a:solidFill>
                <a:latin typeface="Times New Roman" pitchFamily="18" charset="0"/>
                <a:ea typeface="+mn-ea"/>
                <a:cs typeface="Times New Roman" pitchFamily="18" charset="0"/>
              </a:rPr>
              <a:t>obiettivi</a:t>
            </a:r>
            <a:r>
              <a:rPr lang="de-DE" altLang="it-IT" sz="1600" i="1" dirty="0">
                <a:solidFill>
                  <a:schemeClr val="accent6"/>
                </a:solidFill>
                <a:latin typeface="Times New Roman" pitchFamily="18" charset="0"/>
                <a:ea typeface="+mn-ea"/>
                <a:cs typeface="Times New Roman" pitchFamily="18" charset="0"/>
              </a:rPr>
              <a:t> e delle </a:t>
            </a:r>
            <a:r>
              <a:rPr lang="de-DE" altLang="it-IT" sz="1600" i="1" dirty="0" err="1">
                <a:solidFill>
                  <a:schemeClr val="accent6"/>
                </a:solidFill>
                <a:latin typeface="Times New Roman" pitchFamily="18" charset="0"/>
                <a:ea typeface="+mn-ea"/>
                <a:cs typeface="Times New Roman" pitchFamily="18" charset="0"/>
              </a:rPr>
              <a:t>misure</a:t>
            </a:r>
            <a:endParaRPr lang="de-DE" altLang="it-IT" sz="1600" i="1" dirty="0">
              <a:solidFill>
                <a:schemeClr val="accent6"/>
              </a:solidFill>
              <a:latin typeface="Times New Roman" pitchFamily="18" charset="0"/>
              <a:ea typeface="+mn-ea"/>
              <a:cs typeface="Times New Roman" pitchFamily="18" charset="0"/>
            </a:endParaRPr>
          </a:p>
          <a:p>
            <a:pPr marL="285750" lvl="1" eaLnBrk="1" hangingPunct="1">
              <a:buFont typeface="Arial" panose="020B0604020202020204" pitchFamily="34" charset="0"/>
              <a:buChar char="•"/>
              <a:defRPr/>
            </a:pPr>
            <a:r>
              <a:rPr lang="de-DE" altLang="it-IT" sz="1800" dirty="0" err="1" smtClean="0">
                <a:solidFill>
                  <a:schemeClr val="accent6"/>
                </a:solidFill>
                <a:latin typeface="Times New Roman" pitchFamily="18" charset="0"/>
                <a:ea typeface="+mn-ea"/>
                <a:cs typeface="Times New Roman" pitchFamily="18" charset="0"/>
              </a:rPr>
              <a:t>Definizione</a:t>
            </a:r>
            <a:r>
              <a:rPr lang="de-DE" altLang="it-IT" sz="1800" dirty="0" smtClean="0">
                <a:solidFill>
                  <a:schemeClr val="accent6"/>
                </a:solidFill>
                <a:latin typeface="Times New Roman" pitchFamily="18" charset="0"/>
                <a:ea typeface="+mn-ea"/>
                <a:cs typeface="Times New Roman" pitchFamily="18" charset="0"/>
              </a:rPr>
              <a:t> </a:t>
            </a:r>
            <a:r>
              <a:rPr lang="de-DE" altLang="it-IT" sz="1800" dirty="0" err="1">
                <a:solidFill>
                  <a:schemeClr val="accent6"/>
                </a:solidFill>
                <a:latin typeface="Times New Roman" pitchFamily="18" charset="0"/>
                <a:ea typeface="+mn-ea"/>
                <a:cs typeface="Times New Roman" pitchFamily="18" charset="0"/>
              </a:rPr>
              <a:t>degli</a:t>
            </a:r>
            <a:r>
              <a:rPr lang="de-DE" altLang="it-IT" sz="1800" dirty="0">
                <a:solidFill>
                  <a:schemeClr val="accent6"/>
                </a:solidFill>
                <a:latin typeface="Times New Roman" pitchFamily="18" charset="0"/>
                <a:ea typeface="+mn-ea"/>
                <a:cs typeface="Times New Roman" pitchFamily="18" charset="0"/>
              </a:rPr>
              <a:t> </a:t>
            </a:r>
            <a:r>
              <a:rPr lang="de-DE" altLang="it-IT" sz="1800" dirty="0" err="1">
                <a:solidFill>
                  <a:schemeClr val="accent6"/>
                </a:solidFill>
                <a:latin typeface="Times New Roman" pitchFamily="18" charset="0"/>
                <a:ea typeface="+mn-ea"/>
                <a:cs typeface="Times New Roman" pitchFamily="18" charset="0"/>
              </a:rPr>
              <a:t>obiettivi</a:t>
            </a:r>
            <a:r>
              <a:rPr lang="de-DE" altLang="it-IT" sz="1800" dirty="0">
                <a:solidFill>
                  <a:schemeClr val="accent6"/>
                </a:solidFill>
                <a:latin typeface="Times New Roman" pitchFamily="18" charset="0"/>
                <a:ea typeface="+mn-ea"/>
                <a:cs typeface="Times New Roman" pitchFamily="18" charset="0"/>
              </a:rPr>
              <a:t> </a:t>
            </a:r>
            <a:r>
              <a:rPr lang="de-DE" altLang="it-IT" sz="1600" i="1" dirty="0" err="1" smtClean="0">
                <a:solidFill>
                  <a:schemeClr val="accent6"/>
                </a:solidFill>
                <a:latin typeface="Times New Roman" pitchFamily="18" charset="0"/>
                <a:ea typeface="+mn-ea"/>
                <a:cs typeface="Times New Roman" pitchFamily="18" charset="0"/>
              </a:rPr>
              <a:t>sottoscrizione</a:t>
            </a:r>
            <a:r>
              <a:rPr lang="de-DE" altLang="it-IT" sz="1600" i="1" dirty="0" smtClean="0">
                <a:solidFill>
                  <a:schemeClr val="accent6"/>
                </a:solidFill>
                <a:latin typeface="Times New Roman" pitchFamily="18" charset="0"/>
                <a:ea typeface="+mn-ea"/>
                <a:cs typeface="Times New Roman" pitchFamily="18" charset="0"/>
              </a:rPr>
              <a:t> </a:t>
            </a:r>
            <a:r>
              <a:rPr lang="de-DE" altLang="it-IT" sz="1600" i="1" dirty="0" err="1">
                <a:solidFill>
                  <a:schemeClr val="accent6"/>
                </a:solidFill>
                <a:latin typeface="Times New Roman" pitchFamily="18" charset="0"/>
                <a:ea typeface="+mn-ea"/>
                <a:cs typeface="Times New Roman" pitchFamily="18" charset="0"/>
              </a:rPr>
              <a:t>degli</a:t>
            </a:r>
            <a:r>
              <a:rPr lang="de-DE" altLang="it-IT" sz="1600" i="1" dirty="0">
                <a:solidFill>
                  <a:schemeClr val="accent6"/>
                </a:solidFill>
                <a:latin typeface="Times New Roman" pitchFamily="18" charset="0"/>
                <a:ea typeface="+mn-ea"/>
                <a:cs typeface="Times New Roman" pitchFamily="18" charset="0"/>
              </a:rPr>
              <a:t> </a:t>
            </a:r>
            <a:r>
              <a:rPr lang="de-DE" altLang="it-IT" sz="1600" i="1" dirty="0" err="1">
                <a:solidFill>
                  <a:schemeClr val="accent6"/>
                </a:solidFill>
                <a:latin typeface="Times New Roman" pitchFamily="18" charset="0"/>
                <a:ea typeface="+mn-ea"/>
                <a:cs typeface="Times New Roman" pitchFamily="18" charset="0"/>
              </a:rPr>
              <a:t>obiettivi</a:t>
            </a:r>
            <a:r>
              <a:rPr lang="de-DE" altLang="it-IT" sz="1600" i="1" dirty="0">
                <a:solidFill>
                  <a:schemeClr val="accent6"/>
                </a:solidFill>
                <a:latin typeface="Times New Roman" pitchFamily="18" charset="0"/>
                <a:ea typeface="+mn-ea"/>
                <a:cs typeface="Times New Roman" pitchFamily="18" charset="0"/>
              </a:rPr>
              <a:t> da </a:t>
            </a:r>
            <a:r>
              <a:rPr lang="de-DE" altLang="it-IT" sz="1600" i="1" dirty="0" err="1">
                <a:solidFill>
                  <a:schemeClr val="accent6"/>
                </a:solidFill>
                <a:latin typeface="Times New Roman" pitchFamily="18" charset="0"/>
                <a:ea typeface="+mn-ea"/>
                <a:cs typeface="Times New Roman" pitchFamily="18" charset="0"/>
              </a:rPr>
              <a:t>parte</a:t>
            </a:r>
            <a:r>
              <a:rPr lang="de-DE" altLang="it-IT" sz="1600" i="1" dirty="0">
                <a:solidFill>
                  <a:schemeClr val="accent6"/>
                </a:solidFill>
                <a:latin typeface="Times New Roman" pitchFamily="18" charset="0"/>
                <a:ea typeface="+mn-ea"/>
                <a:cs typeface="Times New Roman" pitchFamily="18" charset="0"/>
              </a:rPr>
              <a:t> della Direzione</a:t>
            </a:r>
          </a:p>
          <a:p>
            <a:pPr marL="285750" lvl="1" eaLnBrk="1" hangingPunct="1">
              <a:buFont typeface="Arial" panose="020B0604020202020204" pitchFamily="34" charset="0"/>
              <a:buChar char="•"/>
              <a:defRPr/>
            </a:pPr>
            <a:r>
              <a:rPr lang="de-DE" altLang="it-IT" sz="1800" dirty="0" err="1">
                <a:solidFill>
                  <a:schemeClr val="accent6"/>
                </a:solidFill>
                <a:latin typeface="Times New Roman" pitchFamily="18" charset="0"/>
                <a:ea typeface="+mn-ea"/>
                <a:cs typeface="Times New Roman" pitchFamily="18" charset="0"/>
                <a:sym typeface="Wingdings 3" pitchFamily="18" charset="2"/>
              </a:rPr>
              <a:t>Valutazione</a:t>
            </a:r>
            <a:r>
              <a:rPr lang="de-DE" altLang="it-IT" sz="1800" dirty="0">
                <a:solidFill>
                  <a:schemeClr val="accent6"/>
                </a:solidFill>
                <a:latin typeface="Times New Roman" pitchFamily="18" charset="0"/>
                <a:ea typeface="+mn-ea"/>
                <a:cs typeface="Times New Roman" pitchFamily="18" charset="0"/>
              </a:rPr>
              <a:t>    </a:t>
            </a:r>
            <a:r>
              <a:rPr lang="de-DE" altLang="it-IT" sz="1600" i="1" dirty="0">
                <a:solidFill>
                  <a:schemeClr val="accent6"/>
                </a:solidFill>
                <a:latin typeface="Times New Roman" pitchFamily="18" charset="0"/>
                <a:ea typeface="+mn-ea"/>
                <a:cs typeface="Times New Roman" pitchFamily="18" charset="0"/>
              </a:rPr>
              <a:t>  </a:t>
            </a:r>
            <a:r>
              <a:rPr lang="de-DE" altLang="it-IT" sz="1800" dirty="0">
                <a:solidFill>
                  <a:schemeClr val="accent6"/>
                </a:solidFill>
                <a:latin typeface="Times New Roman" pitchFamily="18" charset="0"/>
                <a:ea typeface="+mn-ea"/>
                <a:cs typeface="Times New Roman" pitchFamily="18" charset="0"/>
              </a:rPr>
              <a:t>   </a:t>
            </a:r>
            <a:r>
              <a:rPr lang="de-DE" altLang="it-IT" sz="1600" i="1" dirty="0" err="1" smtClean="0">
                <a:solidFill>
                  <a:schemeClr val="accent6"/>
                </a:solidFill>
                <a:latin typeface="Times New Roman" pitchFamily="18" charset="0"/>
                <a:ea typeface="+mn-ea"/>
                <a:cs typeface="Times New Roman" pitchFamily="18" charset="0"/>
              </a:rPr>
              <a:t>verifica</a:t>
            </a:r>
            <a:r>
              <a:rPr lang="de-DE" altLang="it-IT" sz="1600" i="1" dirty="0" smtClean="0">
                <a:solidFill>
                  <a:schemeClr val="accent6"/>
                </a:solidFill>
                <a:latin typeface="Times New Roman" pitchFamily="18" charset="0"/>
                <a:ea typeface="+mn-ea"/>
                <a:cs typeface="Times New Roman" pitchFamily="18" charset="0"/>
              </a:rPr>
              <a:t> </a:t>
            </a:r>
            <a:r>
              <a:rPr lang="de-DE" altLang="it-IT" sz="1600" i="1" dirty="0">
                <a:solidFill>
                  <a:schemeClr val="accent6"/>
                </a:solidFill>
                <a:latin typeface="Times New Roman" pitchFamily="18" charset="0"/>
                <a:ea typeface="+mn-ea"/>
                <a:cs typeface="Times New Roman" pitchFamily="18" charset="0"/>
              </a:rPr>
              <a:t>del Piano di </a:t>
            </a:r>
            <a:r>
              <a:rPr lang="de-DE" altLang="it-IT" sz="1600" i="1" dirty="0" err="1">
                <a:solidFill>
                  <a:schemeClr val="accent6"/>
                </a:solidFill>
                <a:latin typeface="Times New Roman" pitchFamily="18" charset="0"/>
                <a:ea typeface="+mn-ea"/>
                <a:cs typeface="Times New Roman" pitchFamily="18" charset="0"/>
              </a:rPr>
              <a:t>attuazione</a:t>
            </a:r>
            <a:r>
              <a:rPr lang="de-DE" altLang="it-IT" sz="1600" i="1" dirty="0">
                <a:solidFill>
                  <a:schemeClr val="accent6"/>
                </a:solidFill>
                <a:latin typeface="Times New Roman" pitchFamily="18" charset="0"/>
                <a:ea typeface="+mn-ea"/>
                <a:cs typeface="Times New Roman" pitchFamily="18" charset="0"/>
              </a:rPr>
              <a:t> (</a:t>
            </a:r>
            <a:r>
              <a:rPr lang="de-DE" altLang="it-IT" sz="1600" i="1" dirty="0" err="1">
                <a:solidFill>
                  <a:schemeClr val="accent6"/>
                </a:solidFill>
                <a:latin typeface="Times New Roman" pitchFamily="18" charset="0"/>
                <a:ea typeface="+mn-ea"/>
                <a:cs typeface="Times New Roman" pitchFamily="18" charset="0"/>
              </a:rPr>
              <a:t>obiettivi</a:t>
            </a:r>
            <a:r>
              <a:rPr lang="de-DE" altLang="it-IT" sz="1600" i="1" dirty="0">
                <a:solidFill>
                  <a:schemeClr val="accent6"/>
                </a:solidFill>
                <a:latin typeface="Times New Roman" pitchFamily="18" charset="0"/>
                <a:ea typeface="+mn-ea"/>
                <a:cs typeface="Times New Roman" pitchFamily="18" charset="0"/>
              </a:rPr>
              <a:t> e </a:t>
            </a:r>
            <a:r>
              <a:rPr lang="de-DE" altLang="it-IT" sz="1600" i="1" dirty="0" err="1">
                <a:solidFill>
                  <a:schemeClr val="accent6"/>
                </a:solidFill>
                <a:latin typeface="Times New Roman" pitchFamily="18" charset="0"/>
                <a:ea typeface="+mn-ea"/>
                <a:cs typeface="Times New Roman" pitchFamily="18" charset="0"/>
              </a:rPr>
              <a:t>misure</a:t>
            </a:r>
            <a:r>
              <a:rPr lang="de-DE" altLang="it-IT" sz="1600" i="1" dirty="0" smtClean="0">
                <a:solidFill>
                  <a:schemeClr val="accent6"/>
                </a:solidFill>
                <a:latin typeface="Times New Roman" pitchFamily="18" charset="0"/>
                <a:ea typeface="+mn-ea"/>
                <a:cs typeface="Times New Roman" pitchFamily="18" charset="0"/>
              </a:rPr>
              <a:t>)</a:t>
            </a:r>
          </a:p>
          <a:p>
            <a:pPr marL="285750" lvl="1" eaLnBrk="1" hangingPunct="1">
              <a:buFont typeface="Arial" panose="020B0604020202020204" pitchFamily="34" charset="0"/>
              <a:buChar char="•"/>
              <a:defRPr/>
            </a:pPr>
            <a:endParaRPr lang="de-DE" altLang="it-IT" sz="1600" i="1" dirty="0">
              <a:solidFill>
                <a:schemeClr val="accent6"/>
              </a:solidFill>
              <a:latin typeface="Times New Roman" pitchFamily="18" charset="0"/>
              <a:ea typeface="+mn-ea"/>
              <a:cs typeface="Times New Roman" pitchFamily="18" charset="0"/>
            </a:endParaRPr>
          </a:p>
          <a:p>
            <a:pPr marL="685800" lvl="1" eaLnBrk="1" hangingPunct="1">
              <a:buFont typeface="Wingdings" panose="05000000000000000000" pitchFamily="2" charset="2"/>
              <a:buChar char="v"/>
              <a:defRPr/>
            </a:pPr>
            <a:r>
              <a:rPr lang="de-DE" altLang="it-IT" sz="1800" dirty="0" err="1" smtClean="0">
                <a:solidFill>
                  <a:schemeClr val="accent6"/>
                </a:solidFill>
                <a:latin typeface="Times New Roman" pitchFamily="18" charset="0"/>
                <a:ea typeface="+mn-ea"/>
                <a:cs typeface="Times New Roman" pitchFamily="18" charset="0"/>
                <a:sym typeface="Wingdings 3" pitchFamily="18" charset="2"/>
              </a:rPr>
              <a:t>Certificato</a:t>
            </a:r>
            <a:r>
              <a:rPr lang="de-DE" altLang="it-IT" sz="1800" dirty="0" smtClean="0">
                <a:solidFill>
                  <a:schemeClr val="accent6"/>
                </a:solidFill>
                <a:latin typeface="Times New Roman" pitchFamily="18" charset="0"/>
                <a:ea typeface="+mn-ea"/>
                <a:cs typeface="Times New Roman" pitchFamily="18" charset="0"/>
                <a:sym typeface="Wingdings 3" pitchFamily="18" charset="2"/>
              </a:rPr>
              <a:t> </a:t>
            </a:r>
            <a:r>
              <a:rPr lang="de-DE" altLang="it-IT" sz="1800" dirty="0">
                <a:solidFill>
                  <a:schemeClr val="accent6"/>
                </a:solidFill>
                <a:latin typeface="Times New Roman" pitchFamily="18" charset="0"/>
                <a:ea typeface="+mn-ea"/>
                <a:cs typeface="Times New Roman" pitchFamily="18" charset="0"/>
                <a:sym typeface="Wingdings 3" pitchFamily="18" charset="2"/>
              </a:rPr>
              <a:t>Base Audit </a:t>
            </a:r>
            <a:r>
              <a:rPr lang="de-DE" altLang="it-IT" sz="1800" dirty="0" smtClean="0">
                <a:solidFill>
                  <a:schemeClr val="accent6"/>
                </a:solidFill>
                <a:latin typeface="Times New Roman" pitchFamily="18" charset="0"/>
                <a:ea typeface="+mn-ea"/>
                <a:cs typeface="Times New Roman" pitchFamily="18" charset="0"/>
                <a:sym typeface="Wingdings 3" pitchFamily="18" charset="2"/>
              </a:rPr>
              <a:t>F&amp;L</a:t>
            </a:r>
          </a:p>
          <a:p>
            <a:pPr marL="400050" lvl="1" indent="0" eaLnBrk="1" hangingPunct="1">
              <a:buNone/>
              <a:defRPr/>
            </a:pPr>
            <a:endParaRPr lang="de-DE" altLang="it-IT" sz="1800" dirty="0" smtClean="0">
              <a:solidFill>
                <a:schemeClr val="accent6"/>
              </a:solidFill>
              <a:latin typeface="Times New Roman" pitchFamily="18" charset="0"/>
              <a:ea typeface="+mn-ea"/>
              <a:cs typeface="Times New Roman" pitchFamily="18" charset="0"/>
            </a:endParaRPr>
          </a:p>
          <a:p>
            <a:pPr marL="685800" lvl="1" eaLnBrk="1" hangingPunct="1">
              <a:buFont typeface="Arial" panose="020B0604020202020204" pitchFamily="34" charset="0"/>
              <a:buChar char="•"/>
              <a:defRPr/>
            </a:pPr>
            <a:r>
              <a:rPr lang="de-DE" altLang="it-IT" sz="1800" dirty="0" err="1" smtClean="0">
                <a:solidFill>
                  <a:schemeClr val="accent6"/>
                </a:solidFill>
                <a:latin typeface="Times New Roman" pitchFamily="18" charset="0"/>
                <a:ea typeface="+mn-ea"/>
                <a:cs typeface="Times New Roman" pitchFamily="18" charset="0"/>
              </a:rPr>
              <a:t>Verifiche</a:t>
            </a:r>
            <a:r>
              <a:rPr lang="de-DE" altLang="it-IT" sz="1800" dirty="0" smtClean="0">
                <a:solidFill>
                  <a:schemeClr val="accent6"/>
                </a:solidFill>
                <a:latin typeface="Times New Roman" pitchFamily="18" charset="0"/>
                <a:ea typeface="+mn-ea"/>
                <a:cs typeface="Times New Roman" pitchFamily="18" charset="0"/>
              </a:rPr>
              <a:t> </a:t>
            </a:r>
            <a:r>
              <a:rPr lang="de-DE" altLang="it-IT" sz="1800" dirty="0" err="1">
                <a:solidFill>
                  <a:schemeClr val="accent6"/>
                </a:solidFill>
                <a:latin typeface="Times New Roman" pitchFamily="18" charset="0"/>
                <a:ea typeface="+mn-ea"/>
                <a:cs typeface="Times New Roman" pitchFamily="18" charset="0"/>
              </a:rPr>
              <a:t>annuali</a:t>
            </a:r>
            <a:r>
              <a:rPr lang="de-DE" altLang="it-IT" sz="1800" dirty="0">
                <a:solidFill>
                  <a:schemeClr val="accent6"/>
                </a:solidFill>
                <a:latin typeface="Times New Roman" pitchFamily="18" charset="0"/>
                <a:ea typeface="+mn-ea"/>
                <a:cs typeface="Times New Roman" pitchFamily="18" charset="0"/>
              </a:rPr>
              <a:t> </a:t>
            </a:r>
            <a:r>
              <a:rPr lang="de-DE" altLang="it-IT" sz="1600" i="1" dirty="0" err="1" smtClean="0">
                <a:solidFill>
                  <a:schemeClr val="accent6"/>
                </a:solidFill>
                <a:latin typeface="Times New Roman" pitchFamily="18" charset="0"/>
                <a:ea typeface="+mn-ea"/>
                <a:cs typeface="Times New Roman" pitchFamily="18" charset="0"/>
              </a:rPr>
              <a:t>documentazione</a:t>
            </a:r>
            <a:r>
              <a:rPr lang="de-DE" altLang="it-IT" sz="1600" i="1" dirty="0" smtClean="0">
                <a:solidFill>
                  <a:schemeClr val="accent6"/>
                </a:solidFill>
                <a:latin typeface="Times New Roman" pitchFamily="18" charset="0"/>
                <a:ea typeface="+mn-ea"/>
                <a:cs typeface="Times New Roman" pitchFamily="18" charset="0"/>
              </a:rPr>
              <a:t> </a:t>
            </a:r>
            <a:r>
              <a:rPr lang="de-DE" altLang="it-IT" sz="1600" i="1" dirty="0" err="1">
                <a:solidFill>
                  <a:schemeClr val="accent6"/>
                </a:solidFill>
                <a:latin typeface="Times New Roman" pitchFamily="18" charset="0"/>
                <a:ea typeface="+mn-ea"/>
                <a:cs typeface="Times New Roman" pitchFamily="18" charset="0"/>
              </a:rPr>
              <a:t>dell‘attuazione</a:t>
            </a:r>
            <a:r>
              <a:rPr lang="de-DE" altLang="it-IT" sz="1600" i="1" dirty="0">
                <a:solidFill>
                  <a:schemeClr val="accent6"/>
                </a:solidFill>
                <a:latin typeface="Times New Roman" pitchFamily="18" charset="0"/>
                <a:ea typeface="+mn-ea"/>
                <a:cs typeface="Times New Roman" pitchFamily="18" charset="0"/>
              </a:rPr>
              <a:t> da </a:t>
            </a:r>
            <a:r>
              <a:rPr lang="de-DE" altLang="it-IT" sz="1600" i="1" dirty="0" err="1">
                <a:solidFill>
                  <a:schemeClr val="accent6"/>
                </a:solidFill>
                <a:latin typeface="Times New Roman" pitchFamily="18" charset="0"/>
                <a:ea typeface="+mn-ea"/>
                <a:cs typeface="Times New Roman" pitchFamily="18" charset="0"/>
              </a:rPr>
              <a:t>inviare</a:t>
            </a:r>
            <a:r>
              <a:rPr lang="de-DE" altLang="it-IT" sz="1600" i="1" dirty="0">
                <a:solidFill>
                  <a:schemeClr val="accent6"/>
                </a:solidFill>
                <a:latin typeface="Times New Roman" pitchFamily="18" charset="0"/>
                <a:ea typeface="+mn-ea"/>
                <a:cs typeface="Times New Roman" pitchFamily="18" charset="0"/>
              </a:rPr>
              <a:t> al </a:t>
            </a:r>
            <a:r>
              <a:rPr lang="de-DE" altLang="it-IT" sz="1600" i="1" dirty="0" err="1">
                <a:solidFill>
                  <a:schemeClr val="accent6"/>
                </a:solidFill>
                <a:latin typeface="Times New Roman" pitchFamily="18" charset="0"/>
                <a:ea typeface="+mn-ea"/>
                <a:cs typeface="Times New Roman" pitchFamily="18" charset="0"/>
              </a:rPr>
              <a:t>Valutatore</a:t>
            </a:r>
            <a:endParaRPr lang="de-DE" altLang="it-IT" sz="1600" i="1" dirty="0">
              <a:solidFill>
                <a:schemeClr val="accent6"/>
              </a:solidFill>
              <a:latin typeface="Times New Roman" pitchFamily="18" charset="0"/>
              <a:ea typeface="+mn-ea"/>
              <a:cs typeface="Times New Roman" pitchFamily="18" charset="0"/>
            </a:endParaRPr>
          </a:p>
          <a:p>
            <a:pPr marL="685800" lvl="1" eaLnBrk="1" hangingPunct="1">
              <a:buFont typeface="Arial" panose="020B0604020202020204" pitchFamily="34" charset="0"/>
              <a:buChar char="•"/>
              <a:defRPr/>
            </a:pPr>
            <a:r>
              <a:rPr lang="de-DE" altLang="it-IT" sz="1800" dirty="0" err="1">
                <a:solidFill>
                  <a:schemeClr val="accent6"/>
                </a:solidFill>
                <a:latin typeface="Times New Roman" pitchFamily="18" charset="0"/>
                <a:ea typeface="+mn-ea"/>
                <a:cs typeface="Times New Roman" pitchFamily="18" charset="0"/>
              </a:rPr>
              <a:t>Valutazione</a:t>
            </a:r>
            <a:r>
              <a:rPr lang="de-DE" altLang="it-IT" sz="1800" dirty="0">
                <a:solidFill>
                  <a:schemeClr val="accent6"/>
                </a:solidFill>
                <a:latin typeface="Times New Roman" pitchFamily="18" charset="0"/>
                <a:ea typeface="+mn-ea"/>
                <a:cs typeface="Times New Roman" pitchFamily="18" charset="0"/>
              </a:rPr>
              <a:t> finale </a:t>
            </a:r>
            <a:r>
              <a:rPr lang="de-DE" altLang="it-IT" sz="1600" i="1" dirty="0" err="1" smtClean="0">
                <a:solidFill>
                  <a:schemeClr val="accent6"/>
                </a:solidFill>
                <a:latin typeface="Times New Roman" pitchFamily="18" charset="0"/>
                <a:ea typeface="+mn-ea"/>
                <a:cs typeface="Times New Roman" pitchFamily="18" charset="0"/>
              </a:rPr>
              <a:t>verifica</a:t>
            </a:r>
            <a:r>
              <a:rPr lang="de-DE" altLang="it-IT" sz="1600" i="1" dirty="0" smtClean="0">
                <a:solidFill>
                  <a:schemeClr val="accent6"/>
                </a:solidFill>
                <a:latin typeface="Times New Roman" pitchFamily="18" charset="0"/>
                <a:ea typeface="+mn-ea"/>
                <a:cs typeface="Times New Roman" pitchFamily="18" charset="0"/>
              </a:rPr>
              <a:t> </a:t>
            </a:r>
            <a:r>
              <a:rPr lang="de-DE" altLang="it-IT" sz="1600" i="1" dirty="0" err="1">
                <a:solidFill>
                  <a:schemeClr val="accent6"/>
                </a:solidFill>
                <a:latin typeface="Times New Roman" pitchFamily="18" charset="0"/>
                <a:ea typeface="+mn-ea"/>
                <a:cs typeface="Times New Roman" pitchFamily="18" charset="0"/>
              </a:rPr>
              <a:t>degli</a:t>
            </a:r>
            <a:r>
              <a:rPr lang="de-DE" altLang="it-IT" sz="1600" i="1" dirty="0">
                <a:solidFill>
                  <a:schemeClr val="accent6"/>
                </a:solidFill>
                <a:latin typeface="Times New Roman" pitchFamily="18" charset="0"/>
                <a:ea typeface="+mn-ea"/>
                <a:cs typeface="Times New Roman" pitchFamily="18" charset="0"/>
              </a:rPr>
              <a:t> </a:t>
            </a:r>
            <a:r>
              <a:rPr lang="de-DE" altLang="it-IT" sz="1600" i="1" dirty="0" err="1">
                <a:solidFill>
                  <a:schemeClr val="accent6"/>
                </a:solidFill>
                <a:latin typeface="Times New Roman" pitchFamily="18" charset="0"/>
                <a:ea typeface="+mn-ea"/>
                <a:cs typeface="Times New Roman" pitchFamily="18" charset="0"/>
              </a:rPr>
              <a:t>esiti</a:t>
            </a:r>
            <a:r>
              <a:rPr lang="de-DE" altLang="it-IT" sz="1600" i="1" dirty="0">
                <a:solidFill>
                  <a:schemeClr val="accent6"/>
                </a:solidFill>
                <a:latin typeface="Times New Roman" pitchFamily="18" charset="0"/>
                <a:ea typeface="+mn-ea"/>
                <a:cs typeface="Times New Roman" pitchFamily="18" charset="0"/>
              </a:rPr>
              <a:t> </a:t>
            </a:r>
            <a:r>
              <a:rPr lang="de-DE" altLang="it-IT" sz="1600" i="1" dirty="0" err="1">
                <a:solidFill>
                  <a:schemeClr val="accent6"/>
                </a:solidFill>
                <a:latin typeface="Times New Roman" pitchFamily="18" charset="0"/>
                <a:ea typeface="+mn-ea"/>
                <a:cs typeface="Times New Roman" pitchFamily="18" charset="0"/>
              </a:rPr>
              <a:t>dell‘attuazione</a:t>
            </a:r>
            <a:r>
              <a:rPr lang="de-DE" altLang="it-IT" sz="1600" i="1" dirty="0">
                <a:solidFill>
                  <a:schemeClr val="accent6"/>
                </a:solidFill>
                <a:latin typeface="Times New Roman" pitchFamily="18" charset="0"/>
                <a:ea typeface="+mn-ea"/>
                <a:cs typeface="Times New Roman" pitchFamily="18" charset="0"/>
              </a:rPr>
              <a:t> al </a:t>
            </a:r>
            <a:r>
              <a:rPr lang="de-DE" altLang="it-IT" sz="1600" i="1" dirty="0" err="1">
                <a:solidFill>
                  <a:schemeClr val="accent6"/>
                </a:solidFill>
                <a:latin typeface="Times New Roman" pitchFamily="18" charset="0"/>
                <a:ea typeface="+mn-ea"/>
                <a:cs typeface="Times New Roman" pitchFamily="18" charset="0"/>
              </a:rPr>
              <a:t>terzo</a:t>
            </a:r>
            <a:r>
              <a:rPr lang="de-DE" altLang="it-IT" sz="1600" i="1" dirty="0">
                <a:solidFill>
                  <a:schemeClr val="accent6"/>
                </a:solidFill>
                <a:latin typeface="Times New Roman" pitchFamily="18" charset="0"/>
                <a:ea typeface="+mn-ea"/>
                <a:cs typeface="Times New Roman" pitchFamily="18" charset="0"/>
              </a:rPr>
              <a:t> </a:t>
            </a:r>
            <a:r>
              <a:rPr lang="de-DE" altLang="it-IT" sz="1600" i="1" dirty="0" smtClean="0">
                <a:solidFill>
                  <a:schemeClr val="accent6"/>
                </a:solidFill>
                <a:latin typeface="Times New Roman" pitchFamily="18" charset="0"/>
                <a:ea typeface="+mn-ea"/>
                <a:cs typeface="Times New Roman" pitchFamily="18" charset="0"/>
              </a:rPr>
              <a:t>anno</a:t>
            </a:r>
          </a:p>
          <a:p>
            <a:pPr marL="685800" lvl="1" eaLnBrk="1" hangingPunct="1">
              <a:buFont typeface="Arial" panose="020B0604020202020204" pitchFamily="34" charset="0"/>
              <a:buChar char="•"/>
              <a:defRPr/>
            </a:pPr>
            <a:endParaRPr lang="de-DE" altLang="it-IT" sz="1600" i="1" dirty="0">
              <a:solidFill>
                <a:schemeClr val="accent6"/>
              </a:solidFill>
              <a:latin typeface="Times New Roman" pitchFamily="18" charset="0"/>
              <a:ea typeface="+mn-ea"/>
              <a:cs typeface="Times New Roman" pitchFamily="18" charset="0"/>
            </a:endParaRPr>
          </a:p>
          <a:p>
            <a:pPr marL="685800" lvl="1" eaLnBrk="1" hangingPunct="1">
              <a:buFont typeface="Wingdings" panose="05000000000000000000" pitchFamily="2" charset="2"/>
              <a:buChar char="v"/>
              <a:defRPr/>
            </a:pPr>
            <a:r>
              <a:rPr lang="de-DE" altLang="it-IT" sz="1800" dirty="0" err="1">
                <a:solidFill>
                  <a:schemeClr val="accent6"/>
                </a:solidFill>
                <a:latin typeface="Times New Roman" pitchFamily="18" charset="0"/>
                <a:ea typeface="+mn-ea"/>
                <a:cs typeface="Times New Roman" pitchFamily="18" charset="0"/>
                <a:sym typeface="Wingdings 3" pitchFamily="18" charset="2"/>
              </a:rPr>
              <a:t>Certificato</a:t>
            </a:r>
            <a:r>
              <a:rPr lang="de-DE" altLang="it-IT" sz="1800" dirty="0">
                <a:solidFill>
                  <a:schemeClr val="accent6"/>
                </a:solidFill>
                <a:latin typeface="Times New Roman" pitchFamily="18" charset="0"/>
                <a:ea typeface="+mn-ea"/>
                <a:cs typeface="Times New Roman" pitchFamily="18" charset="0"/>
                <a:sym typeface="Wingdings 3" pitchFamily="18" charset="2"/>
              </a:rPr>
              <a:t> finale Audit F&amp;L</a:t>
            </a:r>
            <a:endParaRPr lang="de-DE" altLang="it-IT" sz="1800" dirty="0">
              <a:solidFill>
                <a:schemeClr val="accent6"/>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331758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smtClean="0">
                <a:solidFill>
                  <a:srgbClr val="FF6600"/>
                </a:solidFill>
                <a:latin typeface="Times New Roman" pitchFamily="18" charset="0"/>
                <a:cs typeface="Times New Roman" pitchFamily="18" charset="0"/>
              </a:rPr>
              <a:t>Le novità</a:t>
            </a:r>
            <a:endParaRPr lang="it-IT" sz="2800" dirty="0"/>
          </a:p>
        </p:txBody>
      </p:sp>
      <p:sp>
        <p:nvSpPr>
          <p:cNvPr id="3" name="Segnaposto contenuto 2"/>
          <p:cNvSpPr>
            <a:spLocks noGrp="1"/>
          </p:cNvSpPr>
          <p:nvPr>
            <p:ph idx="1"/>
          </p:nvPr>
        </p:nvSpPr>
        <p:spPr/>
        <p:txBody>
          <a:bodyPr/>
          <a:lstStyle/>
          <a:p>
            <a:pPr eaLnBrk="1" hangingPunct="1">
              <a:defRPr/>
            </a:pPr>
            <a:r>
              <a:rPr lang="it-IT" sz="2400" dirty="0" smtClean="0">
                <a:solidFill>
                  <a:schemeClr val="accent6"/>
                </a:solidFill>
                <a:latin typeface="Times New Roman" pitchFamily="18" charset="0"/>
                <a:cs typeface="Times New Roman" pitchFamily="18" charset="0"/>
              </a:rPr>
              <a:t>Smart </a:t>
            </a:r>
            <a:r>
              <a:rPr lang="it-IT" sz="2400" dirty="0" err="1" smtClean="0">
                <a:solidFill>
                  <a:schemeClr val="accent6"/>
                </a:solidFill>
                <a:latin typeface="Times New Roman" pitchFamily="18" charset="0"/>
                <a:cs typeface="Times New Roman" pitchFamily="18" charset="0"/>
              </a:rPr>
              <a:t>working</a:t>
            </a:r>
            <a:r>
              <a:rPr lang="it-IT" sz="2400" dirty="0" smtClean="0">
                <a:solidFill>
                  <a:schemeClr val="accent6"/>
                </a:solidFill>
                <a:latin typeface="Times New Roman" pitchFamily="18" charset="0"/>
                <a:cs typeface="Times New Roman" pitchFamily="18" charset="0"/>
              </a:rPr>
              <a:t>:</a:t>
            </a:r>
          </a:p>
          <a:p>
            <a:pPr eaLnBrk="1" hangingPunct="1">
              <a:defRPr/>
            </a:pPr>
            <a:endParaRPr lang="it-IT" sz="2400" dirty="0" smtClean="0">
              <a:solidFill>
                <a:schemeClr val="accent6"/>
              </a:solidFill>
              <a:latin typeface="Times New Roman" pitchFamily="18" charset="0"/>
              <a:cs typeface="Times New Roman" pitchFamily="18" charset="0"/>
            </a:endParaRPr>
          </a:p>
          <a:p>
            <a:pPr lvl="1" eaLnBrk="1" hangingPunct="1">
              <a:defRPr/>
            </a:pPr>
            <a:r>
              <a:rPr lang="it-IT" sz="2000" dirty="0" smtClean="0">
                <a:solidFill>
                  <a:schemeClr val="accent6"/>
                </a:solidFill>
                <a:latin typeface="Times New Roman" pitchFamily="18" charset="0"/>
                <a:cs typeface="Times New Roman" pitchFamily="18" charset="0"/>
              </a:rPr>
              <a:t>tecnologie</a:t>
            </a:r>
          </a:p>
          <a:p>
            <a:pPr lvl="1" eaLnBrk="1" hangingPunct="1">
              <a:defRPr/>
            </a:pPr>
            <a:r>
              <a:rPr lang="it-IT" sz="2000" dirty="0" smtClean="0">
                <a:solidFill>
                  <a:schemeClr val="accent6"/>
                </a:solidFill>
                <a:latin typeface="Times New Roman" pitchFamily="18" charset="0"/>
                <a:cs typeface="Times New Roman" pitchFamily="18" charset="0"/>
              </a:rPr>
              <a:t>libertà di lavorare dove e quando</a:t>
            </a:r>
          </a:p>
          <a:p>
            <a:pPr eaLnBrk="1" hangingPunct="1">
              <a:defRPr/>
            </a:pPr>
            <a:endParaRPr lang="it-IT" sz="2400" dirty="0" smtClean="0">
              <a:solidFill>
                <a:schemeClr val="accent6"/>
              </a:solidFill>
              <a:latin typeface="Times New Roman" pitchFamily="18" charset="0"/>
              <a:cs typeface="Times New Roman" pitchFamily="18" charset="0"/>
            </a:endParaRPr>
          </a:p>
          <a:p>
            <a:pPr eaLnBrk="1" hangingPunct="1">
              <a:defRPr/>
            </a:pPr>
            <a:r>
              <a:rPr lang="it-IT" sz="2400" dirty="0" smtClean="0">
                <a:solidFill>
                  <a:schemeClr val="accent6"/>
                </a:solidFill>
                <a:latin typeface="Times New Roman" pitchFamily="18" charset="0"/>
                <a:cs typeface="Times New Roman" pitchFamily="18" charset="0"/>
              </a:rPr>
              <a:t>Legge quadro per la famiglia:</a:t>
            </a:r>
          </a:p>
          <a:p>
            <a:pPr lvl="1" eaLnBrk="1" hangingPunct="1">
              <a:defRPr/>
            </a:pPr>
            <a:r>
              <a:rPr lang="it-IT" sz="2000" dirty="0" smtClean="0">
                <a:solidFill>
                  <a:schemeClr val="accent6"/>
                </a:solidFill>
                <a:latin typeface="Times New Roman" pitchFamily="18" charset="0"/>
                <a:cs typeface="Times New Roman" pitchFamily="18" charset="0"/>
              </a:rPr>
              <a:t>distretto</a:t>
            </a:r>
          </a:p>
          <a:p>
            <a:pPr lvl="1" eaLnBrk="1" hangingPunct="1">
              <a:defRPr/>
            </a:pPr>
            <a:r>
              <a:rPr lang="it-IT" sz="2000" dirty="0" smtClean="0">
                <a:solidFill>
                  <a:schemeClr val="accent6"/>
                </a:solidFill>
                <a:latin typeface="Times New Roman" pitchFamily="18" charset="0"/>
                <a:cs typeface="Times New Roman" pitchFamily="18" charset="0"/>
              </a:rPr>
              <a:t>fattore</a:t>
            </a:r>
          </a:p>
          <a:p>
            <a:pPr lvl="1" eaLnBrk="1" hangingPunct="1">
              <a:defRPr/>
            </a:pPr>
            <a:r>
              <a:rPr lang="it-IT" sz="2000" dirty="0" smtClean="0">
                <a:solidFill>
                  <a:schemeClr val="accent6"/>
                </a:solidFill>
                <a:latin typeface="Times New Roman" pitchFamily="18" charset="0"/>
                <a:cs typeface="Times New Roman" pitchFamily="18" charset="0"/>
              </a:rPr>
              <a:t>marchio</a:t>
            </a:r>
            <a:endParaRPr lang="it-IT" sz="2000" dirty="0">
              <a:solidFill>
                <a:schemeClr val="accent6"/>
              </a:solidFill>
              <a:latin typeface="Times New Roman" pitchFamily="18" charset="0"/>
              <a:cs typeface="Times New Roman" pitchFamily="18" charset="0"/>
            </a:endParaRPr>
          </a:p>
        </p:txBody>
      </p:sp>
    </p:spTree>
    <p:extLst>
      <p:ext uri="{BB962C8B-B14F-4D97-AF65-F5344CB8AC3E}">
        <p14:creationId xmlns:p14="http://schemas.microsoft.com/office/powerpoint/2010/main" val="2233033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1177</TotalTime>
  <Words>1027</Words>
  <Application>Microsoft Office PowerPoint</Application>
  <PresentationFormat>Presentazione su schermo (4:3)</PresentationFormat>
  <Paragraphs>185</Paragraphs>
  <Slides>20</Slides>
  <Notes>16</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Struttura predefinita</vt:lpstr>
      <vt:lpstr>Presentazione standard di PowerPoint</vt:lpstr>
      <vt:lpstr>Presentazione standard di PowerPoint</vt:lpstr>
      <vt:lpstr>Che cosa significa conciliare?</vt:lpstr>
      <vt:lpstr>La conciliazione come politica pubblica</vt:lpstr>
      <vt:lpstr>Scarso accesso al mercato del lavoro: qualche dato (1)</vt:lpstr>
      <vt:lpstr>Scarso accesso al mercato del lavoro: qualche dato (2)</vt:lpstr>
      <vt:lpstr>Strumenti nazionali per l’implementazione della politica di conciliazione</vt:lpstr>
      <vt:lpstr>Il processo di  Family Audit</vt:lpstr>
      <vt:lpstr>Le novità</vt:lpstr>
      <vt:lpstr>Europa 2020</vt:lpstr>
      <vt:lpstr>In Europa?</vt:lpstr>
      <vt:lpstr>Buone prassi in Europa</vt:lpstr>
      <vt:lpstr>Disposizioni di alcuni Stati membri</vt:lpstr>
      <vt:lpstr>Uguaglianza su tutti i fronti</vt:lpstr>
      <vt:lpstr>2014: Anno europeo politiche di conciliazione lavoro famiglia</vt:lpstr>
      <vt:lpstr>OCSE: misure family friendly</vt:lpstr>
      <vt:lpstr>OCSE: dati</vt:lpstr>
      <vt:lpstr>Politiche di conciliazione lavoro famiglia</vt:lpstr>
      <vt:lpstr>Link utili</vt:lpstr>
      <vt:lpstr>Riferimenti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e.lagana</dc:creator>
  <cp:lastModifiedBy>Viale Valeria</cp:lastModifiedBy>
  <cp:revision>99</cp:revision>
  <dcterms:created xsi:type="dcterms:W3CDTF">2010-11-22T13:40:59Z</dcterms:created>
  <dcterms:modified xsi:type="dcterms:W3CDTF">2014-01-14T10:53:29Z</dcterms:modified>
</cp:coreProperties>
</file>